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323" r:id="rId1"/>
    <p:sldMasterId id="2147486269" r:id="rId2"/>
  </p:sldMasterIdLst>
  <p:notesMasterIdLst>
    <p:notesMasterId r:id="rId17"/>
  </p:notesMasterIdLst>
  <p:handoutMasterIdLst>
    <p:handoutMasterId r:id="rId18"/>
  </p:handoutMasterIdLst>
  <p:sldIdLst>
    <p:sldId id="702" r:id="rId3"/>
    <p:sldId id="703" r:id="rId4"/>
    <p:sldId id="722" r:id="rId5"/>
    <p:sldId id="840" r:id="rId6"/>
    <p:sldId id="841" r:id="rId7"/>
    <p:sldId id="842" r:id="rId8"/>
    <p:sldId id="843" r:id="rId9"/>
    <p:sldId id="844" r:id="rId10"/>
    <p:sldId id="845" r:id="rId11"/>
    <p:sldId id="846" r:id="rId12"/>
    <p:sldId id="847" r:id="rId13"/>
    <p:sldId id="849" r:id="rId14"/>
    <p:sldId id="839" r:id="rId15"/>
    <p:sldId id="772" r:id="rId16"/>
  </p:sldIdLst>
  <p:sldSz cx="9144000" cy="6858000" type="screen4x3"/>
  <p:notesSz cx="7010400" cy="9296400"/>
  <p:custShowLst>
    <p:custShow name="Custom Show 1" id="0">
      <p:sldLst/>
    </p:custShow>
  </p:custShowLst>
  <p:custDataLst>
    <p:tags r:id="rId19"/>
  </p:custDataLst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88">
          <p15:clr>
            <a:srgbClr val="A4A3A4"/>
          </p15:clr>
        </p15:guide>
        <p15:guide id="2" orient="horz" pos="600">
          <p15:clr>
            <a:srgbClr val="A4A3A4"/>
          </p15:clr>
        </p15:guide>
        <p15:guide id="3" pos="528">
          <p15:clr>
            <a:srgbClr val="A4A3A4"/>
          </p15:clr>
        </p15:guide>
        <p15:guide id="4" pos="1896">
          <p15:clr>
            <a:srgbClr val="A4A3A4"/>
          </p15:clr>
        </p15:guide>
        <p15:guide id="5" orient="horz" pos="182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68ECD"/>
    <a:srgbClr val="007A48"/>
    <a:srgbClr val="2895D5"/>
    <a:srgbClr val="6DAF3D"/>
    <a:srgbClr val="595959"/>
    <a:srgbClr val="7053AA"/>
    <a:srgbClr val="FD9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184" autoAdjust="0"/>
  </p:normalViewPr>
  <p:slideViewPr>
    <p:cSldViewPr snapToGrid="0">
      <p:cViewPr varScale="1">
        <p:scale>
          <a:sx n="90" d="100"/>
          <a:sy n="90" d="100"/>
        </p:scale>
        <p:origin x="1290" y="90"/>
      </p:cViewPr>
      <p:guideLst>
        <p:guide orient="horz" pos="888"/>
        <p:guide orient="horz" pos="600"/>
        <p:guide pos="528"/>
        <p:guide pos="1896"/>
        <p:guide orient="horz" pos="1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3834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D0DC8AC-ECE4-4D05-817B-52DCA0945A59}" type="datetimeFigureOut">
              <a:rPr lang="en-US"/>
              <a:pPr>
                <a:defRPr/>
              </a:pPr>
              <a:t>1/28/2019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4C850E2-CE76-4A47-836E-9079E821C6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5840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D6900CC-1142-4B79-A3C5-D4E09C09FAF2}" type="datetimeFigureOut">
              <a:rPr lang="en-US"/>
              <a:pPr>
                <a:defRPr/>
              </a:pPr>
              <a:t>1/28/2019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970088" y="696913"/>
            <a:ext cx="3070225" cy="2301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3446463"/>
            <a:ext cx="5607050" cy="5153025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E3349EA-44F3-438A-BDF6-59F9FEB953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544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628650" indent="-171450" algn="l" rtl="0" eaLnBrk="0" fontAlgn="base" hangingPunct="0">
      <a:spcBef>
        <a:spcPct val="30000"/>
      </a:spcBef>
      <a:spcAft>
        <a:spcPct val="0"/>
      </a:spcAft>
      <a:buFont typeface="Museo Sans For Dell"/>
      <a:buChar char="–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F42A82-0B15-433F-96E6-4D31109C53F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279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1 - Right light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4138"/>
            <a:ext cx="9144000" cy="702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755650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200" y="13392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56000" y="5036400"/>
            <a:ext cx="61632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0894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WITH IMAGE O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1209600"/>
            <a:ext cx="3726000" cy="4594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4665600" y="1209600"/>
            <a:ext cx="3726000" cy="45936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grpSp>
        <p:nvGrpSpPr>
          <p:cNvPr id="7" name="Group 6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8" name="Freeform 7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1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90054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OLUMN CHA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4665600" y="1209600"/>
            <a:ext cx="3726000" cy="45936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sp>
        <p:nvSpPr>
          <p:cNvPr id="6" name="Chart Placeholder 4"/>
          <p:cNvSpPr>
            <a:spLocks noGrp="1"/>
          </p:cNvSpPr>
          <p:nvPr>
            <p:ph type="chart" sz="quarter" idx="12"/>
          </p:nvPr>
        </p:nvSpPr>
        <p:spPr>
          <a:xfrm>
            <a:off x="752400" y="1209600"/>
            <a:ext cx="3726000" cy="45936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grpSp>
        <p:nvGrpSpPr>
          <p:cNvPr id="8" name="Group 7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1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62811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COLUMN CHA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3607200"/>
            <a:ext cx="7639200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752400" y="1209600"/>
            <a:ext cx="7639200" cy="21960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grpSp>
        <p:nvGrpSpPr>
          <p:cNvPr id="7" name="Group 6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8" name="Freeform 7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1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68596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COLUMN CHA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3412800" y="1209600"/>
            <a:ext cx="2354400" cy="21852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sp>
        <p:nvSpPr>
          <p:cNvPr id="6" name="Chart Placeholder 4"/>
          <p:cNvSpPr>
            <a:spLocks noGrp="1"/>
          </p:cNvSpPr>
          <p:nvPr>
            <p:ph type="chart" sz="quarter" idx="12"/>
          </p:nvPr>
        </p:nvSpPr>
        <p:spPr>
          <a:xfrm>
            <a:off x="752400" y="1209600"/>
            <a:ext cx="2390400" cy="21852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3607200"/>
            <a:ext cx="2390400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6037200" y="1209600"/>
            <a:ext cx="2354400" cy="21852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3376800" y="3607200"/>
            <a:ext cx="2390400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6001200" y="3607200"/>
            <a:ext cx="2390400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5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34299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52400" y="1209600"/>
            <a:ext cx="7639200" cy="45936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  <p:grpSp>
        <p:nvGrpSpPr>
          <p:cNvPr id="6" name="Group 5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7" name="Freeform 6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442618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  <p:grpSp>
        <p:nvGrpSpPr>
          <p:cNvPr id="5" name="Group 4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6" name="Freeform 5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8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38194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1209600"/>
            <a:ext cx="7639200" cy="4594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grpSp>
        <p:nvGrpSpPr>
          <p:cNvPr id="5" name="Group 4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6" name="Freeform 5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155438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FIV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2099425"/>
            <a:ext cx="14076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310300" y="2099425"/>
            <a:ext cx="14076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3868200" y="2099425"/>
            <a:ext cx="14076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426100" y="2099425"/>
            <a:ext cx="14076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746125" y="1222512"/>
            <a:ext cx="1407600" cy="604800"/>
          </a:xfrm>
          <a:prstGeom prst="homePlate">
            <a:avLst>
              <a:gd name="adj" fmla="val 31970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2305594" y="1222512"/>
            <a:ext cx="14076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3865063" y="1222512"/>
            <a:ext cx="14076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5424532" y="1222512"/>
            <a:ext cx="14076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984000" y="1222512"/>
            <a:ext cx="14076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6984000" y="2099425"/>
            <a:ext cx="14076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25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2099425"/>
            <a:ext cx="17604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712000" y="2099425"/>
            <a:ext cx="17604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671600" y="2099425"/>
            <a:ext cx="17604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631200" y="2099425"/>
            <a:ext cx="17604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746125" y="1222512"/>
            <a:ext cx="1760400" cy="604800"/>
          </a:xfrm>
          <a:prstGeom prst="homePlate">
            <a:avLst>
              <a:gd name="adj" fmla="val 31970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2707817" y="1222512"/>
            <a:ext cx="17604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4669509" y="1222512"/>
            <a:ext cx="17604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631200" y="1222512"/>
            <a:ext cx="17604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4312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 WITH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20"/>
          <p:cNvSpPr>
            <a:spLocks noChangeArrowheads="1"/>
          </p:cNvSpPr>
          <p:nvPr userDrawn="1"/>
        </p:nvSpPr>
        <p:spPr bwMode="gray">
          <a:xfrm rot="2700000" flipH="1" flipV="1">
            <a:off x="4963319" y="4009231"/>
            <a:ext cx="396875" cy="360363"/>
          </a:xfrm>
          <a:prstGeom prst="rightArrow">
            <a:avLst>
              <a:gd name="adj1" fmla="val 63333"/>
              <a:gd name="adj2" fmla="val 49615"/>
            </a:avLst>
          </a:prstGeom>
          <a:solidFill>
            <a:srgbClr val="00338D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>
              <a:defRPr/>
            </a:pPr>
            <a:endParaRPr lang="en-CA" altLang="en-US" sz="1400">
              <a:solidFill>
                <a:srgbClr val="483698"/>
              </a:solidFill>
            </a:endParaRPr>
          </a:p>
        </p:txBody>
      </p:sp>
      <p:sp>
        <p:nvSpPr>
          <p:cNvPr id="13" name="AutoShape 20"/>
          <p:cNvSpPr>
            <a:spLocks noChangeArrowheads="1"/>
          </p:cNvSpPr>
          <p:nvPr userDrawn="1"/>
        </p:nvSpPr>
        <p:spPr bwMode="gray">
          <a:xfrm rot="18900000" flipV="1">
            <a:off x="3748881" y="4013994"/>
            <a:ext cx="407988" cy="349250"/>
          </a:xfrm>
          <a:prstGeom prst="rightArrow">
            <a:avLst>
              <a:gd name="adj1" fmla="val 63333"/>
              <a:gd name="adj2" fmla="val 49577"/>
            </a:avLst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>
              <a:defRPr/>
            </a:pPr>
            <a:endParaRPr lang="en-CA" altLang="en-US" sz="1400">
              <a:solidFill>
                <a:srgbClr val="483698"/>
              </a:solidFill>
            </a:endParaRPr>
          </a:p>
        </p:txBody>
      </p:sp>
      <p:sp>
        <p:nvSpPr>
          <p:cNvPr id="14" name="AutoShape 20"/>
          <p:cNvSpPr>
            <a:spLocks noChangeArrowheads="1"/>
          </p:cNvSpPr>
          <p:nvPr userDrawn="1"/>
        </p:nvSpPr>
        <p:spPr bwMode="gray">
          <a:xfrm rot="2700000">
            <a:off x="3763169" y="2667794"/>
            <a:ext cx="382587" cy="377825"/>
          </a:xfrm>
          <a:prstGeom prst="rightArrow">
            <a:avLst>
              <a:gd name="adj1" fmla="val 63333"/>
              <a:gd name="adj2" fmla="val 49519"/>
            </a:avLst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>
              <a:defRPr/>
            </a:pPr>
            <a:endParaRPr lang="en-CA" altLang="en-US" sz="1400">
              <a:solidFill>
                <a:srgbClr val="483698"/>
              </a:solidFill>
            </a:endParaRPr>
          </a:p>
        </p:txBody>
      </p:sp>
      <p:sp>
        <p:nvSpPr>
          <p:cNvPr id="15" name="AutoShape 20"/>
          <p:cNvSpPr>
            <a:spLocks noChangeArrowheads="1"/>
          </p:cNvSpPr>
          <p:nvPr userDrawn="1"/>
        </p:nvSpPr>
        <p:spPr bwMode="gray">
          <a:xfrm rot="18900000" flipH="1">
            <a:off x="4964113" y="2673350"/>
            <a:ext cx="393700" cy="365125"/>
          </a:xfrm>
          <a:prstGeom prst="rightArrow">
            <a:avLst>
              <a:gd name="adj1" fmla="val 63333"/>
              <a:gd name="adj2" fmla="val 49675"/>
            </a:avLst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>
              <a:defRPr/>
            </a:pPr>
            <a:endParaRPr lang="en-CA" altLang="en-US" sz="1400">
              <a:solidFill>
                <a:srgbClr val="483698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21"/>
          </p:nvPr>
        </p:nvSpPr>
        <p:spPr bwMode="gray">
          <a:xfrm>
            <a:off x="3957564" y="2906130"/>
            <a:ext cx="1191600" cy="119205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lIns="54000" tIns="54000" rIns="54000" bIns="54000" anchor="ctr" anchorCtr="1">
            <a:noAutofit/>
          </a:bodyPr>
          <a:lstStyle>
            <a:lvl1pPr algn="ctr"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20"/>
          <p:cNvSpPr>
            <a:spLocks noGrp="1"/>
          </p:cNvSpPr>
          <p:nvPr>
            <p:ph type="body" sz="quarter" idx="26"/>
          </p:nvPr>
        </p:nvSpPr>
        <p:spPr bwMode="gray">
          <a:xfrm>
            <a:off x="752510" y="1209600"/>
            <a:ext cx="2885771" cy="388800"/>
          </a:xfrm>
          <a:prstGeom prst="rect">
            <a:avLst/>
          </a:prstGeom>
          <a:solidFill>
            <a:schemeClr val="tx2"/>
          </a:solidFill>
          <a:ln w="12700">
            <a:solidFill>
              <a:srgbClr val="00338D"/>
            </a:solidFill>
          </a:ln>
        </p:spPr>
        <p:txBody>
          <a:bodyPr lIns="54000" tIns="54000" rIns="54000" bIns="54000" rtlCol="0" anchor="ctr">
            <a:noAutofit/>
          </a:bodyPr>
          <a:lstStyle>
            <a:lvl1pPr>
              <a:defRPr lang="en-US" sz="14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20"/>
          <p:cNvSpPr>
            <a:spLocks noGrp="1"/>
          </p:cNvSpPr>
          <p:nvPr>
            <p:ph type="body" sz="quarter" idx="48"/>
          </p:nvPr>
        </p:nvSpPr>
        <p:spPr bwMode="gray">
          <a:xfrm>
            <a:off x="752510" y="3970800"/>
            <a:ext cx="2885771" cy="388800"/>
          </a:xfrm>
          <a:prstGeom prst="rect">
            <a:avLst/>
          </a:prstGeom>
          <a:solidFill>
            <a:schemeClr val="tx2"/>
          </a:solidFill>
          <a:ln w="12700">
            <a:solidFill>
              <a:srgbClr val="00338D"/>
            </a:solidFill>
          </a:ln>
        </p:spPr>
        <p:txBody>
          <a:bodyPr lIns="54000" tIns="54000" rIns="54000" bIns="54000" rtlCol="0" anchor="ctr">
            <a:noAutofit/>
          </a:bodyPr>
          <a:lstStyle>
            <a:lvl1pPr>
              <a:defRPr lang="en-US" sz="14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0"/>
          <p:cNvSpPr>
            <a:spLocks noGrp="1"/>
          </p:cNvSpPr>
          <p:nvPr>
            <p:ph type="body" sz="quarter" idx="50"/>
          </p:nvPr>
        </p:nvSpPr>
        <p:spPr bwMode="gray">
          <a:xfrm>
            <a:off x="5508000" y="1209600"/>
            <a:ext cx="2885771" cy="388800"/>
          </a:xfrm>
          <a:prstGeom prst="rect">
            <a:avLst/>
          </a:prstGeom>
          <a:solidFill>
            <a:schemeClr val="tx2"/>
          </a:solidFill>
          <a:ln w="12700">
            <a:solidFill>
              <a:srgbClr val="00338D"/>
            </a:solidFill>
          </a:ln>
        </p:spPr>
        <p:txBody>
          <a:bodyPr lIns="54000" tIns="54000" rIns="54000" bIns="54000" rtlCol="0" anchor="ctr">
            <a:noAutofit/>
          </a:bodyPr>
          <a:lstStyle>
            <a:lvl1pPr>
              <a:defRPr lang="en-US" sz="14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0"/>
          <p:cNvSpPr>
            <a:spLocks noGrp="1"/>
          </p:cNvSpPr>
          <p:nvPr>
            <p:ph type="body" sz="quarter" idx="52"/>
          </p:nvPr>
        </p:nvSpPr>
        <p:spPr bwMode="gray">
          <a:xfrm>
            <a:off x="5508000" y="3970800"/>
            <a:ext cx="2885771" cy="388800"/>
          </a:xfrm>
          <a:prstGeom prst="rect">
            <a:avLst/>
          </a:prstGeom>
          <a:solidFill>
            <a:srgbClr val="00338D"/>
          </a:solidFill>
          <a:ln w="12700">
            <a:solidFill>
              <a:srgbClr val="00338D"/>
            </a:solidFill>
          </a:ln>
        </p:spPr>
        <p:txBody>
          <a:bodyPr lIns="54000" tIns="54000" rIns="54000" bIns="54000" rtlCol="0" anchor="ctr">
            <a:noAutofit/>
          </a:bodyPr>
          <a:lstStyle>
            <a:lvl1pPr>
              <a:defRPr lang="en-US" sz="14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53"/>
          </p:nvPr>
        </p:nvSpPr>
        <p:spPr>
          <a:xfrm>
            <a:off x="752510" y="1598400"/>
            <a:ext cx="2887200" cy="1447300"/>
          </a:xfrm>
          <a:ln w="12700">
            <a:solidFill>
              <a:schemeClr val="tx2"/>
            </a:solidFill>
          </a:ln>
        </p:spPr>
        <p:txBody>
          <a:bodyPr lIns="54000" tIns="54000" rIns="54000" bIns="54000">
            <a:noAutofit/>
          </a:bodyPr>
          <a:lstStyle>
            <a:lvl1pPr>
              <a:defRPr sz="1400"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54"/>
          </p:nvPr>
        </p:nvSpPr>
        <p:spPr>
          <a:xfrm>
            <a:off x="752510" y="4355784"/>
            <a:ext cx="2887200" cy="1447300"/>
          </a:xfrm>
          <a:ln w="12700">
            <a:solidFill>
              <a:schemeClr val="tx2"/>
            </a:solidFill>
          </a:ln>
        </p:spPr>
        <p:txBody>
          <a:bodyPr lIns="54000" tIns="54000" rIns="54000" bIns="54000">
            <a:noAutofit/>
          </a:bodyPr>
          <a:lstStyle>
            <a:lvl1pPr>
              <a:defRPr sz="1400"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55"/>
          </p:nvPr>
        </p:nvSpPr>
        <p:spPr>
          <a:xfrm>
            <a:off x="5506571" y="1598400"/>
            <a:ext cx="2887200" cy="1447300"/>
          </a:xfrm>
          <a:ln w="12700">
            <a:solidFill>
              <a:schemeClr val="tx2"/>
            </a:solidFill>
          </a:ln>
        </p:spPr>
        <p:txBody>
          <a:bodyPr lIns="54000" tIns="54000" rIns="54000" bIns="54000">
            <a:noAutofit/>
          </a:bodyPr>
          <a:lstStyle>
            <a:lvl1pPr>
              <a:defRPr sz="1400"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56"/>
          </p:nvPr>
        </p:nvSpPr>
        <p:spPr>
          <a:xfrm>
            <a:off x="5506571" y="4355784"/>
            <a:ext cx="2887200" cy="1447300"/>
          </a:xfrm>
          <a:ln w="12700">
            <a:solidFill>
              <a:schemeClr val="tx2"/>
            </a:solidFill>
          </a:ln>
        </p:spPr>
        <p:txBody>
          <a:bodyPr lIns="54000" tIns="54000" rIns="54000" bIns="54000">
            <a:noAutofit/>
          </a:bodyPr>
          <a:lstStyle>
            <a:lvl1pPr>
              <a:defRPr sz="1400"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50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 - Right dark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0"/>
            <a:ext cx="9118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755650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200" y="13392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56000" y="5036400"/>
            <a:ext cx="61632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62866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752400" y="1609825"/>
            <a:ext cx="3726000" cy="4194000"/>
          </a:xfrm>
          <a:ln w="1270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752400" y="1218880"/>
            <a:ext cx="3726000" cy="38880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4665600" y="1609825"/>
            <a:ext cx="3726000" cy="4194000"/>
          </a:xfrm>
          <a:ln w="1270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4665600" y="1218880"/>
            <a:ext cx="3726000" cy="38880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25940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752400" y="1609825"/>
            <a:ext cx="3726000" cy="1785600"/>
          </a:xfrm>
          <a:ln w="1270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752400" y="1218880"/>
            <a:ext cx="3726000" cy="38880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4665600" y="1609825"/>
            <a:ext cx="3726000" cy="1785600"/>
          </a:xfrm>
          <a:ln w="1270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4665600" y="1218880"/>
            <a:ext cx="3726000" cy="38880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752400" y="4019650"/>
            <a:ext cx="3726000" cy="1785600"/>
          </a:xfrm>
          <a:ln w="1270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4"/>
          </p:nvPr>
        </p:nvSpPr>
        <p:spPr>
          <a:xfrm>
            <a:off x="752400" y="3628705"/>
            <a:ext cx="3726000" cy="38880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5"/>
          </p:nvPr>
        </p:nvSpPr>
        <p:spPr>
          <a:xfrm>
            <a:off x="4665600" y="4019650"/>
            <a:ext cx="3726000" cy="1785600"/>
          </a:xfrm>
          <a:ln w="1270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26"/>
          </p:nvPr>
        </p:nvSpPr>
        <p:spPr>
          <a:xfrm>
            <a:off x="4665600" y="3628705"/>
            <a:ext cx="3726000" cy="38880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55186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>
            <a:spLocks/>
          </p:cNvSpPr>
          <p:nvPr userDrawn="1"/>
        </p:nvSpPr>
        <p:spPr bwMode="auto">
          <a:xfrm>
            <a:off x="0" y="0"/>
            <a:ext cx="1587500" cy="6858000"/>
          </a:xfrm>
          <a:custGeom>
            <a:avLst/>
            <a:gdLst>
              <a:gd name="T0" fmla="*/ 0 w 1742046"/>
              <a:gd name="T1" fmla="*/ 1347559 h 7772400"/>
              <a:gd name="T2" fmla="*/ 474480 w 1742046"/>
              <a:gd name="T3" fmla="*/ 1347559 h 7772400"/>
              <a:gd name="T4" fmla="*/ 474480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4800" y="13464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6" name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406" y="6373707"/>
            <a:ext cx="1751427" cy="274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8436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2">
    <p:bg>
      <p:bgPr>
        <a:solidFill>
          <a:srgbClr val="6D20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>
            <a:spLocks/>
          </p:cNvSpPr>
          <p:nvPr userDrawn="1"/>
        </p:nvSpPr>
        <p:spPr bwMode="auto">
          <a:xfrm>
            <a:off x="0" y="0"/>
            <a:ext cx="1587500" cy="6858000"/>
          </a:xfrm>
          <a:custGeom>
            <a:avLst/>
            <a:gdLst>
              <a:gd name="T0" fmla="*/ 0 w 1742046"/>
              <a:gd name="T1" fmla="*/ 1347559 h 7772400"/>
              <a:gd name="T2" fmla="*/ 474480 w 1742046"/>
              <a:gd name="T3" fmla="*/ 1347559 h 7772400"/>
              <a:gd name="T4" fmla="*/ 474480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A3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063750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4800" y="13464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57283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3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>
            <a:spLocks/>
          </p:cNvSpPr>
          <p:nvPr userDrawn="1"/>
        </p:nvSpPr>
        <p:spPr bwMode="auto">
          <a:xfrm>
            <a:off x="0" y="0"/>
            <a:ext cx="1587500" cy="6858000"/>
          </a:xfrm>
          <a:custGeom>
            <a:avLst/>
            <a:gdLst>
              <a:gd name="T0" fmla="*/ 0 w 1742046"/>
              <a:gd name="T1" fmla="*/ 1347559 h 7772400"/>
              <a:gd name="T2" fmla="*/ 474480 w 1742046"/>
              <a:gd name="T3" fmla="*/ 1347559 h 7772400"/>
              <a:gd name="T4" fmla="*/ 474480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063750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4800" y="13464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9718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4">
    <p:bg>
      <p:bgPr>
        <a:solidFill>
          <a:srgbClr val="00A3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>
            <a:spLocks/>
          </p:cNvSpPr>
          <p:nvPr userDrawn="1"/>
        </p:nvSpPr>
        <p:spPr bwMode="auto">
          <a:xfrm>
            <a:off x="0" y="0"/>
            <a:ext cx="1587500" cy="6858000"/>
          </a:xfrm>
          <a:custGeom>
            <a:avLst/>
            <a:gdLst>
              <a:gd name="T0" fmla="*/ 0 w 1742046"/>
              <a:gd name="T1" fmla="*/ 1347559 h 7772400"/>
              <a:gd name="T2" fmla="*/ 474480 w 1742046"/>
              <a:gd name="T3" fmla="*/ 1347559 h 7772400"/>
              <a:gd name="T4" fmla="*/ 474480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470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063750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4800" y="13464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70208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OLOR 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8"/>
          <p:cNvGrpSpPr>
            <a:grpSpLocks/>
          </p:cNvGrpSpPr>
          <p:nvPr userDrawn="1"/>
        </p:nvGrpSpPr>
        <p:grpSpPr bwMode="auto">
          <a:xfrm>
            <a:off x="752475" y="1430338"/>
            <a:ext cx="7639050" cy="4324350"/>
            <a:chOff x="752400" y="1211263"/>
            <a:chExt cx="7647063" cy="4594225"/>
          </a:xfrm>
        </p:grpSpPr>
        <p:sp>
          <p:nvSpPr>
            <p:cNvPr id="4" name="TextBox 9"/>
            <p:cNvSpPr txBox="1">
              <a:spLocks noChangeArrowheads="1"/>
            </p:cNvSpPr>
            <p:nvPr userDrawn="1"/>
          </p:nvSpPr>
          <p:spPr bwMode="auto">
            <a:xfrm>
              <a:off x="752400" y="1211263"/>
              <a:ext cx="827956" cy="504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54007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 eaLnBrk="1" hangingPunct="1">
                <a:defRPr/>
              </a:pPr>
              <a:r>
                <a:rPr lang="en-GB" altLang="en-US" sz="1000" b="1">
                  <a:solidFill>
                    <a:srgbClr val="00338D"/>
                  </a:solidFill>
                </a:rPr>
                <a:t>Primary</a:t>
              </a:r>
            </a:p>
          </p:txBody>
        </p:sp>
        <p:sp>
          <p:nvSpPr>
            <p:cNvPr id="5" name="TextBox 10"/>
            <p:cNvSpPr txBox="1">
              <a:spLocks noChangeArrowheads="1"/>
            </p:cNvSpPr>
            <p:nvPr userDrawn="1"/>
          </p:nvSpPr>
          <p:spPr bwMode="auto">
            <a:xfrm>
              <a:off x="752400" y="2258624"/>
              <a:ext cx="897879" cy="504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54007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 eaLnBrk="1" hangingPunct="1">
                <a:defRPr/>
              </a:pPr>
              <a:r>
                <a:rPr lang="en-GB" altLang="en-US" sz="1000" b="1">
                  <a:solidFill>
                    <a:srgbClr val="00338D"/>
                  </a:solidFill>
                </a:rPr>
                <a:t>Secondary</a:t>
              </a:r>
            </a:p>
          </p:txBody>
        </p:sp>
        <p:sp>
          <p:nvSpPr>
            <p:cNvPr id="6" name="TextBox 11"/>
            <p:cNvSpPr txBox="1">
              <a:spLocks noChangeArrowheads="1"/>
            </p:cNvSpPr>
            <p:nvPr userDrawn="1"/>
          </p:nvSpPr>
          <p:spPr bwMode="auto">
            <a:xfrm>
              <a:off x="752400" y="3304300"/>
              <a:ext cx="897879" cy="504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54007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 eaLnBrk="1" hangingPunct="1">
                <a:defRPr/>
              </a:pPr>
              <a:r>
                <a:rPr lang="en-GB" altLang="en-US" sz="1000" b="1">
                  <a:solidFill>
                    <a:srgbClr val="00338D"/>
                  </a:solidFill>
                </a:rPr>
                <a:t>Tertiary</a:t>
              </a:r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566053" y="1211263"/>
              <a:ext cx="901057" cy="72016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KPMG Blue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51 / 141</a:t>
              </a: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2556103" y="1211263"/>
              <a:ext cx="899468" cy="720166"/>
            </a:xfrm>
            <a:prstGeom prst="rect">
              <a:avLst/>
            </a:prstGeom>
            <a:solidFill>
              <a:srgbClr val="005E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Medium Blue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94 / 184</a:t>
              </a: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544564" y="1211263"/>
              <a:ext cx="899468" cy="7201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Blue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145 / 218</a:t>
              </a: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1566053" y="2258624"/>
              <a:ext cx="901057" cy="718480"/>
            </a:xfrm>
            <a:prstGeom prst="rect">
              <a:avLst/>
            </a:prstGeom>
            <a:solidFill>
              <a:srgbClr val="4836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Violet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72 / 54 / 152</a:t>
              </a: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2556103" y="2258624"/>
              <a:ext cx="899468" cy="718480"/>
            </a:xfrm>
            <a:prstGeom prst="rect">
              <a:avLst/>
            </a:prstGeom>
            <a:solidFill>
              <a:srgbClr val="470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Purple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71 / 10 / 104</a:t>
              </a: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3544564" y="2258624"/>
              <a:ext cx="899468" cy="718480"/>
            </a:xfrm>
            <a:prstGeom prst="rect">
              <a:avLst/>
            </a:prstGeom>
            <a:solidFill>
              <a:srgbClr val="6D2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Purple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109 / 32 / 119</a:t>
              </a:r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4533025" y="2258624"/>
              <a:ext cx="899468" cy="718480"/>
            </a:xfrm>
            <a:prstGeom prst="rect">
              <a:avLst/>
            </a:prstGeom>
            <a:solidFill>
              <a:srgbClr val="00A3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Green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163 / 161</a:t>
              </a:r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1566053" y="3304300"/>
              <a:ext cx="901057" cy="720167"/>
            </a:xfrm>
            <a:prstGeom prst="rect">
              <a:avLst/>
            </a:prstGeom>
            <a:solidFill>
              <a:srgbClr val="009A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Dark Green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154 / 68</a:t>
              </a: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2556103" y="3304300"/>
              <a:ext cx="899468" cy="720167"/>
            </a:xfrm>
            <a:prstGeom prst="rect">
              <a:avLst/>
            </a:prstGeom>
            <a:solidFill>
              <a:srgbClr val="43B0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Green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67 / 176 / 42</a:t>
              </a: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3544564" y="3304300"/>
              <a:ext cx="899468" cy="720167"/>
            </a:xfrm>
            <a:prstGeom prst="rect">
              <a:avLst/>
            </a:prstGeom>
            <a:solidFill>
              <a:srgbClr val="EAAA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Yellow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234 / 170 / 0</a:t>
              </a: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4533025" y="3304300"/>
              <a:ext cx="899468" cy="720167"/>
            </a:xfrm>
            <a:prstGeom prst="rect">
              <a:avLst/>
            </a:prstGeom>
            <a:solidFill>
              <a:srgbClr val="F68D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Orange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246 / 141 / 46</a:t>
              </a: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5521485" y="3304300"/>
              <a:ext cx="901056" cy="720167"/>
            </a:xfrm>
            <a:prstGeom prst="rect">
              <a:avLst/>
            </a:prstGeom>
            <a:solidFill>
              <a:srgbClr val="BC20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Red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188 / 32 / 75</a:t>
              </a: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6509946" y="3304300"/>
              <a:ext cx="901056" cy="720167"/>
            </a:xfrm>
            <a:prstGeom prst="rect">
              <a:avLst/>
            </a:prstGeom>
            <a:solidFill>
              <a:srgbClr val="C600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Pink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198 / 0 / 126</a:t>
              </a: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1566053" y="4285885"/>
              <a:ext cx="901057" cy="72016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KPMG Blue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51 / 141</a:t>
              </a: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4533025" y="4285885"/>
              <a:ext cx="899468" cy="720167"/>
            </a:xfrm>
            <a:prstGeom prst="rect">
              <a:avLst/>
            </a:prstGeom>
            <a:solidFill>
              <a:srgbClr val="005E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Medium Blue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94 / 184</a:t>
              </a:r>
            </a:p>
          </p:txBody>
        </p:sp>
        <p:sp>
          <p:nvSpPr>
            <p:cNvPr id="22" name="Rectangle 21"/>
            <p:cNvSpPr/>
            <p:nvPr userDrawn="1"/>
          </p:nvSpPr>
          <p:spPr>
            <a:xfrm>
              <a:off x="2556103" y="4285885"/>
              <a:ext cx="899468" cy="72016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Blue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145 / 218</a:t>
              </a:r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3544564" y="4285885"/>
              <a:ext cx="899468" cy="720167"/>
            </a:xfrm>
            <a:prstGeom prst="rect">
              <a:avLst/>
            </a:prstGeom>
            <a:solidFill>
              <a:srgbClr val="6D2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Purple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109 / 32 / 119</a:t>
              </a:r>
            </a:p>
          </p:txBody>
        </p:sp>
        <p:sp>
          <p:nvSpPr>
            <p:cNvPr id="24" name="Rectangle 23"/>
            <p:cNvSpPr/>
            <p:nvPr userDrawn="1"/>
          </p:nvSpPr>
          <p:spPr>
            <a:xfrm>
              <a:off x="5521485" y="4285885"/>
              <a:ext cx="901056" cy="720167"/>
            </a:xfrm>
            <a:prstGeom prst="rect">
              <a:avLst/>
            </a:prstGeom>
            <a:solidFill>
              <a:srgbClr val="00A3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Green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163 / 161</a:t>
              </a:r>
            </a:p>
          </p:txBody>
        </p:sp>
        <p:sp>
          <p:nvSpPr>
            <p:cNvPr id="25" name="Rectangle 24"/>
            <p:cNvSpPr/>
            <p:nvPr userDrawn="1"/>
          </p:nvSpPr>
          <p:spPr>
            <a:xfrm>
              <a:off x="7499995" y="4285885"/>
              <a:ext cx="899468" cy="720167"/>
            </a:xfrm>
            <a:prstGeom prst="rect">
              <a:avLst/>
            </a:prstGeom>
            <a:solidFill>
              <a:srgbClr val="43B0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Green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67 / 176 / 42</a:t>
              </a:r>
            </a:p>
          </p:txBody>
        </p:sp>
        <p:sp>
          <p:nvSpPr>
            <p:cNvPr id="26" name="Rectangle 25"/>
            <p:cNvSpPr/>
            <p:nvPr userDrawn="1"/>
          </p:nvSpPr>
          <p:spPr>
            <a:xfrm>
              <a:off x="6509946" y="4285885"/>
              <a:ext cx="901056" cy="720167"/>
            </a:xfrm>
            <a:prstGeom prst="rect">
              <a:avLst/>
            </a:prstGeom>
            <a:solidFill>
              <a:srgbClr val="EAAA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Yellow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234 / 170 / 0</a:t>
              </a:r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1566053" y="5085321"/>
              <a:ext cx="901057" cy="720167"/>
            </a:xfrm>
            <a:prstGeom prst="rect">
              <a:avLst/>
            </a:prstGeom>
            <a:solidFill>
              <a:srgbClr val="C600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Pink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198 / 0 / 126</a:t>
              </a:r>
            </a:p>
          </p:txBody>
        </p:sp>
        <p:sp>
          <p:nvSpPr>
            <p:cNvPr id="28" name="Rectangle 27"/>
            <p:cNvSpPr/>
            <p:nvPr userDrawn="1"/>
          </p:nvSpPr>
          <p:spPr>
            <a:xfrm>
              <a:off x="2556103" y="5085321"/>
              <a:ext cx="899468" cy="720167"/>
            </a:xfrm>
            <a:prstGeom prst="rect">
              <a:avLst/>
            </a:prstGeom>
            <a:solidFill>
              <a:srgbClr val="753F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Dark Brown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117 / 63 / 25</a:t>
              </a:r>
            </a:p>
          </p:txBody>
        </p:sp>
        <p:sp>
          <p:nvSpPr>
            <p:cNvPr id="29" name="Rectangle 28"/>
            <p:cNvSpPr/>
            <p:nvPr userDrawn="1"/>
          </p:nvSpPr>
          <p:spPr>
            <a:xfrm>
              <a:off x="3544564" y="5085321"/>
              <a:ext cx="899468" cy="720167"/>
            </a:xfrm>
            <a:prstGeom prst="rect">
              <a:avLst/>
            </a:prstGeom>
            <a:solidFill>
              <a:srgbClr val="9B64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Brown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155 / 100 / 46</a:t>
              </a:r>
            </a:p>
          </p:txBody>
        </p:sp>
        <p:sp>
          <p:nvSpPr>
            <p:cNvPr id="30" name="Rectangle 29"/>
            <p:cNvSpPr/>
            <p:nvPr userDrawn="1"/>
          </p:nvSpPr>
          <p:spPr>
            <a:xfrm>
              <a:off x="5521485" y="5085321"/>
              <a:ext cx="901056" cy="720167"/>
            </a:xfrm>
            <a:prstGeom prst="rect">
              <a:avLst/>
            </a:prstGeom>
            <a:solidFill>
              <a:srgbClr val="E3BC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Beige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227 / 188 / 159</a:t>
              </a:r>
            </a:p>
          </p:txBody>
        </p:sp>
        <p:sp>
          <p:nvSpPr>
            <p:cNvPr id="31" name="Rectangle 30"/>
            <p:cNvSpPr/>
            <p:nvPr userDrawn="1"/>
          </p:nvSpPr>
          <p:spPr>
            <a:xfrm>
              <a:off x="4533025" y="5085321"/>
              <a:ext cx="899468" cy="720167"/>
            </a:xfrm>
            <a:prstGeom prst="rect">
              <a:avLst/>
            </a:prstGeom>
            <a:solidFill>
              <a:srgbClr val="9D93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Olive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157 / 147 / 117</a:t>
              </a:r>
            </a:p>
          </p:txBody>
        </p:sp>
        <p:sp>
          <p:nvSpPr>
            <p:cNvPr id="32" name="Rectangle 31"/>
            <p:cNvSpPr/>
            <p:nvPr userDrawn="1"/>
          </p:nvSpPr>
          <p:spPr>
            <a:xfrm>
              <a:off x="6509946" y="5085321"/>
              <a:ext cx="901056" cy="720167"/>
            </a:xfrm>
            <a:prstGeom prst="rect">
              <a:avLst/>
            </a:prstGeom>
            <a:solidFill>
              <a:srgbClr val="E368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Pink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227 / 104 / 119</a:t>
              </a:r>
            </a:p>
          </p:txBody>
        </p:sp>
        <p:sp>
          <p:nvSpPr>
            <p:cNvPr id="33" name="TextBox 41"/>
            <p:cNvSpPr txBox="1">
              <a:spLocks noChangeArrowheads="1"/>
            </p:cNvSpPr>
            <p:nvPr userDrawn="1"/>
          </p:nvSpPr>
          <p:spPr bwMode="auto">
            <a:xfrm>
              <a:off x="752400" y="4285885"/>
              <a:ext cx="813653" cy="504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54007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 eaLnBrk="1" hangingPunct="1">
                <a:defRPr/>
              </a:pPr>
              <a:r>
                <a:rPr lang="en-GB" altLang="en-US" sz="1000" b="1">
                  <a:solidFill>
                    <a:srgbClr val="00338D"/>
                  </a:solidFill>
                </a:rPr>
                <a:t>Colour order for graphs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948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3"/>
          <p:cNvSpPr>
            <a:spLocks/>
          </p:cNvSpPr>
          <p:nvPr userDrawn="1"/>
        </p:nvSpPr>
        <p:spPr bwMode="auto">
          <a:xfrm>
            <a:off x="0" y="0"/>
            <a:ext cx="747713" cy="6858000"/>
          </a:xfrm>
          <a:custGeom>
            <a:avLst/>
            <a:gdLst>
              <a:gd name="T0" fmla="*/ 0 w 1742046"/>
              <a:gd name="T1" fmla="*/ 1347559 h 7772400"/>
              <a:gd name="T2" fmla="*/ 12 w 1742046"/>
              <a:gd name="T3" fmla="*/ 1347559 h 7772400"/>
              <a:gd name="T4" fmla="*/ 12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" name="Freeform 19"/>
          <p:cNvSpPr>
            <a:spLocks noEditPoints="1"/>
          </p:cNvSpPr>
          <p:nvPr userDrawn="1"/>
        </p:nvSpPr>
        <p:spPr bwMode="auto">
          <a:xfrm>
            <a:off x="1584325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200" y="2682875"/>
            <a:ext cx="1325563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2682875"/>
            <a:ext cx="252412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2"/>
          <p:cNvSpPr txBox="1">
            <a:spLocks noChangeArrowheads="1"/>
          </p:cNvSpPr>
          <p:nvPr userDrawn="1"/>
        </p:nvSpPr>
        <p:spPr bwMode="auto">
          <a:xfrm>
            <a:off x="1846263" y="6691313"/>
            <a:ext cx="5443537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GB" altLang="en-US" sz="600" b="1">
                <a:solidFill>
                  <a:srgbClr val="000000"/>
                </a:solidFill>
              </a:rPr>
              <a:t>Document Classification: KPMG Confidential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84000" y="4587244"/>
            <a:ext cx="6815463" cy="846000"/>
          </a:xfrm>
        </p:spPr>
        <p:txBody>
          <a:bodyPr/>
          <a:lstStyle>
            <a:lvl1pPr>
              <a:buFontTx/>
              <a:buNone/>
              <a:defRPr sz="1100" b="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11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584000" y="5634830"/>
            <a:ext cx="6815463" cy="169277"/>
          </a:xfrm>
        </p:spPr>
        <p:txBody>
          <a:bodyPr>
            <a:noAutofit/>
          </a:bodyPr>
          <a:lstStyle>
            <a:lvl1pPr>
              <a:buFontTx/>
              <a:buNone/>
              <a:defRPr sz="1100" b="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584000" y="3539658"/>
            <a:ext cx="6815463" cy="846000"/>
          </a:xfrm>
        </p:spPr>
        <p:txBody>
          <a:bodyPr/>
          <a:lstStyle>
            <a:lvl1pPr>
              <a:buFontTx/>
              <a:buNone/>
              <a:defRPr sz="1100" b="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11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584000" y="3187907"/>
            <a:ext cx="2411738" cy="119064"/>
          </a:xfrm>
        </p:spPr>
        <p:txBody>
          <a:bodyPr/>
          <a:lstStyle>
            <a:lvl1pPr>
              <a:buFontTx/>
              <a:buNone/>
              <a:defRPr sz="1200" b="1">
                <a:solidFill>
                  <a:schemeClr val="tx2"/>
                </a:solidFill>
              </a:defRPr>
            </a:lvl1pPr>
            <a:lvl2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775338" y="3187907"/>
            <a:ext cx="2361268" cy="119064"/>
          </a:xfrm>
        </p:spPr>
        <p:txBody>
          <a:bodyPr/>
          <a:lstStyle>
            <a:lvl1pPr>
              <a:buFontTx/>
              <a:buNone/>
              <a:defRPr sz="1200" b="1">
                <a:solidFill>
                  <a:schemeClr val="tx2"/>
                </a:solidFill>
              </a:defRPr>
            </a:lvl1pPr>
            <a:lvl2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09663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gray">
          <a:xfrm>
            <a:off x="0" y="5859419"/>
            <a:ext cx="9144000" cy="50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 bwMode="gray">
          <a:xfrm>
            <a:off x="0" y="5818475"/>
            <a:ext cx="9144000" cy="507999"/>
          </a:xfrm>
          <a:prstGeom prst="rect">
            <a:avLst/>
          </a:prstGeom>
          <a:solidFill>
            <a:srgbClr val="21212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 bwMode="gray">
          <a:xfrm>
            <a:off x="0" y="5859419"/>
            <a:ext cx="9144000" cy="50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 bwMode="gray">
          <a:xfrm>
            <a:off x="0" y="5818475"/>
            <a:ext cx="9144000" cy="507999"/>
          </a:xfrm>
          <a:prstGeom prst="rect">
            <a:avLst/>
          </a:prstGeom>
          <a:solidFill>
            <a:srgbClr val="21212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 bwMode="gray">
          <a:xfrm>
            <a:off x="0" y="5859419"/>
            <a:ext cx="9144000" cy="50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 bwMode="gray">
          <a:xfrm>
            <a:off x="0" y="0"/>
            <a:ext cx="9144000" cy="60790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 bwMode="gray">
          <a:xfrm>
            <a:off x="0" y="5832475"/>
            <a:ext cx="9144000" cy="472733"/>
          </a:xfrm>
          <a:prstGeom prst="rect">
            <a:avLst/>
          </a:prstGeom>
          <a:solidFill>
            <a:srgbClr val="21212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533400" y="3200400"/>
            <a:ext cx="8067676" cy="1329267"/>
          </a:xfrm>
        </p:spPr>
        <p:txBody>
          <a:bodyPr>
            <a:noAutofit/>
          </a:bodyPr>
          <a:lstStyle>
            <a:lvl1pPr marL="0" indent="0" algn="l">
              <a:buNone/>
              <a:defRPr sz="180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56200" y="6522651"/>
            <a:ext cx="2133600" cy="20623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09411A2-0057-4B5D-AE0F-C439A89354DB}" type="datetime1">
              <a:rPr lang="en-US" smtClean="0"/>
              <a:pPr/>
              <a:t>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5133" y="6522651"/>
            <a:ext cx="4221691" cy="19671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600" y="6522651"/>
            <a:ext cx="558799" cy="20623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7A9008A-481B-4F65-A514-1AA65EA0F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 bwMode="gray">
          <a:xfrm>
            <a:off x="511630" y="1972855"/>
            <a:ext cx="8089445" cy="1165224"/>
          </a:xfrm>
        </p:spPr>
        <p:txBody>
          <a:bodyPr anchor="b" anchorCtr="0"/>
          <a:lstStyle>
            <a:lvl1pPr>
              <a:defRPr b="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Box 15" descr="CONFIDENTIAL_TAG_0xFFEE"/>
          <p:cNvSpPr txBox="1"/>
          <p:nvPr userDrawn="1"/>
        </p:nvSpPr>
        <p:spPr>
          <a:xfrm>
            <a:off x="544513" y="180000"/>
            <a:ext cx="4752265" cy="169277"/>
          </a:xfrm>
          <a:prstGeom prst="rect">
            <a:avLst/>
          </a:prstGeom>
          <a:noFill/>
          <a:effectLst>
            <a:glow>
              <a:srgbClr val="000000"/>
            </a:glow>
          </a:effectLst>
        </p:spPr>
        <p:txBody>
          <a:bodyPr vert="horz" wrap="square" lIns="0" tIns="0" rIns="0" b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13620820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3 - Left light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3444875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16175" y="1339200"/>
            <a:ext cx="4983288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444975" y="5036400"/>
            <a:ext cx="45324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5954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4 - Left dark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0"/>
            <a:ext cx="9131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3444875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416175" y="1339200"/>
            <a:ext cx="4983288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444975" y="5036400"/>
            <a:ext cx="4954488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1652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5 - Singula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0"/>
            <a:ext cx="9118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ject 3"/>
          <p:cNvSpPr>
            <a:spLocks/>
          </p:cNvSpPr>
          <p:nvPr userDrawn="1"/>
        </p:nvSpPr>
        <p:spPr bwMode="auto">
          <a:xfrm>
            <a:off x="0" y="0"/>
            <a:ext cx="1587500" cy="6858000"/>
          </a:xfrm>
          <a:custGeom>
            <a:avLst/>
            <a:gdLst>
              <a:gd name="T0" fmla="*/ 0 w 1742046"/>
              <a:gd name="T1" fmla="*/ 1347559 h 7772400"/>
              <a:gd name="T2" fmla="*/ 474480 w 1742046"/>
              <a:gd name="T3" fmla="*/ 1347559 h 7772400"/>
              <a:gd name="T4" fmla="*/ 474480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" name="Freeform 19"/>
          <p:cNvSpPr>
            <a:spLocks noEditPoints="1"/>
          </p:cNvSpPr>
          <p:nvPr userDrawn="1"/>
        </p:nvSpPr>
        <p:spPr bwMode="auto">
          <a:xfrm>
            <a:off x="2063750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4800" y="13464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920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6 - No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>
            <a:spLocks/>
          </p:cNvSpPr>
          <p:nvPr userDrawn="1"/>
        </p:nvSpPr>
        <p:spPr bwMode="auto">
          <a:xfrm>
            <a:off x="0" y="0"/>
            <a:ext cx="1587500" cy="6858000"/>
          </a:xfrm>
          <a:custGeom>
            <a:avLst/>
            <a:gdLst>
              <a:gd name="T0" fmla="*/ 0 w 1742046"/>
              <a:gd name="T1" fmla="*/ 1347559 h 7772400"/>
              <a:gd name="T2" fmla="*/ 474480 w 1742046"/>
              <a:gd name="T3" fmla="*/ 1347559 h 7772400"/>
              <a:gd name="T4" fmla="*/ 474480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4800" y="13464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406" y="6373707"/>
            <a:ext cx="1751427" cy="274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2433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5" name="Freeform 4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Rectangle 7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2767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1209600"/>
            <a:ext cx="7639200" cy="45942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5" name="Group 4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6" name="Freeform 5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43652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1209600"/>
            <a:ext cx="3726000" cy="4594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665600" y="1209600"/>
            <a:ext cx="3726000" cy="4594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grpSp>
        <p:nvGrpSpPr>
          <p:cNvPr id="14" name="Group 13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17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51186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1.vm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1.bin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52475" y="431800"/>
            <a:ext cx="76390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52475" y="1209675"/>
            <a:ext cx="7639050" cy="458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Freeform 19"/>
          <p:cNvSpPr>
            <a:spLocks noEditPoints="1"/>
          </p:cNvSpPr>
          <p:nvPr userDrawn="1"/>
        </p:nvSpPr>
        <p:spPr bwMode="auto">
          <a:xfrm>
            <a:off x="747713" y="6319838"/>
            <a:ext cx="423862" cy="173037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Shape 8"/>
          <p:cNvSpPr txBox="1">
            <a:spLocks/>
          </p:cNvSpPr>
          <p:nvPr userDrawn="1"/>
        </p:nvSpPr>
        <p:spPr>
          <a:xfrm>
            <a:off x="7191375" y="6319838"/>
            <a:ext cx="1200150" cy="149225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D2A0BE3-ABF3-4E37-8B7B-30597425991F}" type="slidenum">
              <a:rPr lang="en-US" smtClean="0">
                <a:solidFill>
                  <a:srgbClr val="00338D"/>
                </a:solidFill>
                <a:cs typeface="Arial" panose="020B0604020202020204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rgbClr val="00338D"/>
              </a:solidFill>
              <a:cs typeface="Arial" panose="020B0604020202020204" pitchFamily="34" charset="0"/>
            </a:endParaRPr>
          </a:p>
        </p:txBody>
      </p:sp>
      <p:sp>
        <p:nvSpPr>
          <p:cNvPr id="3078" name="TextBox 24"/>
          <p:cNvSpPr txBox="1">
            <a:spLocks noChangeArrowheads="1"/>
          </p:cNvSpPr>
          <p:nvPr userDrawn="1"/>
        </p:nvSpPr>
        <p:spPr bwMode="auto">
          <a:xfrm>
            <a:off x="1846263" y="6691313"/>
            <a:ext cx="5443537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GB" altLang="en-US" sz="600" b="1">
                <a:solidFill>
                  <a:srgbClr val="000000"/>
                </a:solidFill>
              </a:rPr>
              <a:t>Document Classification: KPMG Confidential</a:t>
            </a:r>
          </a:p>
        </p:txBody>
      </p:sp>
      <p:sp>
        <p:nvSpPr>
          <p:cNvPr id="3079" name="TextBox 7"/>
          <p:cNvSpPr txBox="1">
            <a:spLocks noChangeArrowheads="1"/>
          </p:cNvSpPr>
          <p:nvPr userDrawn="1"/>
        </p:nvSpPr>
        <p:spPr bwMode="auto">
          <a:xfrm>
            <a:off x="1731963" y="6319838"/>
            <a:ext cx="58166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>
              <a:defRPr/>
            </a:pPr>
            <a:r>
              <a:rPr lang="en-US" altLang="en-US" sz="600" dirty="0">
                <a:solidFill>
                  <a:srgbClr val="A6A6A6"/>
                </a:solidFill>
              </a:rPr>
              <a:t>© 2017 KPMG LLP, a Delaware limited liability partnership and the U.S. member firm of the KPMG network of independent member firms affiliated with KPMG International Cooperative (“KPMG International”), a Swiss entity.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54" r:id="rId1"/>
    <p:sldLayoutId id="2147486255" r:id="rId2"/>
    <p:sldLayoutId id="2147486256" r:id="rId3"/>
    <p:sldLayoutId id="2147486257" r:id="rId4"/>
    <p:sldLayoutId id="2147486258" r:id="rId5"/>
    <p:sldLayoutId id="2147486259" r:id="rId6"/>
    <p:sldLayoutId id="2147486241" r:id="rId7"/>
    <p:sldLayoutId id="2147486242" r:id="rId8"/>
    <p:sldLayoutId id="2147486243" r:id="rId9"/>
    <p:sldLayoutId id="2147486244" r:id="rId10"/>
    <p:sldLayoutId id="2147486245" r:id="rId11"/>
    <p:sldLayoutId id="2147486246" r:id="rId12"/>
    <p:sldLayoutId id="2147486247" r:id="rId13"/>
    <p:sldLayoutId id="2147486248" r:id="rId14"/>
    <p:sldLayoutId id="2147486260" r:id="rId15"/>
    <p:sldLayoutId id="2147486249" r:id="rId16"/>
    <p:sldLayoutId id="2147486250" r:id="rId17"/>
    <p:sldLayoutId id="2147486251" r:id="rId18"/>
    <p:sldLayoutId id="2147486261" r:id="rId19"/>
    <p:sldLayoutId id="2147486252" r:id="rId20"/>
    <p:sldLayoutId id="2147486253" r:id="rId21"/>
    <p:sldLayoutId id="2147486263" r:id="rId22"/>
    <p:sldLayoutId id="2147486264" r:id="rId23"/>
    <p:sldLayoutId id="2147486265" r:id="rId24"/>
    <p:sldLayoutId id="2147486266" r:id="rId25"/>
    <p:sldLayoutId id="2147486267" r:id="rId26"/>
    <p:sldLayoutId id="2147486268" r:id="rId27"/>
  </p:sldLayoutIdLst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9pPr>
    </p:titleStyle>
    <p:bodyStyle>
      <a:lvl1pPr algn="l" rtl="0" eaLnBrk="0" fontAlgn="base" hangingPunct="0">
        <a:spcBef>
          <a:spcPct val="0"/>
        </a:spcBef>
        <a:spcAft>
          <a:spcPts val="600"/>
        </a:spcAft>
        <a:defRPr sz="1400" b="1" kern="1200">
          <a:solidFill>
            <a:schemeClr val="tx1"/>
          </a:solidFill>
          <a:latin typeface="+mn-lt"/>
          <a:ea typeface="+mn-ea"/>
          <a:cs typeface="+mn-cs"/>
        </a:defRPr>
      </a:lvl1pPr>
      <a:lvl2pPr algn="l" rtl="0" eaLnBrk="0" fontAlgn="base" hangingPunct="0">
        <a:spcBef>
          <a:spcPct val="0"/>
        </a:spcBef>
        <a:spcAft>
          <a:spcPts val="600"/>
        </a:spcAft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284163" indent="-284163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—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74675" indent="-230188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23913" indent="-284163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—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098000" indent="-2304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-"/>
        <a:defRPr sz="1500" kern="1200">
          <a:solidFill>
            <a:schemeClr val="tx2"/>
          </a:solidFill>
          <a:latin typeface="+mn-lt"/>
          <a:ea typeface="+mn-ea"/>
          <a:cs typeface="+mn-cs"/>
        </a:defRPr>
      </a:lvl6pPr>
      <a:lvl7pPr marL="1371600" indent="-2844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—"/>
        <a:defRPr sz="1500" kern="1200">
          <a:solidFill>
            <a:schemeClr val="tx2"/>
          </a:solidFill>
          <a:latin typeface="+mn-lt"/>
          <a:ea typeface="+mn-ea"/>
          <a:cs typeface="+mn-cs"/>
        </a:defRPr>
      </a:lvl7pPr>
      <a:lvl8pPr marL="1645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-"/>
        <a:defRPr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7050" y="595313"/>
            <a:ext cx="8074025" cy="96332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6680" y="1610880"/>
            <a:ext cx="8074395" cy="41908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56200" y="6522651"/>
            <a:ext cx="2133600" cy="2062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62855670-0EC1-43D1-BFEA-8811FE1591B1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1/28/2019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22651"/>
            <a:ext cx="558799" cy="2062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47A9008A-481B-4F65-A514-1AA65EA0FD5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9" name="Rectangle 8"/>
          <p:cNvSpPr/>
          <p:nvPr/>
        </p:nvSpPr>
        <p:spPr bwMode="gray">
          <a:xfrm>
            <a:off x="0" y="6156375"/>
            <a:ext cx="9144000" cy="1608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 bwMode="gray">
          <a:xfrm>
            <a:off x="0" y="6090011"/>
            <a:ext cx="9144000" cy="160865"/>
          </a:xfrm>
          <a:prstGeom prst="rect">
            <a:avLst/>
          </a:prstGeom>
          <a:solidFill>
            <a:schemeClr val="tx1">
              <a:lumMod val="85000"/>
              <a:lumOff val="15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18" name="Group 17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1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5268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271" r:id="rId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600"/>
        </a:spcBef>
        <a:spcAft>
          <a:spcPts val="500"/>
        </a:spcAft>
        <a:buClr>
          <a:schemeClr val="accent1"/>
        </a:buClr>
        <a:buSzPct val="115000"/>
        <a:buFont typeface="Arial" pitchFamily="34" charset="0"/>
        <a:buChar char="•"/>
        <a:defRPr sz="2400" kern="1200">
          <a:solidFill>
            <a:srgbClr val="424242"/>
          </a:solidFill>
          <a:latin typeface="+mn-lt"/>
          <a:ea typeface="+mn-ea"/>
          <a:cs typeface="+mn-cs"/>
        </a:defRPr>
      </a:lvl1pPr>
      <a:lvl2pPr marL="457200" indent="-169863" algn="l" defTabSz="914400" rtl="0" eaLnBrk="1" latinLnBrk="0" hangingPunct="1">
        <a:spcBef>
          <a:spcPts val="600"/>
        </a:spcBef>
        <a:spcAft>
          <a:spcPts val="500"/>
        </a:spcAft>
        <a:buClr>
          <a:schemeClr val="accent1"/>
        </a:buClr>
        <a:buSzPct val="85000"/>
        <a:buFont typeface="Wingdings" pitchFamily="2" charset="2"/>
        <a:buChar char="§"/>
        <a:defRPr sz="20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744538" indent="-228600" algn="l" defTabSz="914400" rtl="0" eaLnBrk="1" latinLnBrk="0" hangingPunct="1">
        <a:spcBef>
          <a:spcPts val="600"/>
        </a:spcBef>
        <a:spcAft>
          <a:spcPts val="500"/>
        </a:spcAft>
        <a:buClr>
          <a:schemeClr val="accent1"/>
        </a:buClr>
        <a:buFont typeface="Arial" pitchFamily="34" charset="0"/>
        <a:buChar char="−"/>
        <a:tabLst/>
        <a:defRPr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914400" indent="-171450" algn="l" defTabSz="914400" rtl="0" eaLnBrk="1" latinLnBrk="0" hangingPunct="1">
        <a:spcBef>
          <a:spcPts val="600"/>
        </a:spcBef>
        <a:spcAft>
          <a:spcPts val="500"/>
        </a:spcAft>
        <a:buClr>
          <a:schemeClr val="accent1"/>
        </a:buClr>
        <a:buFont typeface="Arial" pitchFamily="34" charset="0"/>
        <a:buChar char="-"/>
        <a:defRPr sz="16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201738" indent="-228600" algn="l" defTabSz="914400" rtl="0" eaLnBrk="1" latinLnBrk="0" hangingPunct="1">
        <a:spcBef>
          <a:spcPts val="600"/>
        </a:spcBef>
        <a:spcAft>
          <a:spcPts val="500"/>
        </a:spcAft>
        <a:buClr>
          <a:schemeClr val="accent1"/>
        </a:buClr>
        <a:buFont typeface="Wingdings" pitchFamily="2" charset="2"/>
        <a:buChar char="§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7"/>
          <p:cNvSpPr>
            <a:spLocks noGrp="1"/>
          </p:cNvSpPr>
          <p:nvPr>
            <p:ph type="ctrTitle"/>
          </p:nvPr>
        </p:nvSpPr>
        <p:spPr>
          <a:xfrm>
            <a:off x="1648047" y="304209"/>
            <a:ext cx="7208873" cy="3509963"/>
          </a:xfrm>
        </p:spPr>
        <p:txBody>
          <a:bodyPr/>
          <a:lstStyle/>
          <a:p>
            <a:pPr algn="ctr"/>
            <a:r>
              <a:rPr lang="en-US" altLang="en-US" sz="7200" dirty="0"/>
              <a:t> </a:t>
            </a:r>
            <a:r>
              <a:rPr lang="uk-UA" altLang="en-US" sz="7200" dirty="0"/>
              <a:t> </a:t>
            </a:r>
            <a:r>
              <a:rPr lang="uk-UA" altLang="en-US" sz="6000" dirty="0"/>
              <a:t>Миттєва обробка замовлень за допомогою електронної пошти -</a:t>
            </a:r>
            <a:r>
              <a:rPr lang="en-US" altLang="en-US" sz="6000" dirty="0"/>
              <a:t>Email Flip</a:t>
            </a:r>
            <a:r>
              <a:rPr lang="uk-UA" altLang="en-US" sz="6000" dirty="0"/>
              <a:t>)</a:t>
            </a:r>
            <a:r>
              <a:rPr lang="en-US" altLang="en-US" sz="6000" dirty="0"/>
              <a:t> </a:t>
            </a:r>
            <a:br>
              <a:rPr lang="uk-UA" altLang="en-US" sz="6000" dirty="0"/>
            </a:br>
            <a:r>
              <a:rPr lang="uk-UA" altLang="en-US" sz="7200" dirty="0"/>
              <a:t>Тренінг</a:t>
            </a:r>
            <a:br>
              <a:rPr lang="en-US" altLang="en-US" sz="7200" dirty="0"/>
            </a:br>
            <a:r>
              <a:rPr lang="uk-UA" altLang="en-US" sz="7200" dirty="0"/>
              <a:t> </a:t>
            </a:r>
            <a:r>
              <a:rPr lang="uk-UA" altLang="en-US" sz="4000" dirty="0"/>
              <a:t>Впровадження </a:t>
            </a:r>
            <a:r>
              <a:rPr lang="en-US" altLang="en-US" sz="4000" dirty="0"/>
              <a:t>Jabil P2P</a:t>
            </a:r>
          </a:p>
        </p:txBody>
      </p:sp>
      <p:sp>
        <p:nvSpPr>
          <p:cNvPr id="1945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085015" y="5207259"/>
            <a:ext cx="6173788" cy="215900"/>
          </a:xfrm>
        </p:spPr>
        <p:txBody>
          <a:bodyPr/>
          <a:lstStyle/>
          <a:p>
            <a:r>
              <a:rPr lang="uk-UA" altLang="en-US" dirty="0"/>
              <a:t>Жовтень </a:t>
            </a:r>
            <a:r>
              <a:rPr lang="en-US" altLang="en-US" dirty="0"/>
              <a:t> 2018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75" y="2096333"/>
            <a:ext cx="6572250" cy="4220415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dirty="0"/>
              <a:t>Створення</a:t>
            </a:r>
            <a:r>
              <a:rPr lang="en-US" altLang="en-US" dirty="0"/>
              <a:t> </a:t>
            </a:r>
            <a:r>
              <a:rPr lang="uk-UA" altLang="en-US" dirty="0"/>
              <a:t>Рахунків (Інвойсів) через електронну пошту</a:t>
            </a:r>
            <a:endParaRPr lang="en-US" altLang="en-US" dirty="0"/>
          </a:p>
        </p:txBody>
      </p:sp>
      <p:sp>
        <p:nvSpPr>
          <p:cNvPr id="4096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47775"/>
            <a:ext cx="7639050" cy="4594225"/>
          </a:xfr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just"/>
            <a:r>
              <a:rPr lang="uk-UA" altLang="en-US" b="0" dirty="0"/>
              <a:t>На екрані </a:t>
            </a:r>
            <a:r>
              <a:rPr lang="en-US" altLang="en-US" dirty="0"/>
              <a:t>Create Invoice</a:t>
            </a:r>
            <a:r>
              <a:rPr lang="uk-UA" altLang="en-US" dirty="0"/>
              <a:t> (Створити рахунок)</a:t>
            </a:r>
            <a:r>
              <a:rPr lang="en-US" altLang="en-US" dirty="0"/>
              <a:t> </a:t>
            </a:r>
            <a:r>
              <a:rPr lang="uk-UA" altLang="en-US" b="0" dirty="0"/>
              <a:t>введіть номер рахунка (інвойсу) у поле </a:t>
            </a:r>
            <a:r>
              <a:rPr lang="en-US" altLang="en-US" dirty="0"/>
              <a:t>Invoice #</a:t>
            </a:r>
            <a:r>
              <a:rPr lang="uk-UA" altLang="en-US" dirty="0"/>
              <a:t> (Номер рахунка)</a:t>
            </a:r>
            <a:r>
              <a:rPr lang="en-US" altLang="en-US" b="0" dirty="0"/>
              <a:t>.</a:t>
            </a:r>
          </a:p>
          <a:p>
            <a:pPr lvl="1" algn="ctr"/>
            <a:r>
              <a:rPr lang="uk-UA" altLang="en-US" i="1" dirty="0"/>
              <a:t>  </a:t>
            </a:r>
            <a:r>
              <a:rPr lang="uk-UA" altLang="en-US" i="1" dirty="0">
                <a:solidFill>
                  <a:srgbClr val="00338D"/>
                </a:solidFill>
              </a:rPr>
              <a:t>Майте на увазі, що всі  інші обов'язкові для заповнення поля позначені зірочкою.</a:t>
            </a:r>
            <a:endParaRPr lang="en-US" altLang="en-US" i="1" dirty="0">
              <a:solidFill>
                <a:srgbClr val="00338D"/>
              </a:solidFill>
            </a:endParaRPr>
          </a:p>
        </p:txBody>
      </p:sp>
      <p:sp>
        <p:nvSpPr>
          <p:cNvPr id="40966" name="Rectangle 19"/>
          <p:cNvSpPr>
            <a:spLocks noChangeArrowheads="1"/>
          </p:cNvSpPr>
          <p:nvPr/>
        </p:nvSpPr>
        <p:spPr bwMode="auto">
          <a:xfrm>
            <a:off x="1740708" y="2536662"/>
            <a:ext cx="1465480" cy="217306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3804" y="1735138"/>
            <a:ext cx="4987722" cy="4064529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4198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dirty="0"/>
              <a:t>Створення</a:t>
            </a:r>
            <a:r>
              <a:rPr lang="en-US" altLang="en-US" dirty="0"/>
              <a:t> </a:t>
            </a:r>
            <a:r>
              <a:rPr lang="uk-UA" altLang="en-US" dirty="0"/>
              <a:t>Рахунків (Інвойсів) через електронну пошту</a:t>
            </a:r>
            <a:endParaRPr lang="en-US" altLang="en-US" dirty="0"/>
          </a:p>
        </p:txBody>
      </p:sp>
      <p:sp>
        <p:nvSpPr>
          <p:cNvPr id="4198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98475"/>
          </a:xfrm>
        </p:spPr>
        <p:txBody>
          <a:bodyPr/>
          <a:lstStyle/>
          <a:p>
            <a:pPr algn="just"/>
            <a:r>
              <a:rPr lang="uk-UA" altLang="en-US" b="0" dirty="0"/>
              <a:t>Прокручуйте вниз до розділу </a:t>
            </a:r>
            <a:r>
              <a:rPr lang="en-US" altLang="en-US" dirty="0"/>
              <a:t>Lines</a:t>
            </a:r>
            <a:r>
              <a:rPr lang="uk-UA" altLang="en-US" dirty="0"/>
              <a:t> (Рядки)</a:t>
            </a:r>
            <a:r>
              <a:rPr lang="en-US" altLang="en-US" b="0" dirty="0"/>
              <a:t> </a:t>
            </a:r>
            <a:r>
              <a:rPr lang="uk-UA" altLang="en-US" b="0" dirty="0"/>
              <a:t>і впевніться, що всі дані є точними, зокрема Ціна (</a:t>
            </a:r>
            <a:r>
              <a:rPr lang="en-US" altLang="en-US" b="0" dirty="0"/>
              <a:t>Price</a:t>
            </a:r>
            <a:r>
              <a:rPr lang="uk-UA" altLang="en-US" b="0" dirty="0"/>
              <a:t>)</a:t>
            </a:r>
            <a:r>
              <a:rPr lang="en-US" altLang="en-US" b="0" dirty="0"/>
              <a:t> </a:t>
            </a:r>
            <a:r>
              <a:rPr lang="uk-UA" altLang="en-US" b="0" dirty="0"/>
              <a:t>та Кількість (</a:t>
            </a:r>
            <a:r>
              <a:rPr lang="en-US" altLang="en-US" b="0" dirty="0"/>
              <a:t>Quantity</a:t>
            </a:r>
            <a:r>
              <a:rPr lang="uk-UA" altLang="en-US" b="0" dirty="0"/>
              <a:t>)</a:t>
            </a:r>
            <a:r>
              <a:rPr lang="en-US" altLang="en-US" b="0" dirty="0"/>
              <a:t>.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752475" y="1708150"/>
            <a:ext cx="2562225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228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15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Char char="•"/>
              <a:defRPr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254125" indent="-225425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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1600200" indent="-231775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0574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5146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9718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4290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400">
              <a:buClr>
                <a:srgbClr val="000000"/>
              </a:buClr>
              <a:defRPr/>
            </a:pPr>
            <a:r>
              <a:rPr lang="uk-UA" altLang="en-US" dirty="0"/>
              <a:t>Введіть інформацію про відвантаження  та </a:t>
            </a:r>
            <a:r>
              <a:rPr lang="uk-UA" altLang="en-US" dirty="0" err="1"/>
              <a:t>вантажообробку</a:t>
            </a:r>
            <a:r>
              <a:rPr lang="en-US" altLang="en-US" dirty="0"/>
              <a:t>.</a:t>
            </a:r>
          </a:p>
          <a:p>
            <a:pPr defTabSz="914400">
              <a:buClr>
                <a:srgbClr val="000000"/>
              </a:buClr>
              <a:defRPr/>
            </a:pPr>
            <a:r>
              <a:rPr lang="uk-UA" kern="0" dirty="0">
                <a:solidFill>
                  <a:srgbClr val="000000"/>
                </a:solidFill>
                <a:ea typeface="ＭＳ Ｐゴシック"/>
              </a:rPr>
              <a:t>Якщо це має місце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, </a:t>
            </a:r>
            <a:r>
              <a:rPr lang="uk-UA" kern="0" dirty="0">
                <a:ea typeface="ＭＳ Ｐゴシック"/>
              </a:rPr>
              <a:t>додайте можливий податок у належний розділ одним із таких способів</a:t>
            </a:r>
            <a:r>
              <a:rPr lang="en-US" kern="0" dirty="0">
                <a:ea typeface="ＭＳ Ｐゴシック"/>
              </a:rPr>
              <a:t>: </a:t>
            </a:r>
          </a:p>
          <a:p>
            <a:pPr lvl="1" defTabSz="914400">
              <a:buClr>
                <a:srgbClr val="000000"/>
              </a:buClr>
              <a:defRPr/>
            </a:pPr>
            <a:r>
              <a:rPr lang="uk-UA" kern="0" dirty="0">
                <a:ea typeface="ＭＳ Ｐゴシック"/>
              </a:rPr>
              <a:t>Виберіть код податку з низхідного списку </a:t>
            </a:r>
            <a:r>
              <a:rPr lang="en-US" b="1" kern="0" dirty="0">
                <a:ea typeface="ＭＳ Ｐゴシック"/>
              </a:rPr>
              <a:t>Tax Code</a:t>
            </a:r>
            <a:r>
              <a:rPr lang="uk-UA" b="1" kern="0" dirty="0">
                <a:ea typeface="ＭＳ Ｐゴシック"/>
              </a:rPr>
              <a:t> (Код податку) </a:t>
            </a:r>
            <a:r>
              <a:rPr lang="en-US" b="1" kern="0" dirty="0">
                <a:ea typeface="ＭＳ Ｐゴシック"/>
              </a:rPr>
              <a:t> </a:t>
            </a:r>
            <a:r>
              <a:rPr lang="uk-UA" kern="0" dirty="0">
                <a:ea typeface="ＭＳ Ｐゴシック"/>
              </a:rPr>
              <a:t>і клацніть </a:t>
            </a:r>
            <a:r>
              <a:rPr lang="en-US" b="1" kern="0" dirty="0">
                <a:ea typeface="ＭＳ Ｐゴシック"/>
              </a:rPr>
              <a:t>Calculate</a:t>
            </a:r>
            <a:r>
              <a:rPr lang="uk-UA" b="1" kern="0" dirty="0">
                <a:ea typeface="ＭＳ Ｐゴシック"/>
              </a:rPr>
              <a:t> (Обчислити)</a:t>
            </a:r>
            <a:r>
              <a:rPr lang="uk-UA" kern="0" dirty="0">
                <a:ea typeface="ＭＳ Ｐゴシック"/>
              </a:rPr>
              <a:t>.</a:t>
            </a:r>
            <a:endParaRPr lang="en-US" b="1" kern="0" dirty="0">
              <a:ea typeface="ＭＳ Ｐゴシック"/>
            </a:endParaRPr>
          </a:p>
          <a:p>
            <a:pPr lvl="1" defTabSz="914400">
              <a:buClr>
                <a:srgbClr val="000000"/>
              </a:buClr>
              <a:defRPr/>
            </a:pPr>
            <a:r>
              <a:rPr lang="uk-UA" kern="0" dirty="0">
                <a:ea typeface="ＭＳ Ｐゴシック"/>
              </a:rPr>
              <a:t>Вручну введіть </a:t>
            </a:r>
            <a:r>
              <a:rPr lang="uk-UA" b="1" kern="0" dirty="0">
                <a:ea typeface="ＭＳ Ｐゴシック"/>
              </a:rPr>
              <a:t>процентну ставку податку (</a:t>
            </a:r>
            <a:r>
              <a:rPr lang="en-US" b="1" kern="0" dirty="0">
                <a:ea typeface="ＭＳ Ｐゴシック"/>
              </a:rPr>
              <a:t>tax percentage</a:t>
            </a:r>
            <a:r>
              <a:rPr lang="uk-UA" b="1" kern="0" dirty="0">
                <a:ea typeface="ＭＳ Ｐゴシック"/>
              </a:rPr>
              <a:t>)</a:t>
            </a:r>
            <a:r>
              <a:rPr lang="uk-UA" kern="0" dirty="0">
                <a:ea typeface="ＭＳ Ｐゴシック"/>
              </a:rPr>
              <a:t>.</a:t>
            </a:r>
            <a:endParaRPr lang="en-US" kern="0" dirty="0">
              <a:ea typeface="ＭＳ Ｐゴシック"/>
            </a:endParaRPr>
          </a:p>
          <a:p>
            <a:pPr lvl="1" defTabSz="914400">
              <a:buClr>
                <a:srgbClr val="000000"/>
              </a:buClr>
              <a:defRPr/>
            </a:pPr>
            <a:r>
              <a:rPr lang="uk-UA" kern="0" dirty="0">
                <a:ea typeface="ＭＳ Ｐゴシック"/>
              </a:rPr>
              <a:t>Вручну введіть </a:t>
            </a:r>
            <a:r>
              <a:rPr lang="uk-UA" b="1" kern="0" dirty="0">
                <a:ea typeface="ＭＳ Ｐゴシック"/>
              </a:rPr>
              <a:t>суму податку</a:t>
            </a:r>
            <a:r>
              <a:rPr lang="uk-UA" kern="0" dirty="0">
                <a:ea typeface="ＭＳ Ｐゴシック"/>
              </a:rPr>
              <a:t> </a:t>
            </a:r>
            <a:r>
              <a:rPr lang="uk-UA" b="1" kern="0" dirty="0">
                <a:ea typeface="ＭＳ Ｐゴシック"/>
              </a:rPr>
              <a:t>(</a:t>
            </a:r>
            <a:r>
              <a:rPr lang="en-US" b="1" kern="0" dirty="0">
                <a:ea typeface="ＭＳ Ｐゴシック"/>
              </a:rPr>
              <a:t>tax amount</a:t>
            </a:r>
            <a:r>
              <a:rPr lang="uk-UA" b="1" kern="0" dirty="0">
                <a:ea typeface="ＭＳ Ｐゴシック"/>
              </a:rPr>
              <a:t>)</a:t>
            </a:r>
            <a:r>
              <a:rPr lang="en-US" b="1" kern="0" dirty="0">
                <a:ea typeface="ＭＳ Ｐゴシック"/>
              </a:rPr>
              <a:t> </a:t>
            </a:r>
            <a:r>
              <a:rPr lang="en-US" kern="0" dirty="0">
                <a:ea typeface="ＭＳ Ｐゴシック"/>
              </a:rPr>
              <a:t>($</a:t>
            </a:r>
            <a:r>
              <a:rPr lang="uk-UA" kern="0" dirty="0">
                <a:ea typeface="ＭＳ Ｐゴシック"/>
              </a:rPr>
              <a:t> </a:t>
            </a:r>
            <a:r>
              <a:rPr lang="uk-UA" dirty="0"/>
              <a:t>–</a:t>
            </a:r>
            <a:r>
              <a:rPr lang="uk-UA" kern="0" dirty="0">
                <a:ea typeface="ＭＳ Ｐゴシック"/>
              </a:rPr>
              <a:t> доларів США</a:t>
            </a:r>
            <a:r>
              <a:rPr lang="en-US" kern="0" dirty="0">
                <a:ea typeface="ＭＳ Ｐゴシック"/>
              </a:rPr>
              <a:t>)</a:t>
            </a:r>
            <a:r>
              <a:rPr lang="uk-UA" kern="0" dirty="0">
                <a:ea typeface="ＭＳ Ｐゴシック"/>
              </a:rPr>
              <a:t>.</a:t>
            </a:r>
            <a:endParaRPr lang="en-US" kern="0" dirty="0">
              <a:ea typeface="ＭＳ Ｐゴシック"/>
            </a:endParaRPr>
          </a:p>
          <a:p>
            <a:pPr defTabSz="914400">
              <a:buClr>
                <a:srgbClr val="000000"/>
              </a:buClr>
              <a:defRPr/>
            </a:pPr>
            <a:r>
              <a:rPr lang="uk-UA" kern="0" dirty="0">
                <a:solidFill>
                  <a:srgbClr val="000000"/>
                </a:solidFill>
                <a:ea typeface="ＭＳ Ｐゴシック"/>
              </a:rPr>
              <a:t>Введіть можливі коментарі для 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Jabil</a:t>
            </a:r>
            <a:r>
              <a:rPr lang="uk-UA" kern="0" dirty="0">
                <a:solidFill>
                  <a:srgbClr val="000000"/>
                </a:solidFill>
                <a:ea typeface="ＭＳ Ｐゴシック"/>
              </a:rPr>
              <a:t> і вслід за цим клацніть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b="1" kern="0" dirty="0">
                <a:solidFill>
                  <a:srgbClr val="000000"/>
                </a:solidFill>
                <a:ea typeface="ＭＳ Ｐゴシック"/>
              </a:rPr>
              <a:t>Add Comment</a:t>
            </a:r>
            <a:r>
              <a:rPr lang="uk-UA" b="1" kern="0" dirty="0">
                <a:solidFill>
                  <a:srgbClr val="000000"/>
                </a:solidFill>
                <a:ea typeface="ＭＳ Ｐゴシック"/>
              </a:rPr>
              <a:t> (Додати коментар)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.</a:t>
            </a:r>
          </a:p>
          <a:p>
            <a:pPr algn="just" defTabSz="914400">
              <a:buClr>
                <a:srgbClr val="000000"/>
              </a:buClr>
              <a:defRPr/>
            </a:pPr>
            <a:endParaRPr lang="en-US" kern="0" dirty="0">
              <a:solidFill>
                <a:srgbClr val="000000"/>
              </a:solidFill>
              <a:ea typeface="ＭＳ Ｐゴシック"/>
            </a:endParaRPr>
          </a:p>
          <a:p>
            <a:pPr lvl="1" algn="just" defTabSz="914400">
              <a:buClr>
                <a:srgbClr val="000000"/>
              </a:buClr>
              <a:defRPr/>
            </a:pPr>
            <a:endParaRPr lang="en-US" kern="0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41990" name="Rectangle 23"/>
          <p:cNvSpPr>
            <a:spLocks noChangeArrowheads="1"/>
          </p:cNvSpPr>
          <p:nvPr/>
        </p:nvSpPr>
        <p:spPr bwMode="auto">
          <a:xfrm>
            <a:off x="6831763" y="4641279"/>
            <a:ext cx="1091016" cy="236751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  <p:sp>
        <p:nvSpPr>
          <p:cNvPr id="41991" name="Rectangle 24"/>
          <p:cNvSpPr>
            <a:spLocks noChangeArrowheads="1"/>
          </p:cNvSpPr>
          <p:nvPr/>
        </p:nvSpPr>
        <p:spPr bwMode="auto">
          <a:xfrm>
            <a:off x="5008666" y="1746063"/>
            <a:ext cx="731735" cy="345203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5936634" y="4047067"/>
            <a:ext cx="1141500" cy="162785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4009600" y="1746063"/>
            <a:ext cx="401534" cy="345203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dirty="0"/>
              <a:t>Створення</a:t>
            </a:r>
            <a:r>
              <a:rPr lang="en-US" altLang="en-US" dirty="0"/>
              <a:t> </a:t>
            </a:r>
            <a:r>
              <a:rPr lang="uk-UA" altLang="en-US" dirty="0"/>
              <a:t>Рахунків (Інвойсів) через електронну пошту</a:t>
            </a:r>
            <a:endParaRPr lang="en-US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323975"/>
            <a:ext cx="7639050" cy="4594225"/>
          </a:xfrm>
        </p:spPr>
        <p:txBody>
          <a:bodyPr/>
          <a:lstStyle/>
          <a:p>
            <a:pPr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Після того як Ви клацнете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Submit</a:t>
            </a: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 (Подати)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, </a:t>
            </a: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з'явиться діалогове вікно для підтвердження того, чи готові Ви відправити рахунок (інвойс). Клацніть 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Send Invoice</a:t>
            </a:r>
            <a:r>
              <a:rPr lang="uk-UA" kern="0" dirty="0">
                <a:solidFill>
                  <a:srgbClr val="000000"/>
                </a:solidFill>
                <a:ea typeface="ＭＳ Ｐゴシック"/>
              </a:rPr>
              <a:t> (Відправити Рахунок)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для завершення процесу. Майте на увазі, що як тільки подання виконано, рахунок (інвойс)  не може бути змінений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112" y="2241763"/>
            <a:ext cx="6581775" cy="3295650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776679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 </a:t>
            </a:r>
            <a:r>
              <a:rPr lang="uk-UA" altLang="en-US" dirty="0"/>
              <a:t>Статус рахунку  (інвойсу)</a:t>
            </a:r>
            <a:endParaRPr lang="en-US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29609" y="987999"/>
            <a:ext cx="8329480" cy="2489489"/>
          </a:xfrm>
        </p:spPr>
        <p:txBody>
          <a:bodyPr/>
          <a:lstStyle/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Постачальник  має змогу переглядати   наступні статуси рахунків (інвойсів)  у системі 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CSP:</a:t>
            </a: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Робочий варіант (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Draft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)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 Робочий варіант рахунку (інвойсу), який ще не був поданий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У процесі обробки   (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Processing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)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 Invoice that is between invoice being submitted by the Supplier and the submission being recorded in Jabil’s instance.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Рахунок (інвойс) на стадії подання  Постачальником  та реєстрацією  подання рахунку (інвойсу)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з боку 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Jabil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endParaRPr lang="en-US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Очікування  погодження (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Pending Approval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) 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–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Це може включати  очікування на отримання або очікування на погодження. </a:t>
            </a:r>
            <a:endParaRPr lang="en-GB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Спірний (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Disputed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)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–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Рахунок (інвойс),  щодо якого мають місце спірні питання з боку бізнес-підрозділу або  відділу розрахунків служби фінансів  (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AP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)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  <a:endParaRPr lang="en-US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Погоджено (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Approved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)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Погоджений рахунок (інвойс),  готовий до оплати  відповідно до умов  здійснення оплати  або  такий, що підлягає оплаті негайно, якщо  оплата по ньому прострочена. </a:t>
            </a:r>
            <a:endParaRPr lang="en-US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Анульовано (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Voided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)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-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Рахунок (інвойс), який було анульовано, після того як був повністю завершений процес його погодження та обробки. </a:t>
            </a:r>
            <a:endParaRPr lang="en-GB" kern="0" dirty="0">
              <a:solidFill>
                <a:srgbClr val="000000"/>
              </a:solidFill>
              <a:ea typeface="ＭＳ Ｐゴシック" pitchFamily="108" charset="-128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CC76A2D-1372-4131-882C-3C94BB59E666}"/>
              </a:ext>
            </a:extLst>
          </p:cNvPr>
          <p:cNvSpPr txBox="1">
            <a:spLocks/>
          </p:cNvSpPr>
          <p:nvPr/>
        </p:nvSpPr>
        <p:spPr bwMode="auto">
          <a:xfrm>
            <a:off x="752475" y="4081026"/>
            <a:ext cx="76390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2pPr>
            <a:lvl3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3pPr>
            <a:lvl4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4pPr>
            <a:lvl5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5pPr>
            <a:lvl6pPr marL="4572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6pPr>
            <a:lvl7pPr marL="9144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7pPr>
            <a:lvl8pPr marL="13716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8pPr>
            <a:lvl9pPr marL="18288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9pPr>
          </a:lstStyle>
          <a:p>
            <a:pPr defTabSz="914400"/>
            <a:r>
              <a:rPr lang="uk-UA" altLang="en-US" dirty="0"/>
              <a:t>Інформація щодо оплати </a:t>
            </a:r>
            <a:endParaRPr lang="en-US" alt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0D698799-54D6-42F5-BE2E-484F3FEB0FF5}"/>
              </a:ext>
            </a:extLst>
          </p:cNvPr>
          <p:cNvSpPr txBox="1">
            <a:spLocks/>
          </p:cNvSpPr>
          <p:nvPr/>
        </p:nvSpPr>
        <p:spPr bwMode="auto">
          <a:xfrm>
            <a:off x="678047" y="4599745"/>
            <a:ext cx="8210772" cy="112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ts val="60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4163" indent="-284163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74675" indent="-230188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3913" indent="-284163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8000" indent="-2304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371600" indent="-2844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645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1775" indent="-231775" defTabSz="914400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 Постачальник має змогу переглядати  статус. Інформацію про оплату  кожного  рахунку (інвойсу) у системі 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CSP:</a:t>
            </a:r>
          </a:p>
          <a:p>
            <a:pPr marL="742950" lvl="1" indent="-285750" defTabSz="91440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Так (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Yes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)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Рахунок (інвойс) був оплачений, наявна інформація про його оплату, включаючи дату здійснення оплати та сплачену суму. </a:t>
            </a:r>
            <a:endParaRPr lang="en-GB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 defTabSz="91440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Ні (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No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)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Рахунок (інвойс) не був  оплачений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4D849E3-7E98-4436-BB81-5B15768124B2}"/>
              </a:ext>
            </a:extLst>
          </p:cNvPr>
          <p:cNvSpPr txBox="1">
            <a:spLocks/>
          </p:cNvSpPr>
          <p:nvPr/>
        </p:nvSpPr>
        <p:spPr bwMode="auto">
          <a:xfrm>
            <a:off x="752475" y="5814581"/>
            <a:ext cx="7906615" cy="484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70000"/>
              </a:lnSpc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70000"/>
              </a:lnSpc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2pPr>
            <a:lvl3pPr>
              <a:lnSpc>
                <a:spcPct val="70000"/>
              </a:lnSpc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3pPr>
            <a:lvl4pPr>
              <a:lnSpc>
                <a:spcPct val="70000"/>
              </a:lnSpc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4pPr>
            <a:lvl5pPr>
              <a:lnSpc>
                <a:spcPct val="70000"/>
              </a:lnSpc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5pPr>
            <a:lvl6pPr marL="45720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6pPr>
            <a:lvl7pPr marL="91440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7pPr>
            <a:lvl8pPr marL="137160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8pPr>
            <a:lvl9pPr marL="182880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9pPr>
          </a:lstStyle>
          <a:p>
            <a:r>
              <a:rPr lang="uk-UA" sz="2300" dirty="0">
                <a:solidFill>
                  <a:srgbClr val="000000"/>
                </a:solidFill>
              </a:rPr>
              <a:t> Якщо ви маєте бажання мати обліковий запис  у системі </a:t>
            </a:r>
            <a:r>
              <a:rPr lang="en-US" sz="2300" dirty="0">
                <a:solidFill>
                  <a:srgbClr val="000000"/>
                </a:solidFill>
              </a:rPr>
              <a:t>CSP</a:t>
            </a:r>
            <a:r>
              <a:rPr lang="uk-UA" sz="2300" dirty="0">
                <a:solidFill>
                  <a:srgbClr val="000000"/>
                </a:solidFill>
              </a:rPr>
              <a:t>,  прохання звернутися 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uk-UA" sz="2300" dirty="0">
                <a:solidFill>
                  <a:srgbClr val="000000"/>
                </a:solidFill>
              </a:rPr>
              <a:t> до </a:t>
            </a:r>
            <a:r>
              <a:rPr lang="en-US" sz="2300" dirty="0">
                <a:solidFill>
                  <a:srgbClr val="000000"/>
                </a:solidFill>
              </a:rPr>
              <a:t>Jabil (</a:t>
            </a:r>
            <a:r>
              <a:rPr lang="uk-UA" sz="2300" b="1" dirty="0">
                <a:solidFill>
                  <a:srgbClr val="000000"/>
                </a:solidFill>
              </a:rPr>
              <a:t>Безкоштовно)</a:t>
            </a:r>
            <a:r>
              <a:rPr lang="en-US" sz="2300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28875303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3"/>
          <p:cNvSpPr>
            <a:spLocks noGrp="1"/>
          </p:cNvSpPr>
          <p:nvPr>
            <p:ph type="ctrTitle"/>
          </p:nvPr>
        </p:nvSpPr>
        <p:spPr>
          <a:xfrm>
            <a:off x="2044700" y="1346200"/>
            <a:ext cx="6192838" cy="3509963"/>
          </a:xfrm>
        </p:spPr>
        <p:txBody>
          <a:bodyPr/>
          <a:lstStyle/>
          <a:p>
            <a:r>
              <a:rPr lang="uk-UA" altLang="en-US" sz="7200" dirty="0"/>
              <a:t>Дякуємо Вам</a:t>
            </a:r>
            <a:r>
              <a:rPr lang="en-US" altLang="en-US" sz="7200" dirty="0"/>
              <a:t>!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064100" y="5036399"/>
            <a:ext cx="6172700" cy="402375"/>
          </a:xfrm>
        </p:spPr>
        <p:txBody>
          <a:bodyPr/>
          <a:lstStyle/>
          <a:p>
            <a:r>
              <a:rPr lang="uk-UA" dirty="0"/>
              <a:t>Якщо у Вас є які-небудь запитання, просимо без вагань звертатися до </a:t>
            </a:r>
            <a:r>
              <a:rPr lang="en-US" dirty="0"/>
              <a:t>Jabil </a:t>
            </a:r>
            <a:r>
              <a:rPr lang="uk-UA" dirty="0"/>
              <a:t>або надіслати листа електронною поштою на</a:t>
            </a:r>
            <a:r>
              <a:rPr lang="en-US" dirty="0"/>
              <a:t> P2P_Support@Jabil.com.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sz="4800" dirty="0"/>
              <a:t>Детальна програма</a:t>
            </a:r>
            <a:endParaRPr lang="en-US" altLang="en-US" sz="4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52475" y="1092829"/>
            <a:ext cx="8229600" cy="4951412"/>
          </a:xfrm>
          <a:prstGeom prst="rect">
            <a:avLst/>
          </a:prstGeom>
        </p:spPr>
        <p:txBody>
          <a:bodyPr/>
          <a:lstStyle>
            <a:lvl1pPr marL="285750" indent="-285750">
              <a:spcAft>
                <a:spcPts val="600"/>
              </a:spcAft>
              <a:defRPr sz="15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>
              <a:spcAft>
                <a:spcPts val="600"/>
              </a:spcAft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284163" indent="-284163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574675" indent="-230188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652463" indent="-285750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1109663" indent="-28575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1566863" indent="-28575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2024063" indent="-28575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2481263" indent="-28575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defTabSz="914400">
              <a:buFont typeface="Arial" panose="020B0604020202020204" pitchFamily="34" charset="0"/>
              <a:buChar char="•"/>
              <a:defRPr/>
            </a:pPr>
            <a:endParaRPr lang="en-US" sz="1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10CB301-0501-40A3-AB40-9E10AD98C5B0}"/>
              </a:ext>
            </a:extLst>
          </p:cNvPr>
          <p:cNvSpPr/>
          <p:nvPr/>
        </p:nvSpPr>
        <p:spPr>
          <a:xfrm>
            <a:off x="457200" y="1092829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914400">
              <a:buFont typeface="Arial" panose="020B0604020202020204" pitchFamily="34" charset="0"/>
              <a:buChar char="•"/>
              <a:defRPr/>
            </a:pPr>
            <a:r>
              <a:rPr lang="uk-UA" sz="1400" dirty="0"/>
              <a:t>Робоче повідомлення Постачальника  </a:t>
            </a:r>
            <a:r>
              <a:rPr lang="en-US" sz="1400" dirty="0"/>
              <a:t>-</a:t>
            </a:r>
            <a:r>
              <a:rPr lang="uk-UA" sz="1400" dirty="0"/>
              <a:t> Миттєва обробка замовлення за допомогою електронної пошти  електронною поштою (</a:t>
            </a:r>
            <a:r>
              <a:rPr lang="en-US" sz="1400" dirty="0"/>
              <a:t>Email Flip</a:t>
            </a:r>
            <a:r>
              <a:rPr lang="uk-UA" sz="1400" dirty="0"/>
              <a:t>)</a:t>
            </a:r>
            <a:r>
              <a:rPr lang="en-US" sz="1400" dirty="0"/>
              <a:t> </a:t>
            </a:r>
          </a:p>
          <a:p>
            <a:pPr lvl="4" defTabSz="914400">
              <a:defRPr/>
            </a:pPr>
            <a:r>
              <a:rPr lang="uk-UA" sz="1400" dirty="0"/>
              <a:t>Приймання та перегляд Замовлення</a:t>
            </a:r>
            <a:endParaRPr lang="en-US" sz="1400" dirty="0"/>
          </a:p>
          <a:p>
            <a:pPr lvl="4" defTabSz="914400">
              <a:defRPr/>
            </a:pPr>
            <a:r>
              <a:rPr lang="uk-UA" sz="1400" dirty="0"/>
              <a:t>Підтвердження Замовлення</a:t>
            </a:r>
            <a:endParaRPr lang="en-US" sz="1400" dirty="0"/>
          </a:p>
          <a:p>
            <a:pPr lvl="4" defTabSz="914400">
              <a:defRPr/>
            </a:pPr>
            <a:r>
              <a:rPr lang="uk-UA" sz="1400" dirty="0"/>
              <a:t>Створення Рахунка (Інвойсу) через електронну пошту</a:t>
            </a:r>
            <a:endParaRPr lang="en-US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3"/>
          <p:cNvSpPr>
            <a:spLocks noGrp="1"/>
          </p:cNvSpPr>
          <p:nvPr>
            <p:ph type="ctrTitle"/>
          </p:nvPr>
        </p:nvSpPr>
        <p:spPr>
          <a:xfrm>
            <a:off x="2044700" y="1346200"/>
            <a:ext cx="6192838" cy="3509963"/>
          </a:xfrm>
        </p:spPr>
        <p:txBody>
          <a:bodyPr/>
          <a:lstStyle/>
          <a:p>
            <a:r>
              <a:rPr lang="uk-UA" altLang="en-US" sz="7200" dirty="0"/>
              <a:t>Робоче повідомлення постачальника </a:t>
            </a:r>
            <a:r>
              <a:rPr lang="en-US" altLang="en-US" sz="7200" dirty="0"/>
              <a:t> (Email Flip)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52475" y="431800"/>
            <a:ext cx="7639050" cy="519113"/>
          </a:xfrm>
        </p:spPr>
        <p:txBody>
          <a:bodyPr/>
          <a:lstStyle/>
          <a:p>
            <a:r>
              <a:rPr lang="uk-UA" altLang="en-US" dirty="0"/>
              <a:t>Трансакції в</a:t>
            </a:r>
            <a:r>
              <a:rPr lang="fr-FR" altLang="en-US" dirty="0"/>
              <a:t> Coupa </a:t>
            </a:r>
            <a:r>
              <a:rPr lang="uk-UA" altLang="en-US" dirty="0"/>
              <a:t>через електронну пошту</a:t>
            </a:r>
            <a:endParaRPr lang="en-US" altLang="en-US" dirty="0"/>
          </a:p>
        </p:txBody>
      </p:sp>
      <p:sp>
        <p:nvSpPr>
          <p:cNvPr id="3174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347152"/>
            <a:ext cx="5000625" cy="4855845"/>
          </a:xfrm>
        </p:spPr>
        <p:txBody>
          <a:bodyPr/>
          <a:lstStyle/>
          <a:p>
            <a:pPr marL="285750" indent="-285750" algn="just">
              <a:buFontTx/>
              <a:buChar char="•"/>
            </a:pPr>
            <a:r>
              <a:rPr lang="uk-UA" altLang="en-US" b="0" dirty="0"/>
              <a:t>З допомогою </a:t>
            </a:r>
            <a:r>
              <a:rPr lang="en-US" altLang="en-US" b="0" dirty="0"/>
              <a:t>Coupa</a:t>
            </a:r>
            <a:r>
              <a:rPr lang="uk-UA" altLang="en-US" b="0" dirty="0"/>
              <a:t> Постачальники  зможуть   швидко приймати і підтверджувати замовлення на закупівлю та виставляти рахунки (інвойси) на основі цих замовлень через електронну пошту.</a:t>
            </a:r>
            <a:endParaRPr lang="en-US" altLang="en-US" b="0" dirty="0"/>
          </a:p>
          <a:p>
            <a:pPr marL="285750" indent="-285750" algn="just">
              <a:buFontTx/>
              <a:buChar char="•"/>
            </a:pPr>
            <a:r>
              <a:rPr lang="uk-UA" altLang="en-US" b="0" dirty="0"/>
              <a:t>Як Постачальник Ви матимете можливість діяти безпосередньо </a:t>
            </a:r>
            <a:r>
              <a:rPr lang="en-US" altLang="en-US" b="0" dirty="0"/>
              <a:t> </a:t>
            </a:r>
            <a:r>
              <a:rPr lang="uk-UA" altLang="en-US" b="0" dirty="0"/>
              <a:t>з Вашої скриньки для вхідних повідомлень, коли отримаєте електронний лист із повідомленням про Замовлення на закупівлю  (</a:t>
            </a:r>
            <a:r>
              <a:rPr lang="en-US" altLang="en-US" b="0" dirty="0"/>
              <a:t>Purchase Order </a:t>
            </a:r>
            <a:r>
              <a:rPr lang="uk-UA" b="0" dirty="0"/>
              <a:t>–</a:t>
            </a:r>
            <a:r>
              <a:rPr lang="uk-UA" dirty="0"/>
              <a:t> </a:t>
            </a:r>
            <a:r>
              <a:rPr lang="en-US" altLang="en-US" b="0" dirty="0"/>
              <a:t>PO)</a:t>
            </a:r>
            <a:r>
              <a:rPr lang="uk-UA" altLang="en-US" b="0" dirty="0"/>
              <a:t>. </a:t>
            </a:r>
            <a:r>
              <a:rPr lang="en-US" altLang="en-US" b="0" dirty="0"/>
              <a:t> </a:t>
            </a:r>
            <a:endParaRPr lang="uk-UA" altLang="en-US" b="0" dirty="0"/>
          </a:p>
          <a:p>
            <a:pPr marL="285750" indent="-285750" algn="just">
              <a:buFontTx/>
              <a:buChar char="•"/>
            </a:pPr>
            <a:r>
              <a:rPr lang="uk-UA" altLang="en-US" b="0" dirty="0"/>
              <a:t>Електронний лист із повідомленням включатиме командні кнопки, тож залежно від того, на що Ви клацнете, Ви зможете створити рахунок (</a:t>
            </a:r>
            <a:r>
              <a:rPr lang="en-US" altLang="en-US" b="0" dirty="0"/>
              <a:t>Create Invoice</a:t>
            </a:r>
            <a:r>
              <a:rPr lang="uk-UA" altLang="en-US" b="0" dirty="0"/>
              <a:t>)</a:t>
            </a:r>
            <a:r>
              <a:rPr lang="en-US" altLang="en-US" b="0" dirty="0"/>
              <a:t>, </a:t>
            </a:r>
            <a:r>
              <a:rPr lang="uk-UA" altLang="en-US" b="0" dirty="0"/>
              <a:t>підтвердити замовлення на закупівлю (</a:t>
            </a:r>
            <a:r>
              <a:rPr lang="en-US" altLang="en-US" b="0" dirty="0"/>
              <a:t>Acknowledge PO</a:t>
            </a:r>
            <a:r>
              <a:rPr lang="uk-UA" altLang="en-US" b="0" dirty="0"/>
              <a:t>)</a:t>
            </a:r>
            <a:r>
              <a:rPr lang="en-US" altLang="en-US" b="0" dirty="0"/>
              <a:t> </a:t>
            </a:r>
            <a:r>
              <a:rPr lang="uk-UA" altLang="en-US" b="0" dirty="0"/>
              <a:t>або додати коментар до Замовлення на закупівлю (</a:t>
            </a:r>
            <a:r>
              <a:rPr lang="en-US" altLang="en-US" b="0" dirty="0"/>
              <a:t>Add Comment</a:t>
            </a:r>
            <a:r>
              <a:rPr lang="uk-UA" altLang="en-US" b="0" dirty="0"/>
              <a:t>). </a:t>
            </a:r>
            <a:endParaRPr lang="en-US" altLang="en-US" b="0" dirty="0"/>
          </a:p>
          <a:p>
            <a:pPr marL="285750" indent="-285750" algn="just">
              <a:buFontTx/>
              <a:buChar char="•"/>
            </a:pPr>
            <a:r>
              <a:rPr lang="uk-UA" altLang="en-US" b="0" dirty="0"/>
              <a:t>Для постачальників немає необхідності записуватися на інший веб-сайт або портал.</a:t>
            </a:r>
            <a:endParaRPr lang="en-US" altLang="en-US" b="0" dirty="0"/>
          </a:p>
          <a:p>
            <a:pPr marL="285750" indent="-285750" algn="just">
              <a:buFontTx/>
              <a:buChar char="•"/>
            </a:pPr>
            <a:r>
              <a:rPr lang="uk-UA" altLang="en-US" b="0" dirty="0"/>
              <a:t>Постачальники, які вже зареєструвалися на Порталі постачальників </a:t>
            </a:r>
            <a:r>
              <a:rPr lang="en-US" altLang="en-US" b="0" dirty="0"/>
              <a:t>Coupa</a:t>
            </a:r>
            <a:r>
              <a:rPr lang="uk-UA" altLang="en-US" b="0" dirty="0"/>
              <a:t> (</a:t>
            </a:r>
            <a:r>
              <a:rPr lang="en-US" altLang="en-US" b="0" dirty="0"/>
              <a:t>Coupa Supplier Portal</a:t>
            </a:r>
            <a:r>
              <a:rPr lang="uk-UA" altLang="en-US" b="0" dirty="0"/>
              <a:t>) можуть також користуватися перевагами цих робочих повідомлень.</a:t>
            </a:r>
            <a:endParaRPr lang="en-US" altLang="en-US" b="0" dirty="0"/>
          </a:p>
        </p:txBody>
      </p:sp>
      <p:grpSp>
        <p:nvGrpSpPr>
          <p:cNvPr id="31748" name="Group 1"/>
          <p:cNvGrpSpPr>
            <a:grpSpLocks/>
          </p:cNvGrpSpPr>
          <p:nvPr/>
        </p:nvGrpSpPr>
        <p:grpSpPr bwMode="auto">
          <a:xfrm>
            <a:off x="5884863" y="1209675"/>
            <a:ext cx="2506662" cy="2565400"/>
            <a:chOff x="6272273" y="1209675"/>
            <a:chExt cx="2506457" cy="2565429"/>
          </a:xfrm>
        </p:grpSpPr>
        <p:grpSp>
          <p:nvGrpSpPr>
            <p:cNvPr id="31749" name="Group 8"/>
            <p:cNvGrpSpPr>
              <a:grpSpLocks/>
            </p:cNvGrpSpPr>
            <p:nvPr/>
          </p:nvGrpSpPr>
          <p:grpSpPr bwMode="auto">
            <a:xfrm>
              <a:off x="6272273" y="1209675"/>
              <a:ext cx="1777366" cy="1854780"/>
              <a:chOff x="437423" y="3051325"/>
              <a:chExt cx="1987190" cy="2097013"/>
            </a:xfrm>
          </p:grpSpPr>
          <p:sp>
            <p:nvSpPr>
              <p:cNvPr id="31751" name="Freeform 16"/>
              <p:cNvSpPr>
                <a:spLocks/>
              </p:cNvSpPr>
              <p:nvPr/>
            </p:nvSpPr>
            <p:spPr bwMode="auto">
              <a:xfrm>
                <a:off x="437423" y="3051325"/>
                <a:ext cx="1987190" cy="2097013"/>
              </a:xfrm>
              <a:custGeom>
                <a:avLst/>
                <a:gdLst>
                  <a:gd name="T0" fmla="*/ 2147483646 w 723"/>
                  <a:gd name="T1" fmla="*/ 2147483646 h 836"/>
                  <a:gd name="T2" fmla="*/ 2147483646 w 723"/>
                  <a:gd name="T3" fmla="*/ 2147483646 h 836"/>
                  <a:gd name="T4" fmla="*/ 0 w 723"/>
                  <a:gd name="T5" fmla="*/ 2147483646 h 836"/>
                  <a:gd name="T6" fmla="*/ 0 w 723"/>
                  <a:gd name="T7" fmla="*/ 2147483646 h 836"/>
                  <a:gd name="T8" fmla="*/ 2147483646 w 723"/>
                  <a:gd name="T9" fmla="*/ 0 h 836"/>
                  <a:gd name="T10" fmla="*/ 2147483646 w 723"/>
                  <a:gd name="T11" fmla="*/ 2147483646 h 836"/>
                  <a:gd name="T12" fmla="*/ 2147483646 w 723"/>
                  <a:gd name="T13" fmla="*/ 2147483646 h 8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23" h="836">
                    <a:moveTo>
                      <a:pt x="723" y="626"/>
                    </a:moveTo>
                    <a:lnTo>
                      <a:pt x="361" y="836"/>
                    </a:lnTo>
                    <a:lnTo>
                      <a:pt x="0" y="626"/>
                    </a:lnTo>
                    <a:lnTo>
                      <a:pt x="0" y="210"/>
                    </a:lnTo>
                    <a:lnTo>
                      <a:pt x="361" y="0"/>
                    </a:lnTo>
                    <a:lnTo>
                      <a:pt x="723" y="210"/>
                    </a:lnTo>
                    <a:lnTo>
                      <a:pt x="723" y="626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pic>
            <p:nvPicPr>
              <p:cNvPr id="31752" name="Picture 8" descr="http://jtsblog.com/wp-content/uploads/2013/12/email-280x250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9022" y="3235501"/>
                <a:ext cx="1871076" cy="16706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1750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7701" y="3162807"/>
              <a:ext cx="2061029" cy="6122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752475" y="355600"/>
            <a:ext cx="8391525" cy="519113"/>
          </a:xfrm>
        </p:spPr>
        <p:txBody>
          <a:bodyPr/>
          <a:lstStyle/>
          <a:p>
            <a:r>
              <a:rPr lang="uk-UA" altLang="en-US" dirty="0"/>
              <a:t>Приймання Замовлення на закупівлю через електронну пошту</a:t>
            </a:r>
            <a:endParaRPr lang="en-US" altLang="en-US" dirty="0"/>
          </a:p>
        </p:txBody>
      </p:sp>
      <p:sp>
        <p:nvSpPr>
          <p:cNvPr id="3481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marL="285750" indent="-285750" algn="just">
              <a:buFontTx/>
              <a:buChar char="•"/>
            </a:pPr>
            <a:r>
              <a:rPr lang="uk-UA" altLang="en-US" b="0" dirty="0"/>
              <a:t>Якщо адреса електронної пошити Постачальника додана до систем </a:t>
            </a:r>
            <a:r>
              <a:rPr lang="en-US" altLang="en-US" b="0" dirty="0"/>
              <a:t>Jabil</a:t>
            </a:r>
            <a:r>
              <a:rPr lang="uk-UA" altLang="en-US" b="0" dirty="0"/>
              <a:t>, то Замовлення на </a:t>
            </a:r>
            <a:r>
              <a:rPr lang="en-US" altLang="en-US" b="0" dirty="0"/>
              <a:t> </a:t>
            </a:r>
            <a:r>
              <a:rPr lang="uk-UA" altLang="en-US" b="0" dirty="0"/>
              <a:t>закупівлю буде автоматично надсилатися електронною поштою безпосередньо до Вас.</a:t>
            </a:r>
            <a:endParaRPr lang="en-US" altLang="en-US" b="0" dirty="0"/>
          </a:p>
          <a:p>
            <a:pPr marL="285750" indent="-285750" algn="just">
              <a:buFontTx/>
              <a:buChar char="•"/>
            </a:pPr>
            <a:r>
              <a:rPr lang="uk-UA" altLang="en-US" b="0" dirty="0"/>
              <a:t>Замовлення на закупівлю будуть показуватися у Вашій поштовій скриньці як </a:t>
            </a:r>
            <a:r>
              <a:rPr lang="en-US" altLang="en-US" dirty="0"/>
              <a:t>Coupa Notifications</a:t>
            </a:r>
            <a:r>
              <a:rPr lang="uk-UA" altLang="en-US" dirty="0"/>
              <a:t> (Повідомлення </a:t>
            </a:r>
            <a:r>
              <a:rPr lang="en-US" altLang="en-US" dirty="0"/>
              <a:t>Coupa</a:t>
            </a:r>
            <a:r>
              <a:rPr lang="uk-UA" altLang="en-US" dirty="0"/>
              <a:t>)</a:t>
            </a:r>
            <a:r>
              <a:rPr lang="uk-UA" altLang="en-US" b="0" dirty="0"/>
              <a:t>.</a:t>
            </a:r>
            <a:endParaRPr lang="en-US" altLang="en-US" b="0" dirty="0"/>
          </a:p>
          <a:p>
            <a:pPr marL="569913" lvl="2" indent="-285750" algn="just">
              <a:buFont typeface="Arial" panose="020B0604020202020204" pitchFamily="34" charset="0"/>
              <a:buChar char="‒"/>
            </a:pPr>
            <a:r>
              <a:rPr lang="uk-UA" altLang="en-US" dirty="0"/>
              <a:t>Замовлення на закупівлю будуть видаватися на адресу електронної пошти для Замовлень на закупівлю, підтверджену постачальником, а не на адресу електронної пошти основної контактної особи </a:t>
            </a:r>
            <a:r>
              <a:rPr lang="en-US" altLang="en-US" dirty="0"/>
              <a:t>(</a:t>
            </a:r>
            <a:r>
              <a:rPr lang="uk-UA" altLang="en-US" dirty="0"/>
              <a:t>якщо вони не є ідентичними</a:t>
            </a:r>
            <a:r>
              <a:rPr lang="en-US" altLang="en-US" dirty="0"/>
              <a:t>). </a:t>
            </a:r>
          </a:p>
        </p:txBody>
      </p:sp>
      <p:pic>
        <p:nvPicPr>
          <p:cNvPr id="3482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87" y="3190875"/>
            <a:ext cx="7640638" cy="21605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613" y="1847414"/>
            <a:ext cx="3663300" cy="3926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752475" y="345989"/>
            <a:ext cx="8391525" cy="519113"/>
          </a:xfrm>
        </p:spPr>
        <p:txBody>
          <a:bodyPr/>
          <a:lstStyle/>
          <a:p>
            <a:r>
              <a:rPr lang="uk-UA" altLang="en-US" dirty="0"/>
              <a:t>Підтвердження Замовлення на закупівлю через електронну пошту</a:t>
            </a:r>
            <a:endParaRPr lang="en-US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Прогляньте інформацію Замовлення на закупівлю і клацніть на 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Acknowledge PO</a:t>
            </a:r>
            <a:r>
              <a:rPr lang="uk-UA" kern="0" dirty="0">
                <a:solidFill>
                  <a:srgbClr val="000000"/>
                </a:solidFill>
                <a:ea typeface="ＭＳ Ｐゴシック"/>
              </a:rPr>
              <a:t> (Підтвердити Замовлення на закупівлю)</a:t>
            </a: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, щоб повідомити 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Jabil</a:t>
            </a: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 про те, що Ви прийняли замовлення на закупівлю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. </a:t>
            </a:r>
          </a:p>
        </p:txBody>
      </p:sp>
      <p:sp>
        <p:nvSpPr>
          <p:cNvPr id="19" name="Rounded Rectangular Callout 18"/>
          <p:cNvSpPr/>
          <p:nvPr/>
        </p:nvSpPr>
        <p:spPr bwMode="auto">
          <a:xfrm>
            <a:off x="4753282" y="2858250"/>
            <a:ext cx="3060700" cy="1237499"/>
          </a:xfrm>
          <a:prstGeom prst="wedgeRoundRectCallout">
            <a:avLst>
              <a:gd name="adj1" fmla="val -56459"/>
              <a:gd name="adj2" fmla="val -142278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>
              <a:defRPr/>
            </a:pPr>
            <a:r>
              <a:rPr lang="uk-UA" sz="1400" dirty="0">
                <a:solidFill>
                  <a:schemeClr val="bg1"/>
                </a:solidFill>
                <a:latin typeface="+mn-lt"/>
              </a:rPr>
              <a:t>Майте на увазі, що Ви також маєте можливість додати коментар або створити рахунок (інвойс) безпосередньо з Вашої електронної пошти</a:t>
            </a:r>
            <a:endParaRPr lang="en-US" sz="14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3238"/>
          <a:stretch/>
        </p:blipFill>
        <p:spPr>
          <a:xfrm>
            <a:off x="790519" y="2116405"/>
            <a:ext cx="7639050" cy="3404399"/>
          </a:xfrm>
          <a:prstGeom prst="rect">
            <a:avLst/>
          </a:prstGeom>
        </p:spPr>
      </p:pic>
      <p:sp>
        <p:nvSpPr>
          <p:cNvPr id="36867" name="Title 1"/>
          <p:cNvSpPr>
            <a:spLocks noGrp="1"/>
          </p:cNvSpPr>
          <p:nvPr>
            <p:ph type="title"/>
          </p:nvPr>
        </p:nvSpPr>
        <p:spPr>
          <a:xfrm>
            <a:off x="752475" y="407466"/>
            <a:ext cx="8277225" cy="519113"/>
          </a:xfrm>
        </p:spPr>
        <p:txBody>
          <a:bodyPr/>
          <a:lstStyle/>
          <a:p>
            <a:r>
              <a:rPr lang="uk-UA" altLang="en-US" dirty="0"/>
              <a:t>Підтвердження Замовлення на закупівлю через електронну пошту</a:t>
            </a:r>
            <a:endParaRPr lang="en-US" altLang="en-US" dirty="0"/>
          </a:p>
        </p:txBody>
      </p:sp>
      <p:sp>
        <p:nvSpPr>
          <p:cNvPr id="3686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algn="just"/>
            <a:r>
              <a:rPr lang="en-US" altLang="en-US" b="0" dirty="0"/>
              <a:t>Coupa</a:t>
            </a:r>
            <a:r>
              <a:rPr lang="uk-UA" altLang="en-US" b="0" dirty="0"/>
              <a:t> відкриється в новій вкладці або вікні браузера. Ви побачите повідомлення </a:t>
            </a:r>
            <a:r>
              <a:rPr lang="en-US" altLang="en-US" b="0" dirty="0"/>
              <a:t>‘Order Acknowledged’ </a:t>
            </a:r>
            <a:r>
              <a:rPr lang="uk-UA" altLang="en-US" b="0" dirty="0"/>
              <a:t>(</a:t>
            </a:r>
            <a:r>
              <a:rPr lang="en-US" altLang="en-US" b="0" dirty="0"/>
              <a:t>‘</a:t>
            </a:r>
            <a:r>
              <a:rPr lang="uk-UA" altLang="en-US" b="0" dirty="0"/>
              <a:t>Замовлення підтверджене</a:t>
            </a:r>
            <a:r>
              <a:rPr lang="en-US" altLang="en-US" b="0" dirty="0"/>
              <a:t>’</a:t>
            </a:r>
            <a:r>
              <a:rPr lang="uk-UA" altLang="en-US" b="0" dirty="0"/>
              <a:t>) у верхній частині екрана</a:t>
            </a:r>
            <a:r>
              <a:rPr lang="en-US" altLang="en-US" b="0" dirty="0"/>
              <a:t>.</a:t>
            </a:r>
          </a:p>
        </p:txBody>
      </p:sp>
      <p:sp>
        <p:nvSpPr>
          <p:cNvPr id="3" name="Rectangle 2"/>
          <p:cNvSpPr/>
          <p:nvPr/>
        </p:nvSpPr>
        <p:spPr>
          <a:xfrm>
            <a:off x="845111" y="2538413"/>
            <a:ext cx="1238570" cy="3365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anchor="ctr"/>
          <a:lstStyle/>
          <a:p>
            <a:pPr>
              <a:defRPr/>
            </a:pPr>
            <a:endParaRPr lang="en-US" sz="1500" dirty="0" err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1479" y="1672919"/>
            <a:ext cx="4241042" cy="45459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dirty="0"/>
              <a:t>Створення</a:t>
            </a:r>
            <a:r>
              <a:rPr lang="en-US" altLang="en-US" dirty="0"/>
              <a:t> </a:t>
            </a:r>
            <a:r>
              <a:rPr lang="uk-UA" altLang="en-US" dirty="0"/>
              <a:t>Рахунків (Інвойсів) через електронну пошту</a:t>
            </a:r>
            <a:endParaRPr lang="en-US" altLang="en-US" dirty="0"/>
          </a:p>
        </p:txBody>
      </p:sp>
      <p:sp>
        <p:nvSpPr>
          <p:cNvPr id="3891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66825"/>
            <a:ext cx="7639050" cy="4594225"/>
          </a:xfrm>
        </p:spPr>
        <p:txBody>
          <a:bodyPr/>
          <a:lstStyle/>
          <a:p>
            <a:pPr algn="just"/>
            <a:r>
              <a:rPr lang="uk-UA" altLang="en-US" b="0" dirty="0"/>
              <a:t>Щоб транспонувати  Замовлення на закупівлю в рахунок (інвойс), клацніть </a:t>
            </a:r>
            <a:r>
              <a:rPr lang="en-US" altLang="en-US" dirty="0"/>
              <a:t>Create Invoice</a:t>
            </a:r>
            <a:r>
              <a:rPr lang="uk-UA" altLang="en-US" dirty="0"/>
              <a:t> (Створити рахунок)</a:t>
            </a:r>
            <a:r>
              <a:rPr lang="en-US" altLang="en-US" b="0" dirty="0"/>
              <a:t>.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2634017" y="1672919"/>
            <a:ext cx="1173707" cy="3469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anchor="ctr"/>
          <a:lstStyle/>
          <a:p>
            <a:pPr>
              <a:defRPr/>
            </a:pPr>
            <a:endParaRPr lang="en-US" sz="1500" dirty="0" err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4313" y="1454150"/>
            <a:ext cx="4367212" cy="2862204"/>
          </a:xfrm>
          <a:prstGeom prst="rect">
            <a:avLst/>
          </a:prstGeom>
        </p:spPr>
      </p:pic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752475" y="164674"/>
            <a:ext cx="7639050" cy="519113"/>
          </a:xfrm>
        </p:spPr>
        <p:txBody>
          <a:bodyPr/>
          <a:lstStyle/>
          <a:p>
            <a:r>
              <a:rPr lang="uk-UA" altLang="en-US" dirty="0"/>
              <a:t>Створення</a:t>
            </a:r>
            <a:r>
              <a:rPr lang="en-US" altLang="en-US" dirty="0"/>
              <a:t> </a:t>
            </a:r>
            <a:r>
              <a:rPr lang="uk-UA" altLang="en-US" dirty="0"/>
              <a:t>Рахунків (Інвойсів) через електронну пошту</a:t>
            </a:r>
            <a:endParaRPr lang="en-US" altLang="en-US" dirty="0"/>
          </a:p>
        </p:txBody>
      </p:sp>
      <p:sp>
        <p:nvSpPr>
          <p:cNvPr id="3993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947849"/>
            <a:ext cx="3133725" cy="4594225"/>
          </a:xfrm>
        </p:spPr>
        <p:txBody>
          <a:bodyPr/>
          <a:lstStyle/>
          <a:p>
            <a:pPr algn="just"/>
            <a:r>
              <a:rPr lang="uk-UA" altLang="en-US" b="0" dirty="0"/>
              <a:t>Відображатиметься діалогове вікно </a:t>
            </a:r>
            <a:r>
              <a:rPr lang="en-US" altLang="en-US" b="0" dirty="0"/>
              <a:t> </a:t>
            </a:r>
            <a:r>
              <a:rPr lang="en-US" altLang="en-US" dirty="0"/>
              <a:t>Choose Remit-To Address</a:t>
            </a:r>
            <a:r>
              <a:rPr lang="uk-UA" altLang="en-US" dirty="0"/>
              <a:t> (Вибрати адресу переказу коштів)</a:t>
            </a:r>
            <a:r>
              <a:rPr lang="en-US" altLang="en-US" b="0" dirty="0"/>
              <a:t>. </a:t>
            </a:r>
            <a:r>
              <a:rPr lang="uk-UA" altLang="en-US" b="0" dirty="0"/>
              <a:t>Виберіть адресу, яку Ви хотіли би для переказу коштів,  клацнувши </a:t>
            </a:r>
            <a:r>
              <a:rPr lang="en-US" altLang="en-US" dirty="0"/>
              <a:t>Choose</a:t>
            </a:r>
            <a:r>
              <a:rPr lang="uk-UA" altLang="en-US" dirty="0"/>
              <a:t> (Вибрати)</a:t>
            </a:r>
            <a:r>
              <a:rPr lang="en-US" altLang="en-US" b="0" dirty="0"/>
              <a:t>. </a:t>
            </a:r>
          </a:p>
          <a:p>
            <a:pPr marL="288925" lvl="3" indent="0" algn="just">
              <a:buFont typeface="Arial" panose="020B0604020202020204" pitchFamily="34" charset="0"/>
              <a:buNone/>
            </a:pPr>
            <a:r>
              <a:rPr lang="uk-UA" altLang="en-US" i="1" dirty="0"/>
              <a:t>Примітка</a:t>
            </a:r>
            <a:r>
              <a:rPr lang="en-US" altLang="en-US" i="1" dirty="0"/>
              <a:t>: </a:t>
            </a:r>
            <a:r>
              <a:rPr lang="uk-UA" altLang="en-US" dirty="0"/>
              <a:t>Якщо у Вашому профілі зберігається лише одна Адреса  для переказу коштів, то </a:t>
            </a:r>
            <a:r>
              <a:rPr lang="en-US" altLang="en-US" dirty="0"/>
              <a:t>Coupa</a:t>
            </a:r>
            <a:r>
              <a:rPr lang="uk-UA" altLang="en-US" dirty="0"/>
              <a:t> за умовчанням встановиться на цю адресу й діалогове вікно для вибору адреси не з'явиться. Якщо ж жодної Адреси переказу  коштів не зберігається, то </a:t>
            </a:r>
            <a:r>
              <a:rPr lang="en-US" altLang="en-US" dirty="0"/>
              <a:t>Coupa </a:t>
            </a:r>
            <a:r>
              <a:rPr lang="uk-UA" altLang="en-US" dirty="0"/>
              <a:t>проситиме Вас створити таку адресу</a:t>
            </a:r>
            <a:r>
              <a:rPr lang="en-US" altLang="en-US" dirty="0"/>
              <a:t>.</a:t>
            </a:r>
          </a:p>
          <a:p>
            <a:pPr lvl="2" algn="just"/>
            <a:r>
              <a:rPr lang="uk-UA" altLang="en-US" dirty="0"/>
              <a:t>Якщо правильна адреса переказу коштів не з'являється, клацніть </a:t>
            </a:r>
            <a:r>
              <a:rPr lang="en-US" altLang="en-US" b="1" dirty="0"/>
              <a:t>Create New Remit-To</a:t>
            </a:r>
            <a:r>
              <a:rPr lang="uk-UA" altLang="en-US" b="1" dirty="0"/>
              <a:t> </a:t>
            </a:r>
            <a:r>
              <a:rPr lang="uk-UA" altLang="en-US" b="1" spc="-30" dirty="0"/>
              <a:t>(Створити нову адресу для  переказу коштів</a:t>
            </a:r>
            <a:r>
              <a:rPr lang="uk-UA" altLang="en-US" b="1" spc="-100" dirty="0"/>
              <a:t>)</a:t>
            </a:r>
            <a:r>
              <a:rPr lang="en-US" altLang="en-US" spc="-100" dirty="0"/>
              <a:t>. 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661987" y="6001543"/>
            <a:ext cx="78200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228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15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Char char="•"/>
              <a:defRPr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254125" indent="-225425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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1600200" indent="-231775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0574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5146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9718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4290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  <a:defRPr/>
            </a:pPr>
            <a:r>
              <a:rPr lang="uk-UA" i="1" dirty="0">
                <a:solidFill>
                  <a:srgbClr val="00338D"/>
                </a:solidFill>
              </a:rPr>
              <a:t>Майте на увазі, що якщо Ви створюєте нову адресу, то рахунок (інвойс) буде поставлено на очікування</a:t>
            </a:r>
            <a:r>
              <a:rPr lang="en-US" i="1" dirty="0">
                <a:solidFill>
                  <a:srgbClr val="00338D"/>
                </a:solidFill>
              </a:rPr>
              <a:t> </a:t>
            </a:r>
            <a:r>
              <a:rPr lang="uk-UA" i="1" dirty="0">
                <a:solidFill>
                  <a:srgbClr val="00338D"/>
                </a:solidFill>
              </a:rPr>
              <a:t>(</a:t>
            </a:r>
            <a:r>
              <a:rPr lang="en-US" i="1" dirty="0">
                <a:solidFill>
                  <a:srgbClr val="00338D"/>
                </a:solidFill>
              </a:rPr>
              <a:t>“on hold”</a:t>
            </a:r>
            <a:r>
              <a:rPr lang="uk-UA" i="1" dirty="0">
                <a:solidFill>
                  <a:srgbClr val="00338D"/>
                </a:solidFill>
              </a:rPr>
              <a:t>), оскільки нова адреса  для переказу  коштів потребуватиме затвердження  працівниками  Відділу розрахунків</a:t>
            </a:r>
            <a:r>
              <a:rPr lang="en-US" i="1" dirty="0">
                <a:solidFill>
                  <a:srgbClr val="00338D"/>
                </a:solidFill>
              </a:rPr>
              <a:t> </a:t>
            </a:r>
            <a:r>
              <a:rPr lang="uk-UA" i="1" dirty="0">
                <a:solidFill>
                  <a:srgbClr val="00338D"/>
                </a:solidFill>
              </a:rPr>
              <a:t> </a:t>
            </a:r>
            <a:r>
              <a:rPr lang="en-US" i="1" dirty="0">
                <a:solidFill>
                  <a:srgbClr val="00338D"/>
                </a:solidFill>
              </a:rPr>
              <a:t>Jabil </a:t>
            </a:r>
            <a:r>
              <a:rPr lang="uk-UA" i="1" dirty="0">
                <a:solidFill>
                  <a:srgbClr val="00338D"/>
                </a:solidFill>
              </a:rPr>
              <a:t>(</a:t>
            </a:r>
            <a:r>
              <a:rPr lang="en-US" i="1" dirty="0">
                <a:solidFill>
                  <a:srgbClr val="00338D"/>
                </a:solidFill>
              </a:rPr>
              <a:t>Jabil AP team</a:t>
            </a:r>
            <a:r>
              <a:rPr lang="uk-UA" i="1" dirty="0">
                <a:solidFill>
                  <a:srgbClr val="00338D"/>
                </a:solidFill>
              </a:rPr>
              <a:t>)</a:t>
            </a:r>
            <a:r>
              <a:rPr lang="en-US" i="1" dirty="0">
                <a:solidFill>
                  <a:srgbClr val="00338D"/>
                </a:solidFill>
              </a:rPr>
              <a:t>.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sz="1600" kern="0" dirty="0"/>
          </a:p>
          <a:p>
            <a:pPr>
              <a:defRPr/>
            </a:pPr>
            <a:endParaRPr lang="en-US" sz="1600" kern="0" dirty="0"/>
          </a:p>
          <a:p>
            <a:pPr marL="0" indent="0">
              <a:buFont typeface="Wingdings" pitchFamily="2" charset="2"/>
              <a:buNone/>
              <a:defRPr/>
            </a:pPr>
            <a:endParaRPr lang="en-US" sz="1600" kern="0" dirty="0"/>
          </a:p>
          <a:p>
            <a:pPr>
              <a:defRPr/>
            </a:pPr>
            <a:endParaRPr lang="en-US" sz="1600" kern="0" dirty="0"/>
          </a:p>
          <a:p>
            <a:pPr>
              <a:defRPr/>
            </a:pPr>
            <a:endParaRPr lang="en-US" sz="1600" kern="0" dirty="0"/>
          </a:p>
          <a:p>
            <a:pPr lvl="1">
              <a:defRPr/>
            </a:pPr>
            <a:endParaRPr lang="en-US" kern="0" dirty="0"/>
          </a:p>
        </p:txBody>
      </p:sp>
    </p:spTree>
  </p:cSld>
  <p:clrMapOvr>
    <a:masterClrMapping/>
  </p:clrMapOvr>
  <p:transition spd="slow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REATEDBY" val="Global PowerPoint Toolbar"/>
  <p:tag name="TOOLBARVERSION" val="5.1"/>
  <p:tag name="TYPE" val="Screen"/>
  <p:tag name="KEYWORD" val="SCREEN"/>
  <p:tag name="TEMPLATEVERSION" val="03/03/2016 06:42:0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KPMG_Standard_4x3_0922_2015">
  <a:themeElements>
    <a:clrScheme name="New KPMG Colours">
      <a:dk1>
        <a:srgbClr val="000000"/>
      </a:dk1>
      <a:lt1>
        <a:sysClr val="window" lastClr="FFFFFF"/>
      </a:lt1>
      <a:dk2>
        <a:srgbClr val="00338D"/>
      </a:dk2>
      <a:lt2>
        <a:srgbClr val="F0F0F0"/>
      </a:lt2>
      <a:accent1>
        <a:srgbClr val="0091DA"/>
      </a:accent1>
      <a:accent2>
        <a:srgbClr val="6D2077"/>
      </a:accent2>
      <a:accent3>
        <a:srgbClr val="005EB8"/>
      </a:accent3>
      <a:accent4>
        <a:srgbClr val="00A3A1"/>
      </a:accent4>
      <a:accent5>
        <a:srgbClr val="EAAA00"/>
      </a:accent5>
      <a:accent6>
        <a:srgbClr val="43B02A"/>
      </a:accent6>
      <a:hlink>
        <a:srgbClr val="0091DA"/>
      </a:hlink>
      <a:folHlink>
        <a:srgbClr val="0091DA"/>
      </a:folHlink>
    </a:clrScheme>
    <a:fontScheme name="KPMG">
      <a:majorFont>
        <a:latin typeface="KPMG Extralight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54610" tIns="54610" rIns="54610" bIns="54610" rtlCol="0" anchor="ctr"/>
      <a:lstStyle>
        <a:defPPr algn="l">
          <a:defRPr sz="15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54610" tIns="54610" rIns="54610" bIns="54610" rtlCol="0">
        <a:noAutofit/>
      </a:bodyPr>
      <a:lstStyle>
        <a:defPPr>
          <a:spcAft>
            <a:spcPts val="600"/>
          </a:spcAft>
          <a:defRPr sz="15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KPMG Blue">
      <a:srgbClr val="00338D"/>
    </a:custClr>
    <a:custClr name="Medium Blue">
      <a:srgbClr val="005EB8"/>
    </a:custClr>
    <a:custClr name="Light Blue">
      <a:srgbClr val="0091DA"/>
    </a:custClr>
    <a:custClr name="Violet">
      <a:srgbClr val="483698"/>
    </a:custClr>
    <a:custClr name="Purple">
      <a:srgbClr val="470A68"/>
    </a:custClr>
    <a:custClr name="Light Purple">
      <a:srgbClr val="6D2077"/>
    </a:custClr>
    <a:custClr name="Green">
      <a:srgbClr val="00A3A1"/>
    </a:custClr>
    <a:custClr name="Dark Green">
      <a:srgbClr val="009A44"/>
    </a:custClr>
    <a:custClr name="Light Green">
      <a:srgbClr val="43B02A"/>
    </a:custClr>
    <a:custClr name="Yellow">
      <a:srgbClr val="EAAA00"/>
    </a:custClr>
    <a:custClr name="Orange">
      <a:srgbClr val="F68D2E"/>
    </a:custClr>
    <a:custClr name="Red ">
      <a:srgbClr val="BC204B"/>
    </a:custClr>
    <a:custClr name="Pink">
      <a:srgbClr val="C6007E"/>
    </a:custClr>
    <a:custClr name="Dark Brown">
      <a:srgbClr val="753F19"/>
    </a:custClr>
    <a:custClr name="Light Brown">
      <a:srgbClr val="9B642E"/>
    </a:custClr>
    <a:custClr name="Olive">
      <a:srgbClr val="9D9375"/>
    </a:custClr>
    <a:custClr name="Beige">
      <a:srgbClr val="E3BC9F"/>
    </a:custClr>
    <a:custClr name="Light Pink">
      <a:srgbClr val="E36877"/>
    </a:custClr>
  </a:custClrLst>
  <a:extLst>
    <a:ext uri="{05A4C25C-085E-4340-85A3-A5531E510DB2}">
      <thm15:themeFamily xmlns:thm15="http://schemas.microsoft.com/office/thememl/2012/main" name="KPMG Advisory - Screen Standard.potx" id="{3B7ED50C-F801-4B9D-9EE8-B32BF90E0BFB}" vid="{CDDF1AE7-3229-41A6-B977-E8195C486C1D}"/>
    </a:ext>
  </a:extLst>
</a:theme>
</file>

<file path=ppt/theme/theme2.xml><?xml version="1.0" encoding="utf-8"?>
<a:theme xmlns:a="http://schemas.openxmlformats.org/drawingml/2006/main" name="Default Theme">
  <a:themeElements>
    <a:clrScheme name="Battelle">
      <a:dk1>
        <a:sysClr val="windowText" lastClr="000000"/>
      </a:dk1>
      <a:lt1>
        <a:sysClr val="window" lastClr="FFFFFF"/>
      </a:lt1>
      <a:dk2>
        <a:srgbClr val="004280"/>
      </a:dk2>
      <a:lt2>
        <a:srgbClr val="D2D2D2"/>
      </a:lt2>
      <a:accent1>
        <a:srgbClr val="0076BE"/>
      </a:accent1>
      <a:accent2>
        <a:srgbClr val="DF6420"/>
      </a:accent2>
      <a:accent3>
        <a:srgbClr val="73B564"/>
      </a:accent3>
      <a:accent4>
        <a:srgbClr val="FAA41A"/>
      </a:accent4>
      <a:accent5>
        <a:srgbClr val="004280"/>
      </a:accent5>
      <a:accent6>
        <a:srgbClr val="424242"/>
      </a:accent6>
      <a:hlink>
        <a:srgbClr val="004280"/>
      </a:hlink>
      <a:folHlink>
        <a:srgbClr val="005EB4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rotWithShape="0">
          <a:gsLst>
            <a:gs pos="0">
              <a:srgbClr val="EAEAEA"/>
            </a:gs>
            <a:gs pos="100000">
              <a:schemeClr val="bg2"/>
            </a:gs>
          </a:gsLst>
          <a:lin ang="5400000" scaled="1"/>
        </a:gradFill>
        <a:ln w="127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  <a:no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>
        <a:ln w="2857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oupa Sterring Committe - Inital" id="{DF83BE03-D380-4411-A109-583555D824D8}" vid="{F4B9AEB6-04A4-4030-8167-DFD1A1B8606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11892</TotalTime>
  <Words>1068</Words>
  <Application>Microsoft Office PowerPoint</Application>
  <PresentationFormat>On-screen Show (4:3)</PresentationFormat>
  <Paragraphs>63</Paragraphs>
  <Slides>14</Slides>
  <Notes>1</Notes>
  <HiddenSlides>0</HiddenSlides>
  <MMClips>0</MMClips>
  <ScaleCrop>false</ScaleCrop>
  <HeadingPairs>
    <vt:vector size="10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  <vt:variant>
        <vt:lpstr>Custom Shows</vt:lpstr>
      </vt:variant>
      <vt:variant>
        <vt:i4>1</vt:i4>
      </vt:variant>
    </vt:vector>
  </HeadingPairs>
  <TitlesOfParts>
    <vt:vector size="25" baseType="lpstr">
      <vt:lpstr>ＭＳ Ｐゴシック</vt:lpstr>
      <vt:lpstr>ＭＳ Ｐゴシック</vt:lpstr>
      <vt:lpstr>Arial</vt:lpstr>
      <vt:lpstr>Calibri</vt:lpstr>
      <vt:lpstr>KPMG Extralight</vt:lpstr>
      <vt:lpstr>Museo Sans For Dell</vt:lpstr>
      <vt:lpstr>Wingdings</vt:lpstr>
      <vt:lpstr>KPMG_Standard_4x3_0922_2015</vt:lpstr>
      <vt:lpstr>Default Theme</vt:lpstr>
      <vt:lpstr>think-cell Slide</vt:lpstr>
      <vt:lpstr>  Миттєва обробка замовлень за допомогою електронної пошти -Email Flip)  Тренінг  Впровадження Jabil P2P</vt:lpstr>
      <vt:lpstr>Детальна програма</vt:lpstr>
      <vt:lpstr>Робоче повідомлення постачальника  (Email Flip)</vt:lpstr>
      <vt:lpstr>Трансакції в Coupa через електронну пошту</vt:lpstr>
      <vt:lpstr>Приймання Замовлення на закупівлю через електронну пошту</vt:lpstr>
      <vt:lpstr>Підтвердження Замовлення на закупівлю через електронну пошту</vt:lpstr>
      <vt:lpstr>Підтвердження Замовлення на закупівлю через електронну пошту</vt:lpstr>
      <vt:lpstr>Створення Рахунків (Інвойсів) через електронну пошту</vt:lpstr>
      <vt:lpstr>Створення Рахунків (Інвойсів) через електронну пошту</vt:lpstr>
      <vt:lpstr>Створення Рахунків (Інвойсів) через електронну пошту</vt:lpstr>
      <vt:lpstr>Створення Рахунків (Інвойсів) через електронну пошту</vt:lpstr>
      <vt:lpstr>Створення Рахунків (Інвойсів) через електронну пошту</vt:lpstr>
      <vt:lpstr> Статус рахунку  (інвойсу)</vt:lpstr>
      <vt:lpstr>Дякуємо Вам!</vt:lpstr>
      <vt:lpstr>Custom Show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DART User Guideline</dc:title>
  <dc:creator>Christopher Febreo</dc:creator>
  <cp:lastModifiedBy>Victoria Zaika</cp:lastModifiedBy>
  <cp:revision>510</cp:revision>
  <cp:lastPrinted>2016-02-17T16:30:31Z</cp:lastPrinted>
  <dcterms:created xsi:type="dcterms:W3CDTF">2014-02-24T20:19:36Z</dcterms:created>
  <dcterms:modified xsi:type="dcterms:W3CDTF">2019-01-28T09:19:03Z</dcterms:modified>
</cp:coreProperties>
</file>