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24"/>
  </p:notesMasterIdLst>
  <p:sldIdLst>
    <p:sldId id="3416" r:id="rId6"/>
    <p:sldId id="2134959136" r:id="rId7"/>
    <p:sldId id="2134959135" r:id="rId8"/>
    <p:sldId id="3306" r:id="rId9"/>
    <p:sldId id="2134959137" r:id="rId10"/>
    <p:sldId id="2134959139" r:id="rId11"/>
    <p:sldId id="2134959143" r:id="rId12"/>
    <p:sldId id="2134959144" r:id="rId13"/>
    <p:sldId id="2134959145" r:id="rId14"/>
    <p:sldId id="2134959138" r:id="rId15"/>
    <p:sldId id="2134959116" r:id="rId16"/>
    <p:sldId id="2134959130" r:id="rId17"/>
    <p:sldId id="2134959146" r:id="rId18"/>
    <p:sldId id="2134959147" r:id="rId19"/>
    <p:sldId id="2134959148" r:id="rId20"/>
    <p:sldId id="2134959149" r:id="rId21"/>
    <p:sldId id="3349" r:id="rId22"/>
    <p:sldId id="213495917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8F22B1-EA02-485A-AB15-BCE7EB53BDDC}" v="106" dt="2023-10-12T07:20:12.9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45" autoAdjust="0"/>
    <p:restoredTop sz="94660"/>
  </p:normalViewPr>
  <p:slideViewPr>
    <p:cSldViewPr snapToGrid="0">
      <p:cViewPr varScale="1">
        <p:scale>
          <a:sx n="81" d="100"/>
          <a:sy n="81" d="100"/>
        </p:scale>
        <p:origin x="96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sRita Li" userId="a061752a-e4ed-4f2d-9c64-079c4cd78395" providerId="ADAL" clId="{A78F22B1-EA02-485A-AB15-BCE7EB53BDDC}"/>
    <pc:docChg chg="undo custSel addSld delSld modSld">
      <pc:chgData name="MsRita Li" userId="a061752a-e4ed-4f2d-9c64-079c4cd78395" providerId="ADAL" clId="{A78F22B1-EA02-485A-AB15-BCE7EB53BDDC}" dt="2023-10-12T07:20:12.938" v="632"/>
      <pc:docMkLst>
        <pc:docMk/>
      </pc:docMkLst>
      <pc:sldChg chg="del">
        <pc:chgData name="MsRita Li" userId="a061752a-e4ed-4f2d-9c64-079c4cd78395" providerId="ADAL" clId="{A78F22B1-EA02-485A-AB15-BCE7EB53BDDC}" dt="2023-09-25T07:25:20.804" v="535" actId="47"/>
        <pc:sldMkLst>
          <pc:docMk/>
          <pc:sldMk cId="190513000" sldId="3219"/>
        </pc:sldMkLst>
      </pc:sldChg>
      <pc:sldChg chg="modSp mod">
        <pc:chgData name="MsRita Li" userId="a061752a-e4ed-4f2d-9c64-079c4cd78395" providerId="ADAL" clId="{A78F22B1-EA02-485A-AB15-BCE7EB53BDDC}" dt="2023-10-10T03:58:16.975" v="542"/>
        <pc:sldMkLst>
          <pc:docMk/>
          <pc:sldMk cId="1216925182" sldId="3306"/>
        </pc:sldMkLst>
        <pc:spChg chg="mod">
          <ac:chgData name="MsRita Li" userId="a061752a-e4ed-4f2d-9c64-079c4cd78395" providerId="ADAL" clId="{A78F22B1-EA02-485A-AB15-BCE7EB53BDDC}" dt="2023-09-25T07:06:12.563" v="424"/>
          <ac:spMkLst>
            <pc:docMk/>
            <pc:sldMk cId="1216925182" sldId="3306"/>
            <ac:spMk id="3" creationId="{F71EF63F-EAB8-5B52-188B-FD70123D8B46}"/>
          </ac:spMkLst>
        </pc:spChg>
        <pc:spChg chg="mod">
          <ac:chgData name="MsRita Li" userId="a061752a-e4ed-4f2d-9c64-079c4cd78395" providerId="ADAL" clId="{A78F22B1-EA02-485A-AB15-BCE7EB53BDDC}" dt="2023-09-25T07:06:26.092" v="425"/>
          <ac:spMkLst>
            <pc:docMk/>
            <pc:sldMk cId="1216925182" sldId="3306"/>
            <ac:spMk id="6" creationId="{E7745087-44D5-11B0-3004-F48EA56A3CD9}"/>
          </ac:spMkLst>
        </pc:spChg>
        <pc:spChg chg="mod">
          <ac:chgData name="MsRita Li" userId="a061752a-e4ed-4f2d-9c64-079c4cd78395" providerId="ADAL" clId="{A78F22B1-EA02-485A-AB15-BCE7EB53BDDC}" dt="2023-09-25T07:09:36.633" v="439"/>
          <ac:spMkLst>
            <pc:docMk/>
            <pc:sldMk cId="1216925182" sldId="3306"/>
            <ac:spMk id="11" creationId="{0DDA6BE2-CA55-AF81-C17C-D1799A1D5BBE}"/>
          </ac:spMkLst>
        </pc:spChg>
        <pc:graphicFrameChg chg="mod modGraphic">
          <ac:chgData name="MsRita Li" userId="a061752a-e4ed-4f2d-9c64-079c4cd78395" providerId="ADAL" clId="{A78F22B1-EA02-485A-AB15-BCE7EB53BDDC}" dt="2023-10-10T03:58:16.975" v="542"/>
          <ac:graphicFrameMkLst>
            <pc:docMk/>
            <pc:sldMk cId="1216925182" sldId="3306"/>
            <ac:graphicFrameMk id="5" creationId="{B2F0409C-8246-E10B-B379-1CEF532C827A}"/>
          </ac:graphicFrameMkLst>
        </pc:graphicFrameChg>
      </pc:sldChg>
      <pc:sldChg chg="add">
        <pc:chgData name="MsRita Li" userId="a061752a-e4ed-4f2d-9c64-079c4cd78395" providerId="ADAL" clId="{A78F22B1-EA02-485A-AB15-BCE7EB53BDDC}" dt="2023-09-25T04:07:54.469" v="3"/>
        <pc:sldMkLst>
          <pc:docMk/>
          <pc:sldMk cId="76549085" sldId="3349"/>
        </pc:sldMkLst>
      </pc:sldChg>
      <pc:sldChg chg="del">
        <pc:chgData name="MsRita Li" userId="a061752a-e4ed-4f2d-9c64-079c4cd78395" providerId="ADAL" clId="{A78F22B1-EA02-485A-AB15-BCE7EB53BDDC}" dt="2023-09-25T07:14:08.230" v="489" actId="47"/>
        <pc:sldMkLst>
          <pc:docMk/>
          <pc:sldMk cId="794853522" sldId="3374"/>
        </pc:sldMkLst>
      </pc:sldChg>
      <pc:sldChg chg="del">
        <pc:chgData name="MsRita Li" userId="a061752a-e4ed-4f2d-9c64-079c4cd78395" providerId="ADAL" clId="{A78F22B1-EA02-485A-AB15-BCE7EB53BDDC}" dt="2023-09-25T07:14:28.016" v="491" actId="47"/>
        <pc:sldMkLst>
          <pc:docMk/>
          <pc:sldMk cId="2396254744" sldId="3375"/>
        </pc:sldMkLst>
      </pc:sldChg>
      <pc:sldChg chg="del">
        <pc:chgData name="MsRita Li" userId="a061752a-e4ed-4f2d-9c64-079c4cd78395" providerId="ADAL" clId="{A78F22B1-EA02-485A-AB15-BCE7EB53BDDC}" dt="2023-09-25T07:14:58.604" v="494" actId="47"/>
        <pc:sldMkLst>
          <pc:docMk/>
          <pc:sldMk cId="508247458" sldId="3376"/>
        </pc:sldMkLst>
      </pc:sldChg>
      <pc:sldChg chg="modSp mod">
        <pc:chgData name="MsRita Li" userId="a061752a-e4ed-4f2d-9c64-079c4cd78395" providerId="ADAL" clId="{A78F22B1-EA02-485A-AB15-BCE7EB53BDDC}" dt="2023-09-25T04:09:02.005" v="42"/>
        <pc:sldMkLst>
          <pc:docMk/>
          <pc:sldMk cId="1502886675" sldId="3416"/>
        </pc:sldMkLst>
        <pc:spChg chg="mod">
          <ac:chgData name="MsRita Li" userId="a061752a-e4ed-4f2d-9c64-079c4cd78395" providerId="ADAL" clId="{A78F22B1-EA02-485A-AB15-BCE7EB53BDDC}" dt="2023-09-14T08:35:08.658" v="0" actId="313"/>
          <ac:spMkLst>
            <pc:docMk/>
            <pc:sldMk cId="1502886675" sldId="3416"/>
            <ac:spMk id="2" creationId="{9AC69A76-F1AE-CB48-8E21-F436A49A8D2D}"/>
          </ac:spMkLst>
        </pc:spChg>
        <pc:spChg chg="mod">
          <ac:chgData name="MsRita Li" userId="a061752a-e4ed-4f2d-9c64-079c4cd78395" providerId="ADAL" clId="{A78F22B1-EA02-485A-AB15-BCE7EB53BDDC}" dt="2023-09-25T04:09:02.005" v="42"/>
          <ac:spMkLst>
            <pc:docMk/>
            <pc:sldMk cId="1502886675" sldId="3416"/>
            <ac:spMk id="7" creationId="{447D1AC9-C4CD-E957-689E-3C18CCF929B3}"/>
          </ac:spMkLst>
        </pc:spChg>
      </pc:sldChg>
      <pc:sldChg chg="del">
        <pc:chgData name="MsRita Li" userId="a061752a-e4ed-4f2d-9c64-079c4cd78395" providerId="ADAL" clId="{A78F22B1-EA02-485A-AB15-BCE7EB53BDDC}" dt="2023-09-25T04:07:57.144" v="4" actId="47"/>
        <pc:sldMkLst>
          <pc:docMk/>
          <pc:sldMk cId="2184279032" sldId="3418"/>
        </pc:sldMkLst>
      </pc:sldChg>
      <pc:sldChg chg="modSp mod">
        <pc:chgData name="MsRita Li" userId="a061752a-e4ed-4f2d-9c64-079c4cd78395" providerId="ADAL" clId="{A78F22B1-EA02-485A-AB15-BCE7EB53BDDC}" dt="2023-09-25T07:21:07.450" v="523"/>
        <pc:sldMkLst>
          <pc:docMk/>
          <pc:sldMk cId="212323553" sldId="2134959116"/>
        </pc:sldMkLst>
        <pc:spChg chg="mod">
          <ac:chgData name="MsRita Li" userId="a061752a-e4ed-4f2d-9c64-079c4cd78395" providerId="ADAL" clId="{A78F22B1-EA02-485A-AB15-BCE7EB53BDDC}" dt="2023-09-25T07:21:07.450" v="523"/>
          <ac:spMkLst>
            <pc:docMk/>
            <pc:sldMk cId="212323553" sldId="2134959116"/>
            <ac:spMk id="2" creationId="{CD67FBE4-6641-54DE-AF37-DF2E3AA14926}"/>
          </ac:spMkLst>
        </pc:spChg>
        <pc:spChg chg="mod">
          <ac:chgData name="MsRita Li" userId="a061752a-e4ed-4f2d-9c64-079c4cd78395" providerId="ADAL" clId="{A78F22B1-EA02-485A-AB15-BCE7EB53BDDC}" dt="2023-09-25T07:20:44.825" v="508"/>
          <ac:spMkLst>
            <pc:docMk/>
            <pc:sldMk cId="212323553" sldId="2134959116"/>
            <ac:spMk id="7" creationId="{494553AE-7CEB-E889-9C03-AF2832B6357D}"/>
          </ac:spMkLst>
        </pc:spChg>
      </pc:sldChg>
      <pc:sldChg chg="add">
        <pc:chgData name="MsRita Li" userId="a061752a-e4ed-4f2d-9c64-079c4cd78395" providerId="ADAL" clId="{A78F22B1-EA02-485A-AB15-BCE7EB53BDDC}" dt="2023-09-25T07:21:50.103" v="524"/>
        <pc:sldMkLst>
          <pc:docMk/>
          <pc:sldMk cId="3486432141" sldId="2134959130"/>
        </pc:sldMkLst>
      </pc:sldChg>
      <pc:sldChg chg="del">
        <pc:chgData name="MsRita Li" userId="a061752a-e4ed-4f2d-9c64-079c4cd78395" providerId="ADAL" clId="{A78F22B1-EA02-485A-AB15-BCE7EB53BDDC}" dt="2023-09-25T07:23:10.401" v="527" actId="47"/>
        <pc:sldMkLst>
          <pc:docMk/>
          <pc:sldMk cId="4056371553" sldId="2134959131"/>
        </pc:sldMkLst>
      </pc:sldChg>
      <pc:sldChg chg="del">
        <pc:chgData name="MsRita Li" userId="a061752a-e4ed-4f2d-9c64-079c4cd78395" providerId="ADAL" clId="{A78F22B1-EA02-485A-AB15-BCE7EB53BDDC}" dt="2023-09-25T07:23:53.652" v="531" actId="47"/>
        <pc:sldMkLst>
          <pc:docMk/>
          <pc:sldMk cId="985554494" sldId="2134959132"/>
        </pc:sldMkLst>
      </pc:sldChg>
      <pc:sldChg chg="modSp mod">
        <pc:chgData name="MsRita Li" userId="a061752a-e4ed-4f2d-9c64-079c4cd78395" providerId="ADAL" clId="{A78F22B1-EA02-485A-AB15-BCE7EB53BDDC}" dt="2023-09-25T07:05:16.876" v="423"/>
        <pc:sldMkLst>
          <pc:docMk/>
          <pc:sldMk cId="4237718495" sldId="2134959135"/>
        </pc:sldMkLst>
        <pc:spChg chg="mod">
          <ac:chgData name="MsRita Li" userId="a061752a-e4ed-4f2d-9c64-079c4cd78395" providerId="ADAL" clId="{A78F22B1-EA02-485A-AB15-BCE7EB53BDDC}" dt="2023-09-25T06:52:22.168" v="320"/>
          <ac:spMkLst>
            <pc:docMk/>
            <pc:sldMk cId="4237718495" sldId="2134959135"/>
            <ac:spMk id="2" creationId="{9C17EB16-9020-7020-BE9F-236F7B22110D}"/>
          </ac:spMkLst>
        </pc:spChg>
        <pc:spChg chg="mod">
          <ac:chgData name="MsRita Li" userId="a061752a-e4ed-4f2d-9c64-079c4cd78395" providerId="ADAL" clId="{A78F22B1-EA02-485A-AB15-BCE7EB53BDDC}" dt="2023-09-25T07:05:16.876" v="423"/>
          <ac:spMkLst>
            <pc:docMk/>
            <pc:sldMk cId="4237718495" sldId="2134959135"/>
            <ac:spMk id="3" creationId="{75B81CF7-352C-BD34-7F9C-71AD464AD1AC}"/>
          </ac:spMkLst>
        </pc:spChg>
      </pc:sldChg>
      <pc:sldChg chg="addSp modSp mod">
        <pc:chgData name="MsRita Li" userId="a061752a-e4ed-4f2d-9c64-079c4cd78395" providerId="ADAL" clId="{A78F22B1-EA02-485A-AB15-BCE7EB53BDDC}" dt="2023-10-12T07:20:09.763" v="631"/>
        <pc:sldMkLst>
          <pc:docMk/>
          <pc:sldMk cId="2909749315" sldId="2134959136"/>
        </pc:sldMkLst>
        <pc:spChg chg="mod">
          <ac:chgData name="MsRita Li" userId="a061752a-e4ed-4f2d-9c64-079c4cd78395" providerId="ADAL" clId="{A78F22B1-EA02-485A-AB15-BCE7EB53BDDC}" dt="2023-10-12T07:19:48.720" v="589" actId="1035"/>
          <ac:spMkLst>
            <pc:docMk/>
            <pc:sldMk cId="2909749315" sldId="2134959136"/>
            <ac:spMk id="4" creationId="{24B1A995-C521-DB1C-8B66-DFF687513DEC}"/>
          </ac:spMkLst>
        </pc:spChg>
        <pc:spChg chg="mod">
          <ac:chgData name="MsRita Li" userId="a061752a-e4ed-4f2d-9c64-079c4cd78395" providerId="ADAL" clId="{A78F22B1-EA02-485A-AB15-BCE7EB53BDDC}" dt="2023-10-12T07:20:00.516" v="630" actId="1038"/>
          <ac:spMkLst>
            <pc:docMk/>
            <pc:sldMk cId="2909749315" sldId="2134959136"/>
            <ac:spMk id="7" creationId="{9D6720D1-3CDC-8EA5-7B4A-E918832FF6C5}"/>
          </ac:spMkLst>
        </pc:spChg>
        <pc:picChg chg="add mod">
          <ac:chgData name="MsRita Li" userId="a061752a-e4ed-4f2d-9c64-079c4cd78395" providerId="ADAL" clId="{A78F22B1-EA02-485A-AB15-BCE7EB53BDDC}" dt="2023-10-12T07:20:09.763" v="631"/>
          <ac:picMkLst>
            <pc:docMk/>
            <pc:sldMk cId="2909749315" sldId="2134959136"/>
            <ac:picMk id="2" creationId="{37790CBD-EE51-AE9A-3544-799C45A96FF7}"/>
          </ac:picMkLst>
        </pc:picChg>
      </pc:sldChg>
      <pc:sldChg chg="addSp modSp mod">
        <pc:chgData name="MsRita Li" userId="a061752a-e4ed-4f2d-9c64-079c4cd78395" providerId="ADAL" clId="{A78F22B1-EA02-485A-AB15-BCE7EB53BDDC}" dt="2023-10-12T07:20:12.938" v="632"/>
        <pc:sldMkLst>
          <pc:docMk/>
          <pc:sldMk cId="3451352659" sldId="2134959137"/>
        </pc:sldMkLst>
        <pc:spChg chg="mod">
          <ac:chgData name="MsRita Li" userId="a061752a-e4ed-4f2d-9c64-079c4cd78395" providerId="ADAL" clId="{A78F22B1-EA02-485A-AB15-BCE7EB53BDDC}" dt="2023-09-25T07:10:24.782" v="441" actId="27636"/>
          <ac:spMkLst>
            <pc:docMk/>
            <pc:sldMk cId="3451352659" sldId="2134959137"/>
            <ac:spMk id="2" creationId="{42EF8A92-8BC5-F97C-FAFC-FB4E65B7ACA8}"/>
          </ac:spMkLst>
        </pc:spChg>
        <pc:graphicFrameChg chg="mod modGraphic">
          <ac:chgData name="MsRita Li" userId="a061752a-e4ed-4f2d-9c64-079c4cd78395" providerId="ADAL" clId="{A78F22B1-EA02-485A-AB15-BCE7EB53BDDC}" dt="2023-09-25T07:12:01.726" v="480"/>
          <ac:graphicFrameMkLst>
            <pc:docMk/>
            <pc:sldMk cId="3451352659" sldId="2134959137"/>
            <ac:graphicFrameMk id="3" creationId="{75F5BED8-0A9A-99F7-5C0A-9AC7032A0DE6}"/>
          </ac:graphicFrameMkLst>
        </pc:graphicFrameChg>
        <pc:picChg chg="add mod">
          <ac:chgData name="MsRita Li" userId="a061752a-e4ed-4f2d-9c64-079c4cd78395" providerId="ADAL" clId="{A78F22B1-EA02-485A-AB15-BCE7EB53BDDC}" dt="2023-10-12T07:20:12.938" v="632"/>
          <ac:picMkLst>
            <pc:docMk/>
            <pc:sldMk cId="3451352659" sldId="2134959137"/>
            <ac:picMk id="6" creationId="{3FE1E9B7-B0E2-C43B-263E-07F50DB77408}"/>
          </ac:picMkLst>
        </pc:picChg>
      </pc:sldChg>
      <pc:sldChg chg="modSp mod">
        <pc:chgData name="MsRita Li" userId="a061752a-e4ed-4f2d-9c64-079c4cd78395" providerId="ADAL" clId="{A78F22B1-EA02-485A-AB15-BCE7EB53BDDC}" dt="2023-09-25T07:20:15.209" v="507"/>
        <pc:sldMkLst>
          <pc:docMk/>
          <pc:sldMk cId="1390449313" sldId="2134959138"/>
        </pc:sldMkLst>
        <pc:spChg chg="mod">
          <ac:chgData name="MsRita Li" userId="a061752a-e4ed-4f2d-9c64-079c4cd78395" providerId="ADAL" clId="{A78F22B1-EA02-485A-AB15-BCE7EB53BDDC}" dt="2023-09-25T07:16:54.238" v="502"/>
          <ac:spMkLst>
            <pc:docMk/>
            <pc:sldMk cId="1390449313" sldId="2134959138"/>
            <ac:spMk id="5" creationId="{3037C450-ECC3-1DB3-B846-87E535CE0FD6}"/>
          </ac:spMkLst>
        </pc:spChg>
        <pc:spChg chg="mod">
          <ac:chgData name="MsRita Li" userId="a061752a-e4ed-4f2d-9c64-079c4cd78395" providerId="ADAL" clId="{A78F22B1-EA02-485A-AB15-BCE7EB53BDDC}" dt="2023-09-25T07:20:15.209" v="507"/>
          <ac:spMkLst>
            <pc:docMk/>
            <pc:sldMk cId="1390449313" sldId="2134959138"/>
            <ac:spMk id="6" creationId="{A7A9EC55-DB0D-24CA-5E66-0218EEADDA60}"/>
          </ac:spMkLst>
        </pc:spChg>
      </pc:sldChg>
      <pc:sldChg chg="modSp mod">
        <pc:chgData name="MsRita Li" userId="a061752a-e4ed-4f2d-9c64-079c4cd78395" providerId="ADAL" clId="{A78F22B1-EA02-485A-AB15-BCE7EB53BDDC}" dt="2023-09-25T07:12:43.546" v="487"/>
        <pc:sldMkLst>
          <pc:docMk/>
          <pc:sldMk cId="2442538638" sldId="2134959139"/>
        </pc:sldMkLst>
        <pc:spChg chg="mod">
          <ac:chgData name="MsRita Li" userId="a061752a-e4ed-4f2d-9c64-079c4cd78395" providerId="ADAL" clId="{A78F22B1-EA02-485A-AB15-BCE7EB53BDDC}" dt="2023-09-25T07:12:43.546" v="487"/>
          <ac:spMkLst>
            <pc:docMk/>
            <pc:sldMk cId="2442538638" sldId="2134959139"/>
            <ac:spMk id="2" creationId="{CD67FBE4-6641-54DE-AF37-DF2E3AA14926}"/>
          </ac:spMkLst>
        </pc:spChg>
        <pc:spChg chg="mod">
          <ac:chgData name="MsRita Li" userId="a061752a-e4ed-4f2d-9c64-079c4cd78395" providerId="ADAL" clId="{A78F22B1-EA02-485A-AB15-BCE7EB53BDDC}" dt="2023-09-25T07:12:27.430" v="481"/>
          <ac:spMkLst>
            <pc:docMk/>
            <pc:sldMk cId="2442538638" sldId="2134959139"/>
            <ac:spMk id="7" creationId="{494553AE-7CEB-E889-9C03-AF2832B6357D}"/>
          </ac:spMkLst>
        </pc:spChg>
      </pc:sldChg>
      <pc:sldChg chg="del">
        <pc:chgData name="MsRita Li" userId="a061752a-e4ed-4f2d-9c64-079c4cd78395" providerId="ADAL" clId="{A78F22B1-EA02-485A-AB15-BCE7EB53BDDC}" dt="2023-09-25T07:24:23.551" v="533" actId="47"/>
        <pc:sldMkLst>
          <pc:docMk/>
          <pc:sldMk cId="2801979909" sldId="2134959140"/>
        </pc:sldMkLst>
      </pc:sldChg>
      <pc:sldChg chg="del">
        <pc:chgData name="MsRita Li" userId="a061752a-e4ed-4f2d-9c64-079c4cd78395" providerId="ADAL" clId="{A78F22B1-EA02-485A-AB15-BCE7EB53BDDC}" dt="2023-09-25T07:21:57.126" v="525" actId="47"/>
        <pc:sldMkLst>
          <pc:docMk/>
          <pc:sldMk cId="1310101894" sldId="2134959141"/>
        </pc:sldMkLst>
      </pc:sldChg>
      <pc:sldChg chg="del">
        <pc:chgData name="MsRita Li" userId="a061752a-e4ed-4f2d-9c64-079c4cd78395" providerId="ADAL" clId="{A78F22B1-EA02-485A-AB15-BCE7EB53BDDC}" dt="2023-09-25T07:23:35.222" v="529" actId="47"/>
        <pc:sldMkLst>
          <pc:docMk/>
          <pc:sldMk cId="3668484263" sldId="2134959142"/>
        </pc:sldMkLst>
      </pc:sldChg>
      <pc:sldChg chg="add">
        <pc:chgData name="MsRita Li" userId="a061752a-e4ed-4f2d-9c64-079c4cd78395" providerId="ADAL" clId="{A78F22B1-EA02-485A-AB15-BCE7EB53BDDC}" dt="2023-09-25T07:14:04.940" v="488"/>
        <pc:sldMkLst>
          <pc:docMk/>
          <pc:sldMk cId="494067162" sldId="2134959143"/>
        </pc:sldMkLst>
      </pc:sldChg>
      <pc:sldChg chg="modSp add mod">
        <pc:chgData name="MsRita Li" userId="a061752a-e4ed-4f2d-9c64-079c4cd78395" providerId="ADAL" clId="{A78F22B1-EA02-485A-AB15-BCE7EB53BDDC}" dt="2023-09-25T07:14:33.607" v="492" actId="12"/>
        <pc:sldMkLst>
          <pc:docMk/>
          <pc:sldMk cId="4449215" sldId="2134959144"/>
        </pc:sldMkLst>
        <pc:spChg chg="mod">
          <ac:chgData name="MsRita Li" userId="a061752a-e4ed-4f2d-9c64-079c4cd78395" providerId="ADAL" clId="{A78F22B1-EA02-485A-AB15-BCE7EB53BDDC}" dt="2023-09-25T07:14:33.607" v="492" actId="12"/>
          <ac:spMkLst>
            <pc:docMk/>
            <pc:sldMk cId="4449215" sldId="2134959144"/>
            <ac:spMk id="6" creationId="{3961ED6C-28B0-F0F1-B9BD-E34AD0D04B46}"/>
          </ac:spMkLst>
        </pc:spChg>
      </pc:sldChg>
      <pc:sldChg chg="add">
        <pc:chgData name="MsRita Li" userId="a061752a-e4ed-4f2d-9c64-079c4cd78395" providerId="ADAL" clId="{A78F22B1-EA02-485A-AB15-BCE7EB53BDDC}" dt="2023-09-25T07:14:51.222" v="493"/>
        <pc:sldMkLst>
          <pc:docMk/>
          <pc:sldMk cId="2372311091" sldId="2134959145"/>
        </pc:sldMkLst>
      </pc:sldChg>
      <pc:sldChg chg="add">
        <pc:chgData name="MsRita Li" userId="a061752a-e4ed-4f2d-9c64-079c4cd78395" providerId="ADAL" clId="{A78F22B1-EA02-485A-AB15-BCE7EB53BDDC}" dt="2023-09-25T07:23:01.287" v="526"/>
        <pc:sldMkLst>
          <pc:docMk/>
          <pc:sldMk cId="924236566" sldId="2134959146"/>
        </pc:sldMkLst>
      </pc:sldChg>
      <pc:sldChg chg="add">
        <pc:chgData name="MsRita Li" userId="a061752a-e4ed-4f2d-9c64-079c4cd78395" providerId="ADAL" clId="{A78F22B1-EA02-485A-AB15-BCE7EB53BDDC}" dt="2023-09-25T07:23:31.908" v="528"/>
        <pc:sldMkLst>
          <pc:docMk/>
          <pc:sldMk cId="1401071025" sldId="2134959147"/>
        </pc:sldMkLst>
      </pc:sldChg>
      <pc:sldChg chg="add">
        <pc:chgData name="MsRita Li" userId="a061752a-e4ed-4f2d-9c64-079c4cd78395" providerId="ADAL" clId="{A78F22B1-EA02-485A-AB15-BCE7EB53BDDC}" dt="2023-09-25T07:23:50.361" v="530"/>
        <pc:sldMkLst>
          <pc:docMk/>
          <pc:sldMk cId="79460687" sldId="2134959148"/>
        </pc:sldMkLst>
      </pc:sldChg>
      <pc:sldChg chg="add">
        <pc:chgData name="MsRita Li" userId="a061752a-e4ed-4f2d-9c64-079c4cd78395" providerId="ADAL" clId="{A78F22B1-EA02-485A-AB15-BCE7EB53BDDC}" dt="2023-09-25T07:24:14.485" v="532"/>
        <pc:sldMkLst>
          <pc:docMk/>
          <pc:sldMk cId="745241015" sldId="2134959149"/>
        </pc:sldMkLst>
      </pc:sldChg>
      <pc:sldChg chg="add">
        <pc:chgData name="MsRita Li" userId="a061752a-e4ed-4f2d-9c64-079c4cd78395" providerId="ADAL" clId="{A78F22B1-EA02-485A-AB15-BCE7EB53BDDC}" dt="2023-09-25T07:25:16.095" v="534"/>
        <pc:sldMkLst>
          <pc:docMk/>
          <pc:sldMk cId="2847650202" sldId="21349591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7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7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5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donotreply@e2open.com" TargetMode="External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50.emf"/><Relationship Id="rId4" Type="http://schemas.openxmlformats.org/officeDocument/2006/relationships/image" Target="../media/image6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Grandview"/>
              </a:rPr>
              <a:t>e2open</a:t>
            </a:r>
            <a:r>
              <a:rPr lang="zh-CN" altLang="en-US" dirty="0">
                <a:latin typeface="Grandview"/>
              </a:rPr>
              <a:t>步骤和提示 </a:t>
            </a:r>
            <a:r>
              <a:rPr lang="en-US" altLang="zh-CN" dirty="0">
                <a:latin typeface="Grandview"/>
              </a:rPr>
              <a:t>– </a:t>
            </a:r>
            <a:r>
              <a:rPr lang="zh-CN" altLang="en-US" dirty="0">
                <a:latin typeface="Grandview"/>
              </a:rPr>
              <a:t>基于邮件交流的供应商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供应商订单合作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ADD3C6-AD67-61FD-6A0F-13D786AA4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63" y="3055141"/>
            <a:ext cx="12192000" cy="2562566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3037C450-ECC3-1DB3-B846-87E535CE0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Grandview" panose="020B0502040204020203" pitchFamily="34" charset="0"/>
              </a:rPr>
              <a:t>撤单申请回复</a:t>
            </a:r>
            <a:r>
              <a:rPr lang="hu-HU" dirty="0">
                <a:latin typeface="Grandview" panose="020B0502040204020203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 panose="020B0502040204020203" pitchFamily="34" charset="0"/>
              </a:rPr>
              <a:t> </a:t>
            </a:r>
            <a:r>
              <a:rPr lang="zh-CN" altLang="en-US" dirty="0">
                <a:latin typeface="Grandview" panose="020B0502040204020203" pitchFamily="34" charset="0"/>
              </a:rPr>
              <a:t>网页链接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A9EC55-DB0D-24CA-5E66-0218EEADDA60}"/>
              </a:ext>
            </a:extLst>
          </p:cNvPr>
          <p:cNvSpPr txBox="1"/>
          <p:nvPr/>
        </p:nvSpPr>
        <p:spPr>
          <a:xfrm>
            <a:off x="185382" y="814721"/>
            <a:ext cx="11324659" cy="173664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zh-CN" altLang="en-US" sz="1200" dirty="0">
                <a:latin typeface="Grandview" panose="020B0502040204020203" pitchFamily="34" charset="0"/>
              </a:rPr>
              <a:t>如果有撤单申请，您将需要对该申请作出回应。</a:t>
            </a:r>
            <a:endParaRPr lang="en-US" sz="1200" dirty="0">
              <a:latin typeface="Grandview" panose="020B0502040204020203" pitchFamily="34" charset="0"/>
            </a:endParaRPr>
          </a:p>
          <a:p>
            <a:endParaRPr lang="en-US" sz="1200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200" dirty="0">
                <a:latin typeface="Grandview" panose="020B0502040204020203" pitchFamily="34" charset="0"/>
              </a:rPr>
              <a:t>在“</a:t>
            </a:r>
            <a:r>
              <a:rPr lang="zh-CN" altLang="en-US" sz="1200" u="sng" dirty="0">
                <a:solidFill>
                  <a:schemeClr val="tx1"/>
                </a:solidFill>
                <a:latin typeface="Grandview" panose="020B0502040204020203" pitchFamily="34" charset="0"/>
              </a:rPr>
              <a:t>撤单申请</a:t>
            </a:r>
            <a:r>
              <a:rPr lang="zh-CN" altLang="en-US" sz="1200" dirty="0">
                <a:latin typeface="Grandview" panose="020B0502040204020203" pitchFamily="34" charset="0"/>
              </a:rPr>
              <a:t>”列中，可以看到买方的撤单申请</a:t>
            </a:r>
            <a:r>
              <a:rPr lang="en-US" sz="1200" dirty="0">
                <a:latin typeface="Grandview" panose="020B0502040204020203" pitchFamily="34" charset="0"/>
              </a:rPr>
              <a:t> </a:t>
            </a:r>
            <a:r>
              <a:rPr lang="en-US" sz="1200" b="1" dirty="0">
                <a:latin typeface="Grandview" panose="020B0502040204020203" pitchFamily="34" charset="0"/>
              </a:rPr>
              <a:t>(1)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200" dirty="0">
                <a:latin typeface="Grandview" panose="020B0502040204020203" pitchFamily="34" charset="0"/>
              </a:rPr>
              <a:t>请在下拉列表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(2)</a:t>
            </a:r>
            <a:r>
              <a:rPr lang="zh-CN" altLang="en-US" sz="1200" dirty="0">
                <a:latin typeface="Grandview" panose="020B0502040204020203" pitchFamily="34" charset="0"/>
              </a:rPr>
              <a:t>中将</a:t>
            </a:r>
            <a:r>
              <a:rPr lang="zh-CN" altLang="en-US" sz="1200" u="sng" dirty="0">
                <a:solidFill>
                  <a:schemeClr val="tx1"/>
                </a:solidFill>
                <a:latin typeface="Grandview" panose="020B0502040204020203" pitchFamily="34" charset="0"/>
              </a:rPr>
              <a:t>撤单回复类型</a:t>
            </a:r>
            <a:r>
              <a:rPr lang="zh-CN" altLang="en-US" sz="1200" dirty="0">
                <a:latin typeface="Grandview" panose="020B0502040204020203" pitchFamily="34" charset="0"/>
              </a:rPr>
              <a:t>更新为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“</a:t>
            </a:r>
            <a:r>
              <a:rPr lang="zh-CN" alt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同意撤销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”</a:t>
            </a:r>
            <a:r>
              <a:rPr lang="zh-CN" altLang="en-US" sz="1200" dirty="0">
                <a:latin typeface="Grandview" panose="020B0502040204020203" pitchFamily="34" charset="0"/>
              </a:rPr>
              <a:t>或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“</a:t>
            </a:r>
            <a:r>
              <a:rPr lang="zh-CN" alt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拒绝撤销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”</a:t>
            </a:r>
            <a:r>
              <a:rPr lang="zh-CN" altLang="en-US" sz="1200" dirty="0">
                <a:latin typeface="Grandview" panose="020B0502040204020203" pitchFamily="34" charset="0"/>
              </a:rPr>
              <a:t>，并使用“</a:t>
            </a:r>
            <a:r>
              <a:rPr lang="zh-CN" alt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认可</a:t>
            </a:r>
            <a:r>
              <a:rPr lang="zh-CN" altLang="en-US" sz="1200" dirty="0">
                <a:latin typeface="Grandview" panose="020B0502040204020203" pitchFamily="34" charset="0"/>
              </a:rPr>
              <a:t>”按钮</a:t>
            </a:r>
            <a:r>
              <a:rPr lang="en-US" altLang="zh-CN" sz="1200" b="1" dirty="0">
                <a:latin typeface="Grandview" panose="020B0502040204020203" pitchFamily="34" charset="0"/>
              </a:rPr>
              <a:t>(3)</a:t>
            </a:r>
            <a:r>
              <a:rPr lang="zh-CN" altLang="en-US" sz="1200" dirty="0">
                <a:latin typeface="Grandview" panose="020B0502040204020203" pitchFamily="34" charset="0"/>
              </a:rPr>
              <a:t>进行确认。</a:t>
            </a:r>
            <a:endParaRPr lang="hu-HU" sz="12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hu-HU" sz="12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342900" indent="-342900">
              <a:buFont typeface="Wingdings,Sans-Serif" panose="05000000000000000000" pitchFamily="2" charset="2"/>
              <a:buChar char="Ø"/>
            </a:pPr>
            <a:r>
              <a:rPr lang="zh-CN" altLang="en-US" sz="1200" dirty="0">
                <a:solidFill>
                  <a:schemeClr val="tx1"/>
                </a:solidFill>
                <a:latin typeface="Arial"/>
                <a:cs typeface="Arial"/>
              </a:rPr>
              <a:t>如果</a:t>
            </a:r>
            <a:r>
              <a:rPr lang="zh-CN" altLang="en-US" sz="1200" u="sng" dirty="0">
                <a:solidFill>
                  <a:schemeClr val="tx1"/>
                </a:solidFill>
                <a:latin typeface="Arial"/>
                <a:cs typeface="Arial"/>
              </a:rPr>
              <a:t>同意撤销</a:t>
            </a:r>
            <a:r>
              <a:rPr lang="zh-CN" altLang="en-US" sz="12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altLang="zh-CN" sz="1200" dirty="0">
                <a:solidFill>
                  <a:schemeClr val="tx1"/>
                </a:solidFill>
                <a:latin typeface="Arial"/>
                <a:cs typeface="Arial"/>
              </a:rPr>
              <a:t>- </a:t>
            </a:r>
            <a:r>
              <a:rPr lang="zh-CN" altLang="en-US" sz="1200" dirty="0">
                <a:solidFill>
                  <a:schemeClr val="tx1"/>
                </a:solidFill>
                <a:latin typeface="Arial"/>
                <a:cs typeface="Arial"/>
              </a:rPr>
              <a:t>请填写承诺数量</a:t>
            </a:r>
            <a:r>
              <a:rPr lang="en-US" altLang="zh-CN" sz="1200" dirty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zh-CN" altLang="en-US" sz="1200" dirty="0">
                <a:solidFill>
                  <a:schemeClr val="tx1"/>
                </a:solidFill>
                <a:latin typeface="Arial"/>
                <a:cs typeface="Arial"/>
              </a:rPr>
              <a:t>取消数量</a:t>
            </a:r>
            <a:r>
              <a:rPr lang="en-US" altLang="zh-CN" sz="1200" dirty="0">
                <a:solidFill>
                  <a:schemeClr val="tx1"/>
                </a:solidFill>
                <a:latin typeface="Arial"/>
                <a:cs typeface="Arial"/>
              </a:rPr>
              <a:t>)</a:t>
            </a:r>
            <a:r>
              <a:rPr lang="en-US" altLang="zh-CN" sz="1200" b="1" dirty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zh-CN" altLang="en-US" sz="1200" dirty="0">
                <a:solidFill>
                  <a:schemeClr val="tx1"/>
                </a:solidFill>
                <a:latin typeface="Arial"/>
                <a:cs typeface="Arial"/>
              </a:rPr>
              <a:t>，并确保承诺</a:t>
            </a:r>
            <a:r>
              <a:rPr lang="en-US" altLang="zh-CN" sz="1200" dirty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zh-CN" altLang="en-US" sz="1200" dirty="0">
                <a:solidFill>
                  <a:schemeClr val="tx1"/>
                </a:solidFill>
                <a:latin typeface="Arial"/>
                <a:cs typeface="Arial"/>
              </a:rPr>
              <a:t>取消数量</a:t>
            </a:r>
            <a:r>
              <a:rPr lang="en-US" altLang="zh-CN" sz="1200" dirty="0">
                <a:solidFill>
                  <a:schemeClr val="tx1"/>
                </a:solidFill>
                <a:latin typeface="Arial"/>
                <a:cs typeface="Arial"/>
              </a:rPr>
              <a:t>)</a:t>
            </a:r>
            <a:r>
              <a:rPr lang="zh-CN" altLang="en-US" sz="1200" dirty="0">
                <a:solidFill>
                  <a:schemeClr val="tx1"/>
                </a:solidFill>
                <a:latin typeface="Arial"/>
                <a:cs typeface="Arial"/>
              </a:rPr>
              <a:t>数量小于或等于开放数量</a:t>
            </a:r>
            <a:r>
              <a:rPr lang="en-US" altLang="zh-CN" sz="1200" b="1" dirty="0">
                <a:solidFill>
                  <a:schemeClr val="tx1"/>
                </a:solidFill>
                <a:latin typeface="Arial"/>
                <a:cs typeface="Arial"/>
              </a:rPr>
              <a:t>(5)</a:t>
            </a:r>
            <a:endParaRPr lang="en-US" sz="1200" dirty="0">
              <a:ea typeface="+mn-lt"/>
              <a:cs typeface="+mn-lt"/>
            </a:endParaRPr>
          </a:p>
          <a:p>
            <a:pPr marL="342900" indent="-342900">
              <a:buFont typeface="Wingdings,Sans-Serif" panose="05000000000000000000" pitchFamily="2" charset="2"/>
              <a:buChar char="Ø"/>
            </a:pPr>
            <a:r>
              <a:rPr lang="zh-CN" altLang="en-US" sz="1200" dirty="0">
                <a:solidFill>
                  <a:schemeClr val="tx1"/>
                </a:solidFill>
                <a:latin typeface="Arial"/>
                <a:cs typeface="Arial"/>
              </a:rPr>
              <a:t>如果</a:t>
            </a:r>
            <a:r>
              <a:rPr lang="zh-CN" altLang="en-US" sz="1200" u="sng" dirty="0">
                <a:solidFill>
                  <a:schemeClr val="tx1"/>
                </a:solidFill>
                <a:latin typeface="Arial"/>
                <a:cs typeface="Arial"/>
              </a:rPr>
              <a:t>拒绝撤销 </a:t>
            </a:r>
            <a:r>
              <a:rPr lang="en-US" altLang="zh-CN" sz="1200" dirty="0">
                <a:solidFill>
                  <a:schemeClr val="tx1"/>
                </a:solidFill>
                <a:latin typeface="Arial"/>
                <a:cs typeface="Arial"/>
              </a:rPr>
              <a:t>– </a:t>
            </a:r>
            <a:r>
              <a:rPr lang="zh-CN" altLang="en-US" sz="1200" dirty="0">
                <a:solidFill>
                  <a:schemeClr val="tx1"/>
                </a:solidFill>
                <a:latin typeface="Arial"/>
                <a:cs typeface="Arial"/>
              </a:rPr>
              <a:t>也请填写</a:t>
            </a:r>
            <a:r>
              <a:rPr lang="zh-CN" altLang="en-US" sz="1200" u="sng" dirty="0">
                <a:solidFill>
                  <a:schemeClr val="tx1"/>
                </a:solidFill>
                <a:latin typeface="Arial"/>
                <a:cs typeface="Arial"/>
              </a:rPr>
              <a:t>承诺数量</a:t>
            </a:r>
            <a:r>
              <a:rPr lang="en-US" altLang="zh-CN" sz="1200" b="1" u="sng" dirty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zh-CN" altLang="en-US" sz="1200" u="sng" dirty="0">
                <a:solidFill>
                  <a:schemeClr val="tx1"/>
                </a:solidFill>
                <a:latin typeface="Arial"/>
                <a:cs typeface="Arial"/>
              </a:rPr>
              <a:t>和承诺日期</a:t>
            </a:r>
            <a:r>
              <a:rPr lang="en-US" altLang="zh-CN" sz="1200" b="1" u="sng" dirty="0">
                <a:solidFill>
                  <a:schemeClr val="tx1"/>
                </a:solidFill>
                <a:latin typeface="Arial"/>
                <a:cs typeface="Arial"/>
              </a:rPr>
              <a:t>(6)</a:t>
            </a:r>
            <a:r>
              <a:rPr lang="zh-CN" altLang="en-US" sz="1200" dirty="0">
                <a:solidFill>
                  <a:schemeClr val="tx1"/>
                </a:solidFill>
                <a:latin typeface="Arial"/>
                <a:cs typeface="Arial"/>
              </a:rPr>
              <a:t>信息</a:t>
            </a:r>
            <a:r>
              <a:rPr lang="en-US" altLang="zh-CN" sz="1200" dirty="0">
                <a:solidFill>
                  <a:schemeClr val="tx1"/>
                </a:solidFill>
                <a:latin typeface="Arial"/>
                <a:cs typeface="Arial"/>
              </a:rPr>
              <a:t>!</a:t>
            </a:r>
            <a:endParaRPr lang="en-US" sz="1200" dirty="0">
              <a:ea typeface="+mn-lt"/>
              <a:cs typeface="+mn-lt"/>
            </a:endParaRPr>
          </a:p>
        </p:txBody>
      </p:sp>
      <p:sp>
        <p:nvSpPr>
          <p:cNvPr id="9" name="Dodecagon 8">
            <a:extLst>
              <a:ext uri="{FF2B5EF4-FFF2-40B4-BE49-F238E27FC236}">
                <a16:creationId xmlns:a16="http://schemas.microsoft.com/office/drawing/2014/main" id="{33146D03-D979-2966-1D52-3BFBAB9AA7D5}"/>
              </a:ext>
            </a:extLst>
          </p:cNvPr>
          <p:cNvSpPr/>
          <p:nvPr/>
        </p:nvSpPr>
        <p:spPr>
          <a:xfrm>
            <a:off x="10828764" y="4440295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9CEC7BB-CF55-E1A8-0C36-42096B76F1E8}"/>
              </a:ext>
            </a:extLst>
          </p:cNvPr>
          <p:cNvSpPr/>
          <p:nvPr/>
        </p:nvSpPr>
        <p:spPr>
          <a:xfrm>
            <a:off x="10600493" y="3280038"/>
            <a:ext cx="667871" cy="108586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309145DB-2801-57C3-453C-38FAF91282F3}"/>
              </a:ext>
            </a:extLst>
          </p:cNvPr>
          <p:cNvSpPr/>
          <p:nvPr/>
        </p:nvSpPr>
        <p:spPr>
          <a:xfrm>
            <a:off x="221668" y="5653802"/>
            <a:ext cx="289116" cy="209257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7A6A52E-F3F3-1F81-06D1-10F5DD691488}"/>
              </a:ext>
            </a:extLst>
          </p:cNvPr>
          <p:cNvSpPr/>
          <p:nvPr/>
        </p:nvSpPr>
        <p:spPr>
          <a:xfrm>
            <a:off x="107372" y="5320575"/>
            <a:ext cx="548409" cy="29713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FE174D8-991A-CF3C-BF15-28E633F53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9293" y="5344849"/>
            <a:ext cx="2420799" cy="12924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E91B9CC-D7F9-0C02-576E-8C6EB98BA3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C721503-939E-7DC3-36F9-F4886AAE9616}"/>
              </a:ext>
            </a:extLst>
          </p:cNvPr>
          <p:cNvSpPr/>
          <p:nvPr/>
        </p:nvSpPr>
        <p:spPr>
          <a:xfrm flipH="1">
            <a:off x="10179147" y="5595478"/>
            <a:ext cx="316881" cy="26758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decagon 12">
            <a:extLst>
              <a:ext uri="{FF2B5EF4-FFF2-40B4-BE49-F238E27FC236}">
                <a16:creationId xmlns:a16="http://schemas.microsoft.com/office/drawing/2014/main" id="{9B98C17E-46A9-7B34-B0C4-3E4794032320}"/>
              </a:ext>
            </a:extLst>
          </p:cNvPr>
          <p:cNvSpPr/>
          <p:nvPr/>
        </p:nvSpPr>
        <p:spPr>
          <a:xfrm>
            <a:off x="10954430" y="565380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387BCB3C-F1E2-5BDA-87AB-15F77813945F}"/>
              </a:ext>
            </a:extLst>
          </p:cNvPr>
          <p:cNvCxnSpPr>
            <a:cxnSpLocks/>
            <a:endCxn id="22" idx="3"/>
          </p:cNvCxnSpPr>
          <p:nvPr/>
        </p:nvCxnSpPr>
        <p:spPr>
          <a:xfrm rot="5400000">
            <a:off x="10666283" y="4537711"/>
            <a:ext cx="1827178" cy="1079559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Dodecagon 2">
            <a:extLst>
              <a:ext uri="{FF2B5EF4-FFF2-40B4-BE49-F238E27FC236}">
                <a16:creationId xmlns:a16="http://schemas.microsoft.com/office/drawing/2014/main" id="{53F68B75-915B-6BDD-86BB-9888516E3AC3}"/>
              </a:ext>
            </a:extLst>
          </p:cNvPr>
          <p:cNvSpPr/>
          <p:nvPr/>
        </p:nvSpPr>
        <p:spPr>
          <a:xfrm>
            <a:off x="4641376" y="308403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66223FF0-06F8-7141-4191-9778C3FD0484}"/>
              </a:ext>
            </a:extLst>
          </p:cNvPr>
          <p:cNvSpPr/>
          <p:nvPr/>
        </p:nvSpPr>
        <p:spPr>
          <a:xfrm>
            <a:off x="3556103" y="3055141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Dodecagon 6">
            <a:extLst>
              <a:ext uri="{FF2B5EF4-FFF2-40B4-BE49-F238E27FC236}">
                <a16:creationId xmlns:a16="http://schemas.microsoft.com/office/drawing/2014/main" id="{A347A50E-D020-A609-2CF2-B4A26D329B13}"/>
              </a:ext>
            </a:extLst>
          </p:cNvPr>
          <p:cNvSpPr/>
          <p:nvPr/>
        </p:nvSpPr>
        <p:spPr>
          <a:xfrm>
            <a:off x="6794602" y="305514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6</a:t>
            </a:r>
            <a:endParaRPr lang="hu-H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90449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7FBE4-6641-54DE-AF37-DF2E3AA149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供应商订单合作</a:t>
            </a:r>
            <a:endParaRPr lang="hu-HU" dirty="0"/>
          </a:p>
          <a:p>
            <a:r>
              <a:rPr lang="zh-CN" altLang="en-US" sz="2000" dirty="0">
                <a:solidFill>
                  <a:schemeClr val="accent1"/>
                </a:solidFill>
                <a:latin typeface="Grandview" panose="020B0502040204020203" pitchFamily="34" charset="0"/>
              </a:rPr>
              <a:t>电子邮件</a:t>
            </a:r>
            <a:r>
              <a:rPr lang="hu-HU" sz="2000" dirty="0">
                <a:solidFill>
                  <a:schemeClr val="accent1"/>
                </a:solidFill>
                <a:latin typeface="Grandview" panose="020B0502040204020203" pitchFamily="34" charset="0"/>
              </a:rPr>
              <a:t>/EXCEL</a:t>
            </a:r>
            <a:r>
              <a:rPr lang="zh-CN" altLang="en-US" dirty="0">
                <a:solidFill>
                  <a:schemeClr val="accent1"/>
                </a:solidFill>
              </a:rPr>
              <a:t>通知</a:t>
            </a:r>
            <a:endParaRPr lang="en-US" sz="1100" dirty="0">
              <a:latin typeface="Grandview" panose="020B0502040204020203" pitchFamily="34" charset="0"/>
            </a:endParaRPr>
          </a:p>
          <a:p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4DC4159-8C37-8C2A-BBED-F907561C54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5" b="5"/>
          <a:stretch/>
        </p:blipFill>
        <p:spPr>
          <a:xfrm>
            <a:off x="0" y="0"/>
            <a:ext cx="12192000" cy="418465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94553AE-7CEB-E889-9C03-AF2832B6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基于邮件交流的供应商</a:t>
            </a:r>
            <a:br>
              <a:rPr lang="en-US" dirty="0"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F33D1D-56B6-FCB2-369A-0E17418B03E4}"/>
              </a:ext>
            </a:extLst>
          </p:cNvPr>
          <p:cNvSpPr txBox="1"/>
          <p:nvPr/>
        </p:nvSpPr>
        <p:spPr>
          <a:xfrm>
            <a:off x="0" y="-494128"/>
            <a:ext cx="12191999" cy="494127"/>
          </a:xfrm>
          <a:prstGeom prst="rect">
            <a:avLst/>
          </a:prstGeom>
          <a:noFill/>
        </p:spPr>
        <p:txBody>
          <a:bodyPr wrap="square" lIns="0" tIns="0" rIns="0" bIns="182880" rtlCol="0" anchor="t">
            <a:noAutofit/>
          </a:bodyPr>
          <a:lstStyle/>
          <a:p>
            <a:r>
              <a:rPr lang="en-US" dirty="0"/>
              <a:t>Keyword(s): Business Deal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6F4A61-8676-EBED-FDEB-67C384F1A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053" y="41842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3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4B8E000-C31E-0E05-68EB-29F8E5271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94445"/>
            <a:ext cx="12192000" cy="7917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5EE964-23BB-F776-B4A2-2BDC4538A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供应商回复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 </a:t>
            </a:r>
            <a:r>
              <a:rPr lang="zh-CN" altLang="en-US" dirty="0"/>
              <a:t>认可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EXCEL</a:t>
            </a:r>
            <a:r>
              <a:rPr lang="zh-CN" altLang="en-US" dirty="0"/>
              <a:t>附件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68460A-073B-849A-D413-D01736CB01C3}"/>
              </a:ext>
            </a:extLst>
          </p:cNvPr>
          <p:cNvSpPr txBox="1"/>
          <p:nvPr/>
        </p:nvSpPr>
        <p:spPr>
          <a:xfrm>
            <a:off x="257787" y="1172764"/>
            <a:ext cx="11676426" cy="248578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zh-CN" altLang="en-US" sz="1400" i="0" dirty="0">
                <a:solidFill>
                  <a:srgbClr val="002060"/>
                </a:solidFill>
                <a:effectLst/>
                <a:latin typeface="+mj-lt"/>
              </a:rPr>
              <a:t>我们需要您</a:t>
            </a:r>
            <a:r>
              <a:rPr lang="zh-CN" altLang="en-US" sz="1400" b="1" i="0" dirty="0">
                <a:solidFill>
                  <a:srgbClr val="002060"/>
                </a:solidFill>
                <a:effectLst/>
                <a:latin typeface="+mj-lt"/>
              </a:rPr>
              <a:t>对状态</a:t>
            </a:r>
            <a:r>
              <a:rPr lang="en-US" altLang="zh-CN" sz="1400" b="1" dirty="0">
                <a:solidFill>
                  <a:srgbClr val="002060"/>
                </a:solidFill>
                <a:latin typeface="+mj-lt"/>
              </a:rPr>
              <a:t>(1)</a:t>
            </a:r>
            <a:r>
              <a:rPr lang="zh-CN" altLang="en-US" sz="1400" b="1" dirty="0">
                <a:solidFill>
                  <a:srgbClr val="002060"/>
                </a:solidFill>
                <a:latin typeface="+mj-lt"/>
              </a:rPr>
              <a:t>为</a:t>
            </a:r>
            <a:r>
              <a:rPr lang="zh-CN" altLang="en-US" sz="1400" b="1" u="sng" dirty="0">
                <a:solidFill>
                  <a:srgbClr val="002060"/>
                </a:solidFill>
                <a:latin typeface="+mj-lt"/>
              </a:rPr>
              <a:t>新的</a:t>
            </a:r>
            <a:r>
              <a:rPr lang="en-US" altLang="zh-CN" sz="1400" b="1" i="0" dirty="0">
                <a:solidFill>
                  <a:srgbClr val="002060"/>
                </a:solidFill>
                <a:effectLst/>
                <a:latin typeface="+mj-lt"/>
              </a:rPr>
              <a:t>(</a:t>
            </a:r>
            <a:r>
              <a:rPr lang="zh-CN" altLang="en-US" sz="1400" b="1" i="0" dirty="0">
                <a:solidFill>
                  <a:srgbClr val="002060"/>
                </a:solidFill>
                <a:effectLst/>
                <a:latin typeface="+mj-lt"/>
              </a:rPr>
              <a:t>最近下单但尚未接受</a:t>
            </a:r>
            <a:r>
              <a:rPr lang="en-US" altLang="zh-CN" sz="1400" b="1" i="0" dirty="0">
                <a:solidFill>
                  <a:srgbClr val="002060"/>
                </a:solidFill>
                <a:effectLst/>
                <a:latin typeface="+mj-lt"/>
              </a:rPr>
              <a:t>)</a:t>
            </a:r>
            <a:r>
              <a:rPr lang="zh-CN" altLang="en-US" sz="1400" b="1" i="0" dirty="0">
                <a:solidFill>
                  <a:srgbClr val="002060"/>
                </a:solidFill>
                <a:effectLst/>
                <a:latin typeface="+mj-lt"/>
              </a:rPr>
              <a:t>或</a:t>
            </a:r>
            <a:r>
              <a:rPr lang="zh-CN" altLang="en-US" sz="1400" b="1" u="sng" dirty="0">
                <a:solidFill>
                  <a:srgbClr val="002060"/>
                </a:solidFill>
                <a:latin typeface="+mj-lt"/>
              </a:rPr>
              <a:t>开放的</a:t>
            </a:r>
            <a:r>
              <a:rPr lang="en-US" altLang="zh-CN" sz="1400" b="1" u="sng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altLang="zh-CN" sz="1400" b="1" i="0" dirty="0">
                <a:solidFill>
                  <a:srgbClr val="002060"/>
                </a:solidFill>
                <a:effectLst/>
                <a:latin typeface="+mj-lt"/>
              </a:rPr>
              <a:t>(Jabil</a:t>
            </a:r>
            <a:r>
              <a:rPr lang="zh-CN" altLang="en-US" sz="1400" b="1" i="0" dirty="0">
                <a:solidFill>
                  <a:srgbClr val="002060"/>
                </a:solidFill>
                <a:effectLst/>
                <a:latin typeface="+mj-lt"/>
              </a:rPr>
              <a:t>更改了订单</a:t>
            </a:r>
            <a:r>
              <a:rPr lang="en-US" altLang="zh-CN" sz="1400" b="1" i="0" dirty="0">
                <a:solidFill>
                  <a:srgbClr val="002060"/>
                </a:solidFill>
                <a:effectLst/>
                <a:latin typeface="+mj-lt"/>
              </a:rPr>
              <a:t>)</a:t>
            </a:r>
            <a:r>
              <a:rPr lang="zh-CN" altLang="en-US" sz="1400" b="1" i="0" dirty="0">
                <a:solidFill>
                  <a:srgbClr val="002060"/>
                </a:solidFill>
                <a:effectLst/>
                <a:latin typeface="+mj-lt"/>
              </a:rPr>
              <a:t>的每个订单项</a:t>
            </a:r>
            <a:r>
              <a:rPr lang="zh-CN" altLang="en-US" sz="1400" i="0" dirty="0">
                <a:solidFill>
                  <a:srgbClr val="002060"/>
                </a:solidFill>
                <a:effectLst/>
                <a:latin typeface="+mj-lt"/>
              </a:rPr>
              <a:t>的回复。</a:t>
            </a:r>
            <a:endParaRPr lang="en-US" sz="1400" b="1" i="0" dirty="0">
              <a:solidFill>
                <a:srgbClr val="002060"/>
              </a:solidFill>
              <a:effectLst/>
            </a:endParaRPr>
          </a:p>
          <a:p>
            <a:endParaRPr lang="en-US" sz="1400" i="0" u="sng" dirty="0">
              <a:solidFill>
                <a:schemeClr val="tx1"/>
              </a:solidFill>
              <a:effectLst/>
            </a:endParaRPr>
          </a:p>
          <a:p>
            <a:r>
              <a:rPr lang="en-US" sz="1400" i="0" u="sng" dirty="0">
                <a:solidFill>
                  <a:schemeClr val="tx1"/>
                </a:solidFill>
                <a:effectLst/>
              </a:rPr>
              <a:t>To accept a PO please </a:t>
            </a:r>
            <a:r>
              <a:rPr lang="en-US" sz="1400" u="sng" dirty="0">
                <a:solidFill>
                  <a:schemeClr val="tx1"/>
                </a:solidFill>
              </a:rPr>
              <a:t>p</a:t>
            </a:r>
            <a:r>
              <a:rPr lang="en-US" sz="1400" i="0" u="sng" dirty="0">
                <a:solidFill>
                  <a:schemeClr val="tx1"/>
                </a:solidFill>
                <a:effectLst/>
              </a:rPr>
              <a:t>opulate the Promise qty and Confirmation date 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确保</a:t>
            </a:r>
            <a:r>
              <a:rPr lang="zh-CN" altLang="en-US" sz="1400" b="1" dirty="0">
                <a:solidFill>
                  <a:schemeClr val="tx1"/>
                </a:solidFill>
                <a:latin typeface="+mj-lt"/>
              </a:rPr>
              <a:t>承诺数量</a:t>
            </a:r>
            <a:r>
              <a:rPr lang="en-US" altLang="zh-CN" sz="1400" b="1" dirty="0">
                <a:solidFill>
                  <a:schemeClr val="tx1"/>
                </a:solidFill>
                <a:latin typeface="+mj-lt"/>
              </a:rPr>
              <a:t>(2)=</a:t>
            </a:r>
            <a:r>
              <a:rPr lang="zh-CN" altLang="en-US" sz="1400" b="1" dirty="0">
                <a:solidFill>
                  <a:schemeClr val="tx1"/>
                </a:solidFill>
                <a:latin typeface="+mj-lt"/>
              </a:rPr>
              <a:t>开放数量</a:t>
            </a:r>
            <a:r>
              <a:rPr lang="en-US" altLang="zh-CN" sz="1400" b="1" dirty="0">
                <a:solidFill>
                  <a:schemeClr val="tx1"/>
                </a:solidFill>
                <a:latin typeface="+mj-lt"/>
              </a:rPr>
              <a:t>(3)</a:t>
            </a:r>
            <a:r>
              <a:rPr lang="en-US" altLang="zh-CN" sz="1400" dirty="0">
                <a:solidFill>
                  <a:schemeClr val="tx1"/>
                </a:solidFill>
                <a:latin typeface="+mj-lt"/>
              </a:rPr>
              <a:t>(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允许承诺数量少于开放数量，但不允许超过开放数量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+mj-lt"/>
              </a:rPr>
              <a:t>!)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u="sng" dirty="0">
                <a:solidFill>
                  <a:schemeClr val="tx1"/>
                </a:solidFill>
                <a:latin typeface="+mj-lt"/>
              </a:rPr>
              <a:t>到达日期</a:t>
            </a:r>
            <a:r>
              <a:rPr lang="en-US" altLang="zh-CN" sz="1400" b="1" u="sng" dirty="0">
                <a:solidFill>
                  <a:schemeClr val="tx1"/>
                </a:solidFill>
                <a:latin typeface="+mj-lt"/>
              </a:rPr>
              <a:t>(4)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+mj-lt"/>
              </a:rPr>
              <a:t>: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如果您无法确认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+mj-lt"/>
              </a:rPr>
              <a:t>(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到达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+mj-lt"/>
              </a:rPr>
              <a:t>Jabil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的日期</a:t>
            </a:r>
            <a:r>
              <a:rPr lang="en-US" altLang="zh-CN" sz="1400" i="0" dirty="0">
                <a:solidFill>
                  <a:schemeClr val="tx1"/>
                </a:solidFill>
                <a:effectLst/>
                <a:latin typeface="+mj-lt"/>
              </a:rPr>
              <a:t>)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，您可以填写发货日期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(</a:t>
            </a:r>
            <a:r>
              <a:rPr lang="hu-HU" sz="1400" b="1" i="0" dirty="0">
                <a:solidFill>
                  <a:schemeClr val="tx1"/>
                </a:solidFill>
                <a:effectLst/>
              </a:rPr>
              <a:t>5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)</a:t>
            </a:r>
            <a:r>
              <a:rPr lang="zh-CN" altLang="en-US" sz="1400" i="0" dirty="0">
                <a:solidFill>
                  <a:schemeClr val="tx1"/>
                </a:solidFill>
                <a:effectLst/>
                <a:latin typeface="+mj-lt"/>
              </a:rPr>
              <a:t>并删除预填充的到达日期。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endParaRPr lang="en-US" sz="1400" b="1" i="1" dirty="0">
              <a:solidFill>
                <a:schemeClr val="tx1"/>
              </a:solidFill>
              <a:effectLst/>
            </a:endParaRPr>
          </a:p>
          <a:p>
            <a:r>
              <a:rPr lang="zh-CN" altLang="en-US" sz="1400" b="1" i="1" dirty="0">
                <a:solidFill>
                  <a:srgbClr val="C00000"/>
                </a:solidFill>
              </a:rPr>
              <a:t>注意：您不需要在文件中同时填入这两个日期！</a:t>
            </a:r>
            <a:r>
              <a:rPr lang="en-US" altLang="zh-CN" sz="1400" b="1" i="1" dirty="0">
                <a:solidFill>
                  <a:srgbClr val="C00000"/>
                </a:solidFill>
              </a:rPr>
              <a:t>-</a:t>
            </a:r>
            <a:r>
              <a:rPr lang="zh-CN" altLang="en-US" sz="1400" b="1" i="1" dirty="0">
                <a:solidFill>
                  <a:srgbClr val="C00000"/>
                </a:solidFill>
              </a:rPr>
              <a:t>因为系统会据您提供的发货日期</a:t>
            </a:r>
            <a:r>
              <a:rPr lang="en-US" altLang="zh-CN" sz="1400" b="1" i="1" dirty="0">
                <a:solidFill>
                  <a:srgbClr val="C00000"/>
                </a:solidFill>
              </a:rPr>
              <a:t>+</a:t>
            </a:r>
            <a:r>
              <a:rPr lang="zh-CN" altLang="en-US" sz="1400" b="1" i="1" dirty="0">
                <a:solidFill>
                  <a:srgbClr val="C00000"/>
                </a:solidFill>
              </a:rPr>
              <a:t>运输时间 </a:t>
            </a:r>
            <a:r>
              <a:rPr lang="en-US" altLang="zh-CN" sz="1400" b="1" i="1" dirty="0">
                <a:solidFill>
                  <a:srgbClr val="C00000"/>
                </a:solidFill>
              </a:rPr>
              <a:t>(6)</a:t>
            </a:r>
            <a:r>
              <a:rPr lang="zh-CN" altLang="en-US" sz="1400" b="1" i="1" dirty="0">
                <a:solidFill>
                  <a:srgbClr val="C00000"/>
                </a:solidFill>
              </a:rPr>
              <a:t>计算到达日期。</a:t>
            </a:r>
            <a:endParaRPr lang="en-US" sz="1400" b="1" i="1" dirty="0">
              <a:solidFill>
                <a:srgbClr val="C00000"/>
              </a:solidFill>
            </a:endParaRPr>
          </a:p>
          <a:p>
            <a:endParaRPr lang="en-US" sz="1400" b="1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u="sng" dirty="0">
                <a:solidFill>
                  <a:schemeClr val="tx1"/>
                </a:solidFill>
                <a:effectLst/>
              </a:rPr>
              <a:t>运单号</a:t>
            </a:r>
            <a:r>
              <a:rPr lang="en-US" sz="1400" b="1" i="0" u="sng" dirty="0">
                <a:solidFill>
                  <a:schemeClr val="tx1"/>
                </a:solidFill>
                <a:effectLst/>
              </a:rPr>
              <a:t>(7)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：如果订单已出货，您可以在此栏填写运单号</a:t>
            </a: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您可以在附件模板中</a:t>
            </a:r>
            <a:r>
              <a:rPr lang="zh-CN" altLang="en-US" sz="1400" u="sng" dirty="0">
                <a:solidFill>
                  <a:schemeClr val="tx1"/>
                </a:solidFill>
              </a:rPr>
              <a:t>供应商的意见</a:t>
            </a:r>
            <a:r>
              <a:rPr lang="zh-CN" altLang="en-US" sz="1400" dirty="0">
                <a:solidFill>
                  <a:schemeClr val="tx1"/>
                </a:solidFill>
              </a:rPr>
              <a:t>专栏与</a:t>
            </a:r>
            <a:r>
              <a:rPr lang="en-US" altLang="zh-CN" sz="1400" dirty="0">
                <a:solidFill>
                  <a:schemeClr val="tx1"/>
                </a:solidFill>
              </a:rPr>
              <a:t>Jabil</a:t>
            </a:r>
            <a:r>
              <a:rPr lang="zh-CN" altLang="en-US" sz="1400" dirty="0">
                <a:solidFill>
                  <a:schemeClr val="tx1"/>
                </a:solidFill>
              </a:rPr>
              <a:t>分享任何备注或信息</a:t>
            </a:r>
            <a:r>
              <a:rPr lang="en-US" altLang="zh-CN" sz="1400" dirty="0">
                <a:solidFill>
                  <a:schemeClr val="tx1"/>
                </a:solidFill>
              </a:rPr>
              <a:t>!</a:t>
            </a:r>
            <a:r>
              <a:rPr lang="en-US" sz="1400" b="1" dirty="0">
                <a:solidFill>
                  <a:schemeClr val="tx1"/>
                </a:solidFill>
              </a:rPr>
              <a:t>(8)</a:t>
            </a:r>
            <a:endParaRPr lang="en-US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1B138DA-EEF8-AA58-C1D1-9A9507C83751}"/>
              </a:ext>
            </a:extLst>
          </p:cNvPr>
          <p:cNvSpPr txBox="1"/>
          <p:nvPr/>
        </p:nvSpPr>
        <p:spPr>
          <a:xfrm>
            <a:off x="1104503" y="5909413"/>
            <a:ext cx="106461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i="0" dirty="0">
                <a:solidFill>
                  <a:schemeClr val="accent1"/>
                </a:solidFill>
                <a:effectLst/>
              </a:rPr>
              <a:t>请在邮件发出后</a:t>
            </a:r>
            <a:r>
              <a:rPr lang="en-US" altLang="zh-CN" sz="1400" b="1" i="0" dirty="0">
                <a:solidFill>
                  <a:schemeClr val="accent1"/>
                </a:solidFill>
                <a:effectLst/>
              </a:rPr>
              <a:t>72</a:t>
            </a:r>
            <a:r>
              <a:rPr lang="zh-CN" altLang="en-US" sz="1400" b="1" i="0" dirty="0">
                <a:solidFill>
                  <a:schemeClr val="accent1"/>
                </a:solidFill>
                <a:effectLst/>
              </a:rPr>
              <a:t>小时内</a:t>
            </a:r>
            <a:r>
              <a:rPr lang="zh-CN" altLang="en-US" sz="1400" i="0" dirty="0">
                <a:solidFill>
                  <a:schemeClr val="accent1"/>
                </a:solidFill>
                <a:effectLst/>
              </a:rPr>
              <a:t>回复，否则一次性通行证将过期</a:t>
            </a:r>
            <a:r>
              <a:rPr lang="en-US" altLang="zh-CN" sz="1400" i="0" dirty="0">
                <a:solidFill>
                  <a:schemeClr val="accent1"/>
                </a:solidFill>
                <a:effectLst/>
              </a:rPr>
              <a:t>!</a:t>
            </a:r>
            <a:endParaRPr lang="en-US" sz="1600" dirty="0">
              <a:solidFill>
                <a:schemeClr val="tx1"/>
              </a:solidFill>
              <a:effectLst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D4C9F7A-285A-5F1B-3610-ADEDB07857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3" name="Dodecagon 5">
            <a:extLst>
              <a:ext uri="{FF2B5EF4-FFF2-40B4-BE49-F238E27FC236}">
                <a16:creationId xmlns:a16="http://schemas.microsoft.com/office/drawing/2014/main" id="{F15504D0-98F5-2971-034C-67249282703E}"/>
              </a:ext>
            </a:extLst>
          </p:cNvPr>
          <p:cNvSpPr/>
          <p:nvPr/>
        </p:nvSpPr>
        <p:spPr>
          <a:xfrm>
            <a:off x="8149411" y="441623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14" name="Dodecagon 6">
            <a:extLst>
              <a:ext uri="{FF2B5EF4-FFF2-40B4-BE49-F238E27FC236}">
                <a16:creationId xmlns:a16="http://schemas.microsoft.com/office/drawing/2014/main" id="{3083E1A1-1D68-8C89-D3C5-CD775F5587DE}"/>
              </a:ext>
            </a:extLst>
          </p:cNvPr>
          <p:cNvSpPr/>
          <p:nvPr/>
        </p:nvSpPr>
        <p:spPr>
          <a:xfrm>
            <a:off x="5730553" y="440053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5" name="Dodecagon 38">
            <a:extLst>
              <a:ext uri="{FF2B5EF4-FFF2-40B4-BE49-F238E27FC236}">
                <a16:creationId xmlns:a16="http://schemas.microsoft.com/office/drawing/2014/main" id="{CDDF9B3A-ADF2-ABE1-5009-9F070B901835}"/>
              </a:ext>
            </a:extLst>
          </p:cNvPr>
          <p:cNvSpPr/>
          <p:nvPr/>
        </p:nvSpPr>
        <p:spPr>
          <a:xfrm>
            <a:off x="8939389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16" name="Dodecagon 39">
            <a:extLst>
              <a:ext uri="{FF2B5EF4-FFF2-40B4-BE49-F238E27FC236}">
                <a16:creationId xmlns:a16="http://schemas.microsoft.com/office/drawing/2014/main" id="{BFEA65A2-F9E3-420D-7320-CA027DB164B6}"/>
              </a:ext>
            </a:extLst>
          </p:cNvPr>
          <p:cNvSpPr/>
          <p:nvPr/>
        </p:nvSpPr>
        <p:spPr>
          <a:xfrm>
            <a:off x="9490594" y="440516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17" name="Rectangle 40">
            <a:extLst>
              <a:ext uri="{FF2B5EF4-FFF2-40B4-BE49-F238E27FC236}">
                <a16:creationId xmlns:a16="http://schemas.microsoft.com/office/drawing/2014/main" id="{D773B11B-BC94-50A4-794C-1559B51A6102}"/>
              </a:ext>
            </a:extLst>
          </p:cNvPr>
          <p:cNvSpPr/>
          <p:nvPr/>
        </p:nvSpPr>
        <p:spPr>
          <a:xfrm>
            <a:off x="9783636" y="4694446"/>
            <a:ext cx="349397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Dodecagon 41">
            <a:extLst>
              <a:ext uri="{FF2B5EF4-FFF2-40B4-BE49-F238E27FC236}">
                <a16:creationId xmlns:a16="http://schemas.microsoft.com/office/drawing/2014/main" id="{333C7DB0-8582-18BE-C630-15520EFE9CEC}"/>
              </a:ext>
            </a:extLst>
          </p:cNvPr>
          <p:cNvSpPr/>
          <p:nvPr/>
        </p:nvSpPr>
        <p:spPr>
          <a:xfrm>
            <a:off x="9897038" y="4384849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7</a:t>
            </a:r>
            <a:endParaRPr lang="en-US" sz="1200" dirty="0"/>
          </a:p>
        </p:txBody>
      </p:sp>
      <p:sp>
        <p:nvSpPr>
          <p:cNvPr id="24" name="Dodecagon 17">
            <a:extLst>
              <a:ext uri="{FF2B5EF4-FFF2-40B4-BE49-F238E27FC236}">
                <a16:creationId xmlns:a16="http://schemas.microsoft.com/office/drawing/2014/main" id="{46717CF5-5010-E286-6FD7-02DE2E639211}"/>
              </a:ext>
            </a:extLst>
          </p:cNvPr>
          <p:cNvSpPr/>
          <p:nvPr/>
        </p:nvSpPr>
        <p:spPr>
          <a:xfrm>
            <a:off x="1093582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5" name="Dodecagon 18">
            <a:extLst>
              <a:ext uri="{FF2B5EF4-FFF2-40B4-BE49-F238E27FC236}">
                <a16:creationId xmlns:a16="http://schemas.microsoft.com/office/drawing/2014/main" id="{5329B8A9-A708-77D1-6CDB-885B94C0F7A7}"/>
              </a:ext>
            </a:extLst>
          </p:cNvPr>
          <p:cNvSpPr/>
          <p:nvPr/>
        </p:nvSpPr>
        <p:spPr>
          <a:xfrm>
            <a:off x="1759184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6" name="Rectangle: Rounded Corners 19">
            <a:extLst>
              <a:ext uri="{FF2B5EF4-FFF2-40B4-BE49-F238E27FC236}">
                <a16:creationId xmlns:a16="http://schemas.microsoft.com/office/drawing/2014/main" id="{A15F9940-5C51-59AC-C489-1555DB0918A2}"/>
              </a:ext>
            </a:extLst>
          </p:cNvPr>
          <p:cNvSpPr/>
          <p:nvPr/>
        </p:nvSpPr>
        <p:spPr>
          <a:xfrm>
            <a:off x="858328" y="4677822"/>
            <a:ext cx="487465" cy="8762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: Rounded Corners 20">
            <a:extLst>
              <a:ext uri="{FF2B5EF4-FFF2-40B4-BE49-F238E27FC236}">
                <a16:creationId xmlns:a16="http://schemas.microsoft.com/office/drawing/2014/main" id="{2CAB7909-291A-914C-FF57-50264A75AED2}"/>
              </a:ext>
            </a:extLst>
          </p:cNvPr>
          <p:cNvSpPr/>
          <p:nvPr/>
        </p:nvSpPr>
        <p:spPr>
          <a:xfrm>
            <a:off x="1613685" y="4635241"/>
            <a:ext cx="487466" cy="95109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Dodecagon 27">
            <a:extLst>
              <a:ext uri="{FF2B5EF4-FFF2-40B4-BE49-F238E27FC236}">
                <a16:creationId xmlns:a16="http://schemas.microsoft.com/office/drawing/2014/main" id="{AF024107-B353-2755-C76F-0411D85187B0}"/>
              </a:ext>
            </a:extLst>
          </p:cNvPr>
          <p:cNvSpPr/>
          <p:nvPr/>
        </p:nvSpPr>
        <p:spPr>
          <a:xfrm>
            <a:off x="11779153" y="440973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8</a:t>
            </a:r>
            <a:endParaRPr lang="en-US" sz="1200" dirty="0"/>
          </a:p>
        </p:txBody>
      </p:sp>
      <p:sp>
        <p:nvSpPr>
          <p:cNvPr id="31" name="Rectangle 2">
            <a:extLst>
              <a:ext uri="{FF2B5EF4-FFF2-40B4-BE49-F238E27FC236}">
                <a16:creationId xmlns:a16="http://schemas.microsoft.com/office/drawing/2014/main" id="{6B2AB90E-EC6E-2DCA-E641-9E77535F6601}"/>
              </a:ext>
            </a:extLst>
          </p:cNvPr>
          <p:cNvSpPr/>
          <p:nvPr/>
        </p:nvSpPr>
        <p:spPr>
          <a:xfrm>
            <a:off x="5502442" y="4705547"/>
            <a:ext cx="487466" cy="3099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2" name="Rectangle 4">
            <a:extLst>
              <a:ext uri="{FF2B5EF4-FFF2-40B4-BE49-F238E27FC236}">
                <a16:creationId xmlns:a16="http://schemas.microsoft.com/office/drawing/2014/main" id="{9B2157AB-AB34-F836-B144-03A82B9D6BE8}"/>
              </a:ext>
            </a:extLst>
          </p:cNvPr>
          <p:cNvSpPr/>
          <p:nvPr/>
        </p:nvSpPr>
        <p:spPr>
          <a:xfrm>
            <a:off x="7777166" y="4675802"/>
            <a:ext cx="931578" cy="30488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Dodecagon 5">
            <a:extLst>
              <a:ext uri="{FF2B5EF4-FFF2-40B4-BE49-F238E27FC236}">
                <a16:creationId xmlns:a16="http://schemas.microsoft.com/office/drawing/2014/main" id="{84C70878-7328-9CF1-9F34-6571FC2C8885}"/>
              </a:ext>
            </a:extLst>
          </p:cNvPr>
          <p:cNvSpPr/>
          <p:nvPr/>
        </p:nvSpPr>
        <p:spPr>
          <a:xfrm>
            <a:off x="4848186" y="440825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1" name="Rectangle 40">
            <a:extLst>
              <a:ext uri="{FF2B5EF4-FFF2-40B4-BE49-F238E27FC236}">
                <a16:creationId xmlns:a16="http://schemas.microsoft.com/office/drawing/2014/main" id="{5791D24D-581E-1725-A5BF-F61491C62D81}"/>
              </a:ext>
            </a:extLst>
          </p:cNvPr>
          <p:cNvSpPr/>
          <p:nvPr/>
        </p:nvSpPr>
        <p:spPr>
          <a:xfrm>
            <a:off x="11429756" y="4694444"/>
            <a:ext cx="762244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: Rounded Corners 19">
            <a:extLst>
              <a:ext uri="{FF2B5EF4-FFF2-40B4-BE49-F238E27FC236}">
                <a16:creationId xmlns:a16="http://schemas.microsoft.com/office/drawing/2014/main" id="{532B3339-862F-2E96-5BC2-990CE37ADF07}"/>
              </a:ext>
            </a:extLst>
          </p:cNvPr>
          <p:cNvSpPr/>
          <p:nvPr/>
        </p:nvSpPr>
        <p:spPr>
          <a:xfrm>
            <a:off x="9421091" y="4672652"/>
            <a:ext cx="362546" cy="8762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Rectangle 40">
            <a:extLst>
              <a:ext uri="{FF2B5EF4-FFF2-40B4-BE49-F238E27FC236}">
                <a16:creationId xmlns:a16="http://schemas.microsoft.com/office/drawing/2014/main" id="{5D6A4F47-D00D-2258-1C0D-F1F3B33ECA46}"/>
              </a:ext>
            </a:extLst>
          </p:cNvPr>
          <p:cNvSpPr/>
          <p:nvPr/>
        </p:nvSpPr>
        <p:spPr>
          <a:xfrm>
            <a:off x="4676421" y="4703517"/>
            <a:ext cx="548968" cy="31200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32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50E9C6-854C-18E8-5369-4667AF325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供应商回复</a:t>
            </a:r>
            <a:r>
              <a:rPr lang="en-US" dirty="0"/>
              <a:t> |</a:t>
            </a:r>
            <a:r>
              <a:rPr lang="hu-HU" dirty="0"/>
              <a:t> </a:t>
            </a:r>
            <a:r>
              <a:rPr lang="zh-CN" altLang="en-US" dirty="0"/>
              <a:t>编辑承诺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EXCEL</a:t>
            </a:r>
            <a:r>
              <a:rPr lang="zh-CN" altLang="en-US" dirty="0"/>
              <a:t>附件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067DF7-56A1-C1B8-F739-1A240BCD1137}"/>
              </a:ext>
            </a:extLst>
          </p:cNvPr>
          <p:cNvSpPr txBox="1"/>
          <p:nvPr/>
        </p:nvSpPr>
        <p:spPr>
          <a:xfrm>
            <a:off x="491138" y="1071303"/>
            <a:ext cx="10770477" cy="105560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dirty="0">
                <a:solidFill>
                  <a:schemeClr val="tx1"/>
                </a:solidFill>
                <a:effectLst/>
              </a:rPr>
              <a:t>在“</a:t>
            </a:r>
            <a:r>
              <a:rPr lang="zh-CN" altLang="en-US" sz="1400" b="1" dirty="0">
                <a:solidFill>
                  <a:schemeClr val="tx1"/>
                </a:solidFill>
              </a:rPr>
              <a:t>确认分批出货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”的情况下，复制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PO</a:t>
            </a:r>
            <a:r>
              <a:rPr lang="zh-CN" altLang="en-US" sz="1400" dirty="0">
                <a:solidFill>
                  <a:schemeClr val="tx1"/>
                </a:solidFill>
              </a:rPr>
              <a:t>行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并在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Excel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中添加新行</a:t>
            </a:r>
            <a:r>
              <a:rPr lang="en-US" altLang="zh-CN" sz="1400" b="1" dirty="0">
                <a:solidFill>
                  <a:schemeClr val="tx1"/>
                </a:solidFill>
              </a:rPr>
              <a:t>(1)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，在两行中填充</a:t>
            </a:r>
            <a:r>
              <a:rPr lang="zh-CN" altLang="en-US" sz="1400" u="sng" dirty="0">
                <a:solidFill>
                  <a:schemeClr val="tx1"/>
                </a:solidFill>
              </a:rPr>
              <a:t>承诺数量</a:t>
            </a:r>
            <a:r>
              <a:rPr lang="en-US" altLang="zh-CN" sz="1400" b="1" i="0" dirty="0">
                <a:solidFill>
                  <a:schemeClr val="tx1"/>
                </a:solidFill>
                <a:effectLst/>
              </a:rPr>
              <a:t>(2)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和</a:t>
            </a:r>
            <a:r>
              <a:rPr lang="zh-CN" altLang="en-US" sz="1400" i="0" u="sng" dirty="0">
                <a:solidFill>
                  <a:schemeClr val="tx1"/>
                </a:solidFill>
                <a:effectLst/>
              </a:rPr>
              <a:t>确认日期</a:t>
            </a:r>
            <a:r>
              <a:rPr lang="en-US" altLang="zh-CN" sz="1400" b="1" i="0" dirty="0">
                <a:solidFill>
                  <a:schemeClr val="tx1"/>
                </a:solidFill>
                <a:effectLst/>
              </a:rPr>
              <a:t>(3)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信息</a:t>
            </a: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请将</a:t>
            </a:r>
            <a:r>
              <a:rPr lang="zh-CN" altLang="en-US" sz="1400" b="1" dirty="0">
                <a:solidFill>
                  <a:schemeClr val="tx1"/>
                </a:solidFill>
              </a:rPr>
              <a:t>承诺项目</a:t>
            </a:r>
            <a:r>
              <a:rPr lang="zh-CN" altLang="en-US" sz="1400" dirty="0">
                <a:solidFill>
                  <a:schemeClr val="tx1"/>
                </a:solidFill>
              </a:rPr>
              <a:t>从</a:t>
            </a:r>
            <a:r>
              <a:rPr lang="en-US" altLang="zh-CN" sz="1400" dirty="0">
                <a:solidFill>
                  <a:schemeClr val="tx1"/>
                </a:solidFill>
              </a:rPr>
              <a:t>1</a:t>
            </a:r>
            <a:r>
              <a:rPr lang="zh-CN" altLang="en-US" sz="1400" dirty="0">
                <a:solidFill>
                  <a:schemeClr val="tx1"/>
                </a:solidFill>
              </a:rPr>
              <a:t>更改为</a:t>
            </a:r>
            <a:r>
              <a:rPr lang="en-US" altLang="zh-CN" sz="1400" dirty="0">
                <a:solidFill>
                  <a:schemeClr val="tx1"/>
                </a:solidFill>
              </a:rPr>
              <a:t>2…</a:t>
            </a:r>
            <a:r>
              <a:rPr lang="en-US" sz="1400" b="1" dirty="0">
                <a:solidFill>
                  <a:schemeClr val="tx1"/>
                </a:solidFill>
              </a:rPr>
              <a:t>(4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5080724-16D8-7171-7701-9F336B8FFBF6}"/>
              </a:ext>
            </a:extLst>
          </p:cNvPr>
          <p:cNvGrpSpPr/>
          <p:nvPr/>
        </p:nvGrpSpPr>
        <p:grpSpPr>
          <a:xfrm>
            <a:off x="0" y="3505627"/>
            <a:ext cx="12192000" cy="1204116"/>
            <a:chOff x="0" y="3799843"/>
            <a:chExt cx="12192000" cy="120411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E64C7ED-D5AF-714E-6B73-47CBFAB70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97451"/>
              <a:ext cx="12192000" cy="6428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2" name="Dodecagon 41">
              <a:extLst>
                <a:ext uri="{FF2B5EF4-FFF2-40B4-BE49-F238E27FC236}">
                  <a16:creationId xmlns:a16="http://schemas.microsoft.com/office/drawing/2014/main" id="{9A372CC2-AA92-3D3A-B8D1-F7369D134E42}"/>
                </a:ext>
              </a:extLst>
            </p:cNvPr>
            <p:cNvSpPr/>
            <p:nvPr/>
          </p:nvSpPr>
          <p:spPr>
            <a:xfrm>
              <a:off x="6495731" y="3799843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43" name="Dodecagon 42">
              <a:extLst>
                <a:ext uri="{FF2B5EF4-FFF2-40B4-BE49-F238E27FC236}">
                  <a16:creationId xmlns:a16="http://schemas.microsoft.com/office/drawing/2014/main" id="{DF6C21B1-2749-B9FE-9052-F33BED726AF5}"/>
                </a:ext>
              </a:extLst>
            </p:cNvPr>
            <p:cNvSpPr/>
            <p:nvPr/>
          </p:nvSpPr>
          <p:spPr>
            <a:xfrm>
              <a:off x="5762973" y="4769445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4</a:t>
              </a:r>
              <a:endParaRPr lang="en-US" sz="1200" dirty="0"/>
            </a:p>
          </p:txBody>
        </p:sp>
        <p:sp>
          <p:nvSpPr>
            <p:cNvPr id="44" name="Dodecagon 43">
              <a:extLst>
                <a:ext uri="{FF2B5EF4-FFF2-40B4-BE49-F238E27FC236}">
                  <a16:creationId xmlns:a16="http://schemas.microsoft.com/office/drawing/2014/main" id="{D7F049AE-CE32-7A79-72B6-A3301E36907D}"/>
                </a:ext>
              </a:extLst>
            </p:cNvPr>
            <p:cNvSpPr/>
            <p:nvPr/>
          </p:nvSpPr>
          <p:spPr>
            <a:xfrm>
              <a:off x="8833624" y="3817818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45F96F4-2939-7138-CBA0-C4C9BF0EA3DC}"/>
                </a:ext>
              </a:extLst>
            </p:cNvPr>
            <p:cNvSpPr/>
            <p:nvPr/>
          </p:nvSpPr>
          <p:spPr>
            <a:xfrm>
              <a:off x="5876377" y="4105870"/>
              <a:ext cx="489967" cy="62602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A2EB084-7453-9972-AF96-F2A544A930D1}"/>
                </a:ext>
              </a:extLst>
            </p:cNvPr>
            <p:cNvCxnSpPr/>
            <p:nvPr/>
          </p:nvCxnSpPr>
          <p:spPr>
            <a:xfrm flipV="1">
              <a:off x="5989782" y="4618442"/>
              <a:ext cx="212436" cy="19433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84139E3-FE47-0D2F-554A-72F36135E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395B57-FB51-C776-0183-7E46F373D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81506"/>
            <a:ext cx="12192000" cy="48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Dodecagon 10">
            <a:extLst>
              <a:ext uri="{FF2B5EF4-FFF2-40B4-BE49-F238E27FC236}">
                <a16:creationId xmlns:a16="http://schemas.microsoft.com/office/drawing/2014/main" id="{963AC82F-3C97-E023-5B8F-DB5C01BD9DCD}"/>
              </a:ext>
            </a:extLst>
          </p:cNvPr>
          <p:cNvSpPr/>
          <p:nvPr/>
        </p:nvSpPr>
        <p:spPr>
          <a:xfrm>
            <a:off x="648735" y="4211586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5" name="TextBox 30">
            <a:extLst>
              <a:ext uri="{FF2B5EF4-FFF2-40B4-BE49-F238E27FC236}">
                <a16:creationId xmlns:a16="http://schemas.microsoft.com/office/drawing/2014/main" id="{827446A8-F372-2CC5-4601-3038CC11A273}"/>
              </a:ext>
            </a:extLst>
          </p:cNvPr>
          <p:cNvSpPr txBox="1"/>
          <p:nvPr/>
        </p:nvSpPr>
        <p:spPr>
          <a:xfrm>
            <a:off x="2323795" y="5173768"/>
            <a:ext cx="9833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i="0" dirty="0">
                <a:solidFill>
                  <a:schemeClr val="accent1"/>
                </a:solidFill>
                <a:effectLst/>
              </a:rPr>
              <a:t>请在邮件发出后</a:t>
            </a:r>
            <a:r>
              <a:rPr lang="en-US" altLang="zh-CN" sz="1600" b="1" i="0" dirty="0">
                <a:solidFill>
                  <a:schemeClr val="accent1"/>
                </a:solidFill>
                <a:effectLst/>
              </a:rPr>
              <a:t>72</a:t>
            </a:r>
            <a:r>
              <a:rPr lang="zh-CN" altLang="en-US" sz="1600" b="1" i="0" dirty="0">
                <a:solidFill>
                  <a:schemeClr val="accent1"/>
                </a:solidFill>
                <a:effectLst/>
              </a:rPr>
              <a:t>小时内</a:t>
            </a:r>
            <a:r>
              <a:rPr lang="zh-CN" altLang="en-US" sz="1600" i="0" dirty="0">
                <a:solidFill>
                  <a:schemeClr val="accent1"/>
                </a:solidFill>
                <a:effectLst/>
              </a:rPr>
              <a:t>回复，否则一次性通行证将过期</a:t>
            </a:r>
            <a:r>
              <a:rPr lang="en-US" altLang="zh-CN" sz="1600" i="0" dirty="0">
                <a:solidFill>
                  <a:schemeClr val="accent1"/>
                </a:solidFill>
                <a:effectLst/>
              </a:rPr>
              <a:t>!</a:t>
            </a:r>
            <a:endParaRPr lang="en-US" sz="18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4236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50E9C6-854C-18E8-5369-4667AF325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供应商回复</a:t>
            </a:r>
            <a:r>
              <a:rPr lang="en-US" dirty="0"/>
              <a:t> |</a:t>
            </a:r>
            <a:r>
              <a:rPr lang="hu-HU" dirty="0"/>
              <a:t> </a:t>
            </a:r>
            <a:r>
              <a:rPr lang="zh-CN" altLang="en-US" dirty="0"/>
              <a:t>编辑承诺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EXCEL</a:t>
            </a:r>
            <a:r>
              <a:rPr lang="zh-CN" altLang="en-US" dirty="0"/>
              <a:t>附件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067DF7-56A1-C1B8-F739-1A240BCD1137}"/>
              </a:ext>
            </a:extLst>
          </p:cNvPr>
          <p:cNvSpPr txBox="1"/>
          <p:nvPr/>
        </p:nvSpPr>
        <p:spPr>
          <a:xfrm>
            <a:off x="445781" y="917089"/>
            <a:ext cx="10770477" cy="129397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i="0" dirty="0">
                <a:solidFill>
                  <a:schemeClr val="tx1"/>
                </a:solidFill>
                <a:effectLst/>
              </a:rPr>
              <a:t>在“</a:t>
            </a:r>
            <a:r>
              <a:rPr lang="zh-CN" altLang="en-US" sz="1400" b="1" dirty="0">
                <a:solidFill>
                  <a:schemeClr val="tx1"/>
                </a:solidFill>
              </a:rPr>
              <a:t>确认分批出货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”的情况下</a:t>
            </a:r>
            <a:r>
              <a:rPr lang="en-US" sz="1400" dirty="0">
                <a:solidFill>
                  <a:schemeClr val="tx1"/>
                </a:solidFill>
              </a:rPr>
              <a:t>, 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 </a:t>
            </a:r>
            <a:r>
              <a:rPr lang="zh-CN" altLang="en-US" sz="1400" dirty="0">
                <a:solidFill>
                  <a:schemeClr val="tx1"/>
                </a:solidFill>
              </a:rPr>
              <a:t>如果承诺数量已经到达，请删除旧的确认。</a:t>
            </a: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如何删除确认</a:t>
            </a:r>
            <a:r>
              <a:rPr lang="en-US" sz="1400" dirty="0">
                <a:solidFill>
                  <a:schemeClr val="tx1"/>
                </a:solidFill>
              </a:rPr>
              <a:t>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1400" b="1" dirty="0">
                <a:solidFill>
                  <a:schemeClr val="tx1"/>
                </a:solidFill>
              </a:rPr>
              <a:t>A)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zh-CN" altLang="en-US" sz="1400" dirty="0">
                <a:solidFill>
                  <a:schemeClr val="tx1"/>
                </a:solidFill>
              </a:rPr>
              <a:t>请将</a:t>
            </a:r>
            <a:r>
              <a:rPr lang="zh-CN" altLang="en-US" sz="1400" u="sng" dirty="0">
                <a:solidFill>
                  <a:schemeClr val="tx1"/>
                </a:solidFill>
                <a:ea typeface="+mn-lt"/>
                <a:cs typeface="+mn-lt"/>
              </a:rPr>
              <a:t>承诺数量</a:t>
            </a:r>
            <a:r>
              <a:rPr lang="en-US" sz="1400" b="1" u="sng" dirty="0">
                <a:solidFill>
                  <a:schemeClr val="tx1"/>
                </a:solidFill>
                <a:ea typeface="+mn-lt"/>
                <a:cs typeface="+mn-lt"/>
              </a:rPr>
              <a:t>(1)</a:t>
            </a:r>
            <a:r>
              <a:rPr lang="zh-CN" altLang="en-US" sz="1400" dirty="0">
                <a:solidFill>
                  <a:schemeClr val="tx1"/>
                </a:solidFill>
              </a:rPr>
              <a:t>中的数量更改为</a:t>
            </a:r>
            <a:r>
              <a:rPr lang="en-US" altLang="zh-CN" sz="1400" dirty="0">
                <a:solidFill>
                  <a:schemeClr val="tx1"/>
                </a:solidFill>
              </a:rPr>
              <a:t>0</a:t>
            </a:r>
            <a:r>
              <a:rPr lang="zh-CN" altLang="en-US" sz="1400" dirty="0">
                <a:solidFill>
                  <a:schemeClr val="tx1"/>
                </a:solidFill>
              </a:rPr>
              <a:t>，并在</a:t>
            </a:r>
            <a:r>
              <a:rPr lang="zh-CN" altLang="en-US" sz="1400" u="sng" dirty="0">
                <a:solidFill>
                  <a:schemeClr val="tx1"/>
                </a:solidFill>
                <a:ea typeface="+mn-lt"/>
                <a:cs typeface="+mn-lt"/>
              </a:rPr>
              <a:t>确认日期</a:t>
            </a:r>
            <a:r>
              <a:rPr lang="en-US" sz="1400" b="1" u="sng" dirty="0">
                <a:solidFill>
                  <a:schemeClr val="tx1"/>
                </a:solidFill>
                <a:ea typeface="+mn-lt"/>
                <a:cs typeface="+mn-lt"/>
              </a:rPr>
              <a:t>(2)</a:t>
            </a:r>
            <a:r>
              <a:rPr lang="zh-CN" altLang="en-US" sz="1400" dirty="0">
                <a:solidFill>
                  <a:schemeClr val="tx1"/>
                </a:solidFill>
              </a:rPr>
              <a:t>中留下任何未来日期</a:t>
            </a:r>
            <a:r>
              <a:rPr lang="zh-CN" altLang="en-US" sz="1400" b="1" dirty="0">
                <a:solidFill>
                  <a:schemeClr val="tx1"/>
                </a:solidFill>
              </a:rPr>
              <a:t>或</a:t>
            </a:r>
            <a:endParaRPr lang="en-US" sz="1400" dirty="0">
              <a:solidFill>
                <a:schemeClr val="tx1"/>
              </a:solidFill>
              <a:ea typeface="+mn-lt"/>
              <a:cs typeface="+mn-lt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1400" b="1" dirty="0">
                <a:solidFill>
                  <a:schemeClr val="tx1"/>
                </a:solidFill>
              </a:rPr>
              <a:t>B)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zh-CN" alt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删除整行，只留下有效的承诺</a:t>
            </a:r>
            <a:r>
              <a:rPr lang="en-US" altLang="zh-CN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ID</a:t>
            </a:r>
            <a:endParaRPr lang="en-US" sz="1400" b="1" u="sng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4139E3-FE47-0D2F-554A-72F36135ED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" name="Picture 5" descr="A close-up of a number&#10;&#10;Description automatically generated">
            <a:extLst>
              <a:ext uri="{FF2B5EF4-FFF2-40B4-BE49-F238E27FC236}">
                <a16:creationId xmlns:a16="http://schemas.microsoft.com/office/drawing/2014/main" id="{2FCCFC37-78EB-E753-BB76-5E7C67BB5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" y="2369457"/>
            <a:ext cx="12189255" cy="696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 descr="A close-up of numbers&#10;&#10;Description automatically generated">
            <a:extLst>
              <a:ext uri="{FF2B5EF4-FFF2-40B4-BE49-F238E27FC236}">
                <a16:creationId xmlns:a16="http://schemas.microsoft.com/office/drawing/2014/main" id="{7EE38375-3CEF-55AD-5CF8-E95DAC9767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3" y="3549682"/>
            <a:ext cx="12106875" cy="578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Dodecagon 6">
            <a:extLst>
              <a:ext uri="{FF2B5EF4-FFF2-40B4-BE49-F238E27FC236}">
                <a16:creationId xmlns:a16="http://schemas.microsoft.com/office/drawing/2014/main" id="{ECC417D0-18AB-CC3C-70A6-A36C36ED0519}"/>
              </a:ext>
            </a:extLst>
          </p:cNvPr>
          <p:cNvSpPr/>
          <p:nvPr/>
        </p:nvSpPr>
        <p:spPr>
          <a:xfrm>
            <a:off x="7589113" y="3216180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6F8668-AA9A-21FF-31BC-F346DB0B2E84}"/>
              </a:ext>
            </a:extLst>
          </p:cNvPr>
          <p:cNvCxnSpPr/>
          <p:nvPr/>
        </p:nvCxnSpPr>
        <p:spPr>
          <a:xfrm flipH="1">
            <a:off x="7665808" y="3469613"/>
            <a:ext cx="69023" cy="3617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Dodecagon 14">
            <a:extLst>
              <a:ext uri="{FF2B5EF4-FFF2-40B4-BE49-F238E27FC236}">
                <a16:creationId xmlns:a16="http://schemas.microsoft.com/office/drawing/2014/main" id="{C6F1AFF2-AEE0-4B5E-BA2C-A14EC48BCC6C}"/>
              </a:ext>
            </a:extLst>
          </p:cNvPr>
          <p:cNvSpPr/>
          <p:nvPr/>
        </p:nvSpPr>
        <p:spPr>
          <a:xfrm>
            <a:off x="9538734" y="3188720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2</a:t>
            </a:r>
          </a:p>
        </p:txBody>
      </p:sp>
      <p:pic>
        <p:nvPicPr>
          <p:cNvPr id="8" name="Picture 8" descr="A close-up of a number&#10;&#10;Description automatically generated">
            <a:extLst>
              <a:ext uri="{FF2B5EF4-FFF2-40B4-BE49-F238E27FC236}">
                <a16:creationId xmlns:a16="http://schemas.microsoft.com/office/drawing/2014/main" id="{1047B2E6-25C8-CDE5-F278-18CCD7B599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3" y="4602389"/>
            <a:ext cx="12100010" cy="632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Dodecagon 8">
            <a:extLst>
              <a:ext uri="{FF2B5EF4-FFF2-40B4-BE49-F238E27FC236}">
                <a16:creationId xmlns:a16="http://schemas.microsoft.com/office/drawing/2014/main" id="{3BB82018-CBED-33CD-B22E-2CB4A3DC52C3}"/>
              </a:ext>
            </a:extLst>
          </p:cNvPr>
          <p:cNvSpPr/>
          <p:nvPr/>
        </p:nvSpPr>
        <p:spPr>
          <a:xfrm>
            <a:off x="86060" y="3235303"/>
            <a:ext cx="226809" cy="234514"/>
          </a:xfrm>
          <a:prstGeom prst="dodecagon">
            <a:avLst/>
          </a:prstGeom>
          <a:solidFill>
            <a:srgbClr val="C0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A</a:t>
            </a:r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AEEEC495-22F6-A4FC-F6A5-D4B265212117}"/>
              </a:ext>
            </a:extLst>
          </p:cNvPr>
          <p:cNvSpPr/>
          <p:nvPr/>
        </p:nvSpPr>
        <p:spPr>
          <a:xfrm>
            <a:off x="113274" y="4286607"/>
            <a:ext cx="226809" cy="234514"/>
          </a:xfrm>
          <a:prstGeom prst="dodecagon">
            <a:avLst/>
          </a:prstGeom>
          <a:solidFill>
            <a:srgbClr val="C0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B</a:t>
            </a:r>
          </a:p>
        </p:txBody>
      </p:sp>
      <p:sp>
        <p:nvSpPr>
          <p:cNvPr id="12" name="TextBox 30">
            <a:extLst>
              <a:ext uri="{FF2B5EF4-FFF2-40B4-BE49-F238E27FC236}">
                <a16:creationId xmlns:a16="http://schemas.microsoft.com/office/drawing/2014/main" id="{0A2166E2-96C0-D963-7C08-814CFE8C384A}"/>
              </a:ext>
            </a:extLst>
          </p:cNvPr>
          <p:cNvSpPr txBox="1"/>
          <p:nvPr/>
        </p:nvSpPr>
        <p:spPr>
          <a:xfrm>
            <a:off x="2323795" y="5852498"/>
            <a:ext cx="9833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i="0" dirty="0">
                <a:solidFill>
                  <a:schemeClr val="accent1"/>
                </a:solidFill>
                <a:effectLst/>
              </a:rPr>
              <a:t>请在邮件发出后</a:t>
            </a:r>
            <a:r>
              <a:rPr lang="en-US" altLang="zh-CN" sz="1600" b="1" i="0" dirty="0">
                <a:solidFill>
                  <a:schemeClr val="accent1"/>
                </a:solidFill>
                <a:effectLst/>
              </a:rPr>
              <a:t>72</a:t>
            </a:r>
            <a:r>
              <a:rPr lang="zh-CN" altLang="en-US" sz="1600" b="1" i="0" dirty="0">
                <a:solidFill>
                  <a:schemeClr val="accent1"/>
                </a:solidFill>
                <a:effectLst/>
              </a:rPr>
              <a:t>小时内</a:t>
            </a:r>
            <a:r>
              <a:rPr lang="zh-CN" altLang="en-US" sz="1600" i="0" dirty="0">
                <a:solidFill>
                  <a:schemeClr val="accent1"/>
                </a:solidFill>
                <a:effectLst/>
              </a:rPr>
              <a:t>回复，否则一次性通行证将过期</a:t>
            </a:r>
            <a:r>
              <a:rPr lang="en-US" altLang="zh-CN" sz="1600" i="0" dirty="0">
                <a:solidFill>
                  <a:schemeClr val="accent1"/>
                </a:solidFill>
                <a:effectLst/>
              </a:rPr>
              <a:t>!</a:t>
            </a:r>
            <a:endParaRPr lang="en-US" sz="18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010710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AC9A79E0-9D6D-1FE1-2CE2-BAC0F8A41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3052077"/>
            <a:ext cx="11820525" cy="125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B906E0A-D8DD-DF51-FE1C-D946282E3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供应商回复 </a:t>
            </a:r>
            <a:r>
              <a:rPr lang="en-US" altLang="zh-CN" dirty="0"/>
              <a:t>| </a:t>
            </a:r>
            <a:r>
              <a:rPr lang="zh-CN" altLang="en-US" dirty="0"/>
              <a:t>不承诺</a:t>
            </a:r>
            <a:r>
              <a:rPr lang="hu-HU" dirty="0"/>
              <a:t> </a:t>
            </a:r>
            <a:r>
              <a:rPr lang="en-US" dirty="0"/>
              <a:t>|</a:t>
            </a:r>
            <a:r>
              <a:rPr lang="hu-HU" dirty="0"/>
              <a:t> EXCEL</a:t>
            </a:r>
            <a:r>
              <a:rPr lang="zh-CN" altLang="en-US" dirty="0"/>
              <a:t>附件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CD6DFE13-47BB-5B79-C880-EAA14CE0314E}"/>
              </a:ext>
            </a:extLst>
          </p:cNvPr>
          <p:cNvSpPr/>
          <p:nvPr/>
        </p:nvSpPr>
        <p:spPr>
          <a:xfrm>
            <a:off x="444499" y="1253387"/>
            <a:ext cx="11103380" cy="135895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endParaRPr lang="en-US" sz="1400" i="0" dirty="0">
              <a:solidFill>
                <a:schemeClr val="tx1"/>
              </a:solidFill>
              <a:effectLst/>
            </a:endParaRPr>
          </a:p>
          <a:p>
            <a:r>
              <a:rPr lang="zh-CN" altLang="en-US" sz="1400" i="0" dirty="0">
                <a:solidFill>
                  <a:schemeClr val="tx1"/>
                </a:solidFill>
                <a:effectLst/>
              </a:rPr>
              <a:t>如果无法进行订单确认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-</a:t>
            </a:r>
            <a:r>
              <a:rPr lang="zh-CN" altLang="en-US" sz="1400" b="1" dirty="0">
                <a:solidFill>
                  <a:schemeClr val="tx1"/>
                </a:solidFill>
              </a:rPr>
              <a:t>将承诺数量和确认日期留空</a:t>
            </a:r>
            <a:r>
              <a:rPr lang="en-US" altLang="zh-CN" sz="1400" b="1" dirty="0">
                <a:solidFill>
                  <a:schemeClr val="tx1"/>
                </a:solidFill>
              </a:rPr>
              <a:t>(1)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，从下拉列表</a:t>
            </a:r>
            <a:r>
              <a:rPr lang="en-US" altLang="zh-CN" sz="1400" b="1" i="0" dirty="0">
                <a:solidFill>
                  <a:schemeClr val="tx1"/>
                </a:solidFill>
                <a:effectLst/>
              </a:rPr>
              <a:t>(2)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中选择“</a:t>
            </a:r>
            <a:r>
              <a:rPr lang="zh-CN" altLang="en-US" sz="1400" b="1" i="0" dirty="0">
                <a:solidFill>
                  <a:schemeClr val="tx1"/>
                </a:solidFill>
                <a:effectLst/>
              </a:rPr>
              <a:t>未承诺理由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”。</a:t>
            </a:r>
            <a:endParaRPr lang="en-US" sz="1400" b="1" i="0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47CCE3-DEBD-6323-CABE-792291E83AB4}"/>
              </a:ext>
            </a:extLst>
          </p:cNvPr>
          <p:cNvSpPr/>
          <p:nvPr/>
        </p:nvSpPr>
        <p:spPr>
          <a:xfrm>
            <a:off x="9902116" y="3103379"/>
            <a:ext cx="1967754" cy="160059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37406D2-2917-E09B-685A-B40A437C0246}"/>
              </a:ext>
            </a:extLst>
          </p:cNvPr>
          <p:cNvSpPr/>
          <p:nvPr/>
        </p:nvSpPr>
        <p:spPr>
          <a:xfrm>
            <a:off x="5777344" y="3035362"/>
            <a:ext cx="637310" cy="50810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18C4016F-44E6-F506-021B-6B3A2730E878}"/>
              </a:ext>
            </a:extLst>
          </p:cNvPr>
          <p:cNvSpPr/>
          <p:nvPr/>
        </p:nvSpPr>
        <p:spPr>
          <a:xfrm>
            <a:off x="10773130" y="2806122"/>
            <a:ext cx="376926" cy="29064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19F949E2-24DD-FAD5-2B06-5FFB84C9AF05}"/>
              </a:ext>
            </a:extLst>
          </p:cNvPr>
          <p:cNvSpPr/>
          <p:nvPr/>
        </p:nvSpPr>
        <p:spPr>
          <a:xfrm>
            <a:off x="5949950" y="3612404"/>
            <a:ext cx="282228" cy="25671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201EE4-BFB9-5A55-FD88-52B62FAA53B9}"/>
              </a:ext>
            </a:extLst>
          </p:cNvPr>
          <p:cNvSpPr txBox="1"/>
          <p:nvPr/>
        </p:nvSpPr>
        <p:spPr>
          <a:xfrm>
            <a:off x="6294283" y="4732402"/>
            <a:ext cx="2264976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000" dirty="0"/>
              <a:t>如果无法承诺 </a:t>
            </a:r>
            <a:r>
              <a:rPr lang="en-US" altLang="zh-CN" sz="1000" dirty="0"/>
              <a:t>- </a:t>
            </a:r>
            <a:r>
              <a:rPr lang="zh-CN" altLang="en-US" sz="1000" dirty="0"/>
              <a:t>请从下拉菜单中选择未承诺理由</a:t>
            </a:r>
            <a:r>
              <a:rPr lang="en-US" altLang="zh-CN" sz="1000" dirty="0"/>
              <a:t>!</a:t>
            </a:r>
            <a:endParaRPr lang="en-US" sz="1000" dirty="0"/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FFB70692-0D08-E4C8-5313-24CCE3CBA5D7}"/>
              </a:ext>
            </a:extLst>
          </p:cNvPr>
          <p:cNvCxnSpPr>
            <a:cxnSpLocks/>
            <a:stCxn id="11" idx="4"/>
            <a:endCxn id="12" idx="1"/>
          </p:cNvCxnSpPr>
          <p:nvPr/>
        </p:nvCxnSpPr>
        <p:spPr>
          <a:xfrm rot="16200000" flipH="1">
            <a:off x="5679912" y="4318085"/>
            <a:ext cx="1063337" cy="165406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713B3333-64C9-C9D4-954E-96A6E3529E6F}"/>
              </a:ext>
            </a:extLst>
          </p:cNvPr>
          <p:cNvCxnSpPr>
            <a:cxnSpLocks/>
            <a:stCxn id="12" idx="3"/>
            <a:endCxn id="8" idx="2"/>
          </p:cNvCxnSpPr>
          <p:nvPr/>
        </p:nvCxnSpPr>
        <p:spPr>
          <a:xfrm flipV="1">
            <a:off x="8559259" y="4703969"/>
            <a:ext cx="2326734" cy="228488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ACB825E-284A-D8F3-9797-46F21FB27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62C6280-F451-264B-756E-9AEDDBF648B5}"/>
              </a:ext>
            </a:extLst>
          </p:cNvPr>
          <p:cNvSpPr/>
          <p:nvPr/>
        </p:nvSpPr>
        <p:spPr>
          <a:xfrm>
            <a:off x="7647163" y="3035362"/>
            <a:ext cx="1783164" cy="50810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2CEBCB5C-14DD-7C51-AB5B-0A5682A80BE2}"/>
              </a:ext>
            </a:extLst>
          </p:cNvPr>
          <p:cNvSpPr/>
          <p:nvPr/>
        </p:nvSpPr>
        <p:spPr>
          <a:xfrm>
            <a:off x="8397631" y="3612404"/>
            <a:ext cx="282228" cy="25671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25A74E5C-0274-A993-9341-90F9295BB7C5}"/>
              </a:ext>
            </a:extLst>
          </p:cNvPr>
          <p:cNvCxnSpPr>
            <a:cxnSpLocks/>
            <a:stCxn id="27" idx="4"/>
            <a:endCxn id="12" idx="0"/>
          </p:cNvCxnSpPr>
          <p:nvPr/>
        </p:nvCxnSpPr>
        <p:spPr>
          <a:xfrm rot="5400000">
            <a:off x="7570024" y="3725868"/>
            <a:ext cx="863282" cy="1149787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TextBox 30">
            <a:extLst>
              <a:ext uri="{FF2B5EF4-FFF2-40B4-BE49-F238E27FC236}">
                <a16:creationId xmlns:a16="http://schemas.microsoft.com/office/drawing/2014/main" id="{56ED6617-4DA7-EE0A-BA69-78ABFE8FC0ED}"/>
              </a:ext>
            </a:extLst>
          </p:cNvPr>
          <p:cNvSpPr txBox="1"/>
          <p:nvPr/>
        </p:nvSpPr>
        <p:spPr>
          <a:xfrm>
            <a:off x="2323795" y="5729947"/>
            <a:ext cx="98336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i="0" dirty="0">
                <a:solidFill>
                  <a:schemeClr val="accent1"/>
                </a:solidFill>
                <a:effectLst/>
              </a:rPr>
              <a:t>请在邮件发出后</a:t>
            </a:r>
            <a:r>
              <a:rPr lang="en-US" altLang="zh-CN" sz="1600" b="1" i="0" dirty="0">
                <a:solidFill>
                  <a:schemeClr val="accent1"/>
                </a:solidFill>
                <a:effectLst/>
              </a:rPr>
              <a:t>72</a:t>
            </a:r>
            <a:r>
              <a:rPr lang="zh-CN" altLang="en-US" sz="1600" b="1" i="0" dirty="0">
                <a:solidFill>
                  <a:schemeClr val="accent1"/>
                </a:solidFill>
                <a:effectLst/>
              </a:rPr>
              <a:t>小时内</a:t>
            </a:r>
            <a:r>
              <a:rPr lang="zh-CN" altLang="en-US" sz="1600" i="0" dirty="0">
                <a:solidFill>
                  <a:schemeClr val="accent1"/>
                </a:solidFill>
                <a:effectLst/>
              </a:rPr>
              <a:t>回复，否则一次性通行证将过期</a:t>
            </a:r>
            <a:r>
              <a:rPr lang="en-US" altLang="zh-CN" sz="1600" i="0" dirty="0">
                <a:solidFill>
                  <a:schemeClr val="accent1"/>
                </a:solidFill>
                <a:effectLst/>
              </a:rPr>
              <a:t>!</a:t>
            </a:r>
            <a:endParaRPr lang="en-US" sz="18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9460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EE3C8BA-4C62-B838-5E24-A20F8C52C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2" y="4295853"/>
            <a:ext cx="12192000" cy="658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24FA00F-76D7-273D-8561-931EBA912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撤单申请回复</a:t>
            </a:r>
            <a:r>
              <a:rPr lang="hu-HU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/>
              <a:t> EXCEL</a:t>
            </a:r>
            <a:r>
              <a:rPr lang="zh-CN" altLang="en-US" dirty="0"/>
              <a:t>附件</a:t>
            </a:r>
            <a:endParaRPr lang="en-US" dirty="0"/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E83AE52D-FDF5-6F73-9C6F-CF34A0996A26}"/>
              </a:ext>
            </a:extLst>
          </p:cNvPr>
          <p:cNvSpPr/>
          <p:nvPr/>
        </p:nvSpPr>
        <p:spPr>
          <a:xfrm>
            <a:off x="211328" y="1089942"/>
            <a:ext cx="11197265" cy="280143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zh-CN" altLang="en-US" sz="1400" i="0" dirty="0">
                <a:solidFill>
                  <a:schemeClr val="tx1"/>
                </a:solidFill>
                <a:effectLst/>
              </a:rPr>
              <a:t>从电子邮件中下载并打开</a:t>
            </a:r>
            <a:r>
              <a:rPr lang="en-US" altLang="zh-CN" sz="1400" i="0" dirty="0">
                <a:solidFill>
                  <a:schemeClr val="tx1"/>
                </a:solidFill>
                <a:effectLst/>
              </a:rPr>
              <a:t>Excel</a:t>
            </a:r>
            <a:r>
              <a:rPr lang="zh-CN" altLang="en-US" sz="1400" i="0" dirty="0">
                <a:solidFill>
                  <a:schemeClr val="tx1"/>
                </a:solidFill>
                <a:effectLst/>
              </a:rPr>
              <a:t>附件</a:t>
            </a:r>
          </a:p>
          <a:p>
            <a:r>
              <a:rPr lang="zh-CN" altLang="en-US" sz="1400" i="0" dirty="0">
                <a:solidFill>
                  <a:schemeClr val="tx1"/>
                </a:solidFill>
                <a:effectLst/>
              </a:rPr>
              <a:t>请遵循以下说明，并注意检查和更新必填项。</a:t>
            </a:r>
            <a:endParaRPr lang="en-US" sz="1400" i="0" dirty="0">
              <a:solidFill>
                <a:schemeClr val="tx1"/>
              </a:solidFill>
              <a:effectLst/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</a:rPr>
              <a:t>在</a:t>
            </a:r>
            <a:r>
              <a:rPr lang="en-US" altLang="zh-CN" sz="1400" dirty="0">
                <a:solidFill>
                  <a:schemeClr val="tx1"/>
                </a:solidFill>
              </a:rPr>
              <a:t>Jabil</a:t>
            </a:r>
            <a:r>
              <a:rPr lang="zh-CN" altLang="en-US" sz="1400" dirty="0">
                <a:solidFill>
                  <a:schemeClr val="tx1"/>
                </a:solidFill>
              </a:rPr>
              <a:t>发布了撤单申请的情况下，项目状态和计划项目状态更改为</a:t>
            </a:r>
            <a:r>
              <a:rPr lang="en-US" sz="1400" b="1" dirty="0">
                <a:solidFill>
                  <a:schemeClr val="tx1"/>
                </a:solidFill>
              </a:rPr>
              <a:t>‚</a:t>
            </a:r>
            <a:r>
              <a:rPr lang="zh-CN" altLang="en-US" sz="1400" b="1" dirty="0">
                <a:solidFill>
                  <a:schemeClr val="tx1"/>
                </a:solidFill>
              </a:rPr>
              <a:t>开放的</a:t>
            </a:r>
            <a:r>
              <a:rPr lang="en-US" altLang="zh-CN" sz="1400" b="1" dirty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chemeClr val="tx1"/>
                </a:solidFill>
              </a:rPr>
              <a:t>’ (1) </a:t>
            </a:r>
            <a:r>
              <a:rPr lang="zh-CN" altLang="en-US" sz="1400" b="1" dirty="0">
                <a:solidFill>
                  <a:schemeClr val="tx1"/>
                </a:solidFill>
              </a:rPr>
              <a:t>，撤单申请为</a:t>
            </a:r>
            <a:r>
              <a:rPr lang="en-US" sz="1400" b="1" dirty="0">
                <a:solidFill>
                  <a:schemeClr val="tx1"/>
                </a:solidFill>
              </a:rPr>
              <a:t>‚</a:t>
            </a:r>
            <a:r>
              <a:rPr lang="zh-CN" altLang="en-US" sz="1400" b="1" dirty="0">
                <a:solidFill>
                  <a:schemeClr val="tx1"/>
                </a:solidFill>
              </a:rPr>
              <a:t>撤单</a:t>
            </a:r>
            <a:r>
              <a:rPr lang="en-US" sz="1400" b="1" dirty="0">
                <a:solidFill>
                  <a:schemeClr val="tx1"/>
                </a:solidFill>
              </a:rPr>
              <a:t>’ (2)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撤单回复类型</a:t>
            </a:r>
            <a:r>
              <a:rPr lang="en-US" altLang="zh-CN" sz="1400" b="1" dirty="0">
                <a:solidFill>
                  <a:schemeClr val="tx1"/>
                </a:solidFill>
              </a:rPr>
              <a:t>(3)</a:t>
            </a:r>
            <a:r>
              <a:rPr lang="en-US" altLang="zh-CN" sz="1400" dirty="0">
                <a:solidFill>
                  <a:schemeClr val="tx1"/>
                </a:solidFill>
              </a:rPr>
              <a:t>:</a:t>
            </a:r>
            <a:r>
              <a:rPr lang="zh-CN" altLang="en-US" sz="1400" dirty="0">
                <a:solidFill>
                  <a:schemeClr val="tx1"/>
                </a:solidFill>
              </a:rPr>
              <a:t>请在下拉列表中选择“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同意撤销</a:t>
            </a:r>
            <a:r>
              <a:rPr lang="zh-CN" altLang="en-US" sz="1400" dirty="0">
                <a:solidFill>
                  <a:schemeClr val="tx1"/>
                </a:solidFill>
              </a:rPr>
              <a:t>”或“</a:t>
            </a:r>
            <a:r>
              <a:rPr lang="zh-CN" altLang="en-US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拒绝撤销</a:t>
            </a:r>
            <a:r>
              <a:rPr lang="zh-CN" altLang="en-US" sz="1400" dirty="0">
                <a:solidFill>
                  <a:schemeClr val="tx1"/>
                </a:solidFill>
              </a:rPr>
              <a:t>”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,Sans-Serif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如果</a:t>
            </a:r>
            <a:r>
              <a:rPr lang="zh-CN" altLang="en-US" sz="1400" u="sng" dirty="0">
                <a:solidFill>
                  <a:schemeClr val="tx1"/>
                </a:solidFill>
                <a:latin typeface="Arial"/>
                <a:cs typeface="Arial"/>
              </a:rPr>
              <a:t>同意撤销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- 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请填写承诺数量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取消数量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)</a:t>
            </a:r>
            <a:r>
              <a:rPr lang="en-US" altLang="zh-CN" sz="1400" b="1" dirty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，并确保承诺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取消数量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)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数量小于或等于开放数量</a:t>
            </a:r>
            <a:r>
              <a:rPr lang="en-US" altLang="zh-CN" sz="1400" b="1" dirty="0">
                <a:solidFill>
                  <a:schemeClr val="tx1"/>
                </a:solidFill>
                <a:latin typeface="Arial"/>
                <a:cs typeface="Arial"/>
              </a:rPr>
              <a:t>(5)</a:t>
            </a: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342900" indent="-342900">
              <a:buFont typeface="Wingdings,Sans-Serif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如果</a:t>
            </a:r>
            <a:r>
              <a:rPr lang="zh-CN" altLang="en-US" sz="1400" u="sng" dirty="0">
                <a:solidFill>
                  <a:schemeClr val="tx1"/>
                </a:solidFill>
                <a:latin typeface="Arial"/>
                <a:cs typeface="Arial"/>
              </a:rPr>
              <a:t>拒绝撤销 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– 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也请填写</a:t>
            </a:r>
            <a:r>
              <a:rPr lang="zh-CN" altLang="en-US" sz="1400" u="sng" dirty="0">
                <a:solidFill>
                  <a:schemeClr val="tx1"/>
                </a:solidFill>
                <a:latin typeface="Arial"/>
                <a:cs typeface="Arial"/>
              </a:rPr>
              <a:t>承诺数量</a:t>
            </a:r>
            <a:r>
              <a:rPr lang="en-US" altLang="zh-CN" sz="1400" b="1" u="sng" dirty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zh-CN" altLang="en-US" sz="1400" u="sng" dirty="0">
                <a:solidFill>
                  <a:schemeClr val="tx1"/>
                </a:solidFill>
                <a:latin typeface="Arial"/>
                <a:cs typeface="Arial"/>
              </a:rPr>
              <a:t>和承诺日期</a:t>
            </a:r>
            <a:r>
              <a:rPr lang="en-US" altLang="zh-CN" sz="1400" b="1" u="sng" dirty="0">
                <a:solidFill>
                  <a:schemeClr val="tx1"/>
                </a:solidFill>
                <a:latin typeface="Arial"/>
                <a:cs typeface="Arial"/>
              </a:rPr>
              <a:t>(6)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信息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!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您可以在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‚</a:t>
            </a:r>
            <a:r>
              <a:rPr lang="zh-CN" altLang="en-US" sz="1400" b="1" dirty="0">
                <a:solidFill>
                  <a:schemeClr val="tx1"/>
                </a:solidFill>
                <a:latin typeface="Arial"/>
                <a:cs typeface="Arial"/>
              </a:rPr>
              <a:t>供应商的意见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’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专栏</a:t>
            </a:r>
            <a:r>
              <a:rPr lang="en-US" altLang="zh-CN" sz="1400" b="1" dirty="0">
                <a:solidFill>
                  <a:schemeClr val="tx1"/>
                </a:solidFill>
                <a:latin typeface="Arial"/>
                <a:cs typeface="Arial"/>
              </a:rPr>
              <a:t>(7)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向进行备注或向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Jabil</a:t>
            </a:r>
            <a:r>
              <a:rPr lang="zh-CN" altLang="en-US" sz="1400" dirty="0">
                <a:solidFill>
                  <a:schemeClr val="tx1"/>
                </a:solidFill>
                <a:latin typeface="Arial"/>
                <a:cs typeface="Arial"/>
              </a:rPr>
              <a:t>发送消息</a:t>
            </a:r>
            <a:r>
              <a:rPr lang="en-US" altLang="zh-CN" sz="1400" dirty="0">
                <a:solidFill>
                  <a:schemeClr val="tx1"/>
                </a:solidFill>
                <a:latin typeface="Arial"/>
                <a:cs typeface="Arial"/>
              </a:rPr>
              <a:t>!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b="1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Dodecagon 21">
            <a:extLst>
              <a:ext uri="{FF2B5EF4-FFF2-40B4-BE49-F238E27FC236}">
                <a16:creationId xmlns:a16="http://schemas.microsoft.com/office/drawing/2014/main" id="{05D68DE3-DCAD-0EFC-6D8B-BFE71B4BF5D4}"/>
              </a:ext>
            </a:extLst>
          </p:cNvPr>
          <p:cNvSpPr/>
          <p:nvPr/>
        </p:nvSpPr>
        <p:spPr>
          <a:xfrm>
            <a:off x="10588987" y="401113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23" name="Dodecagon 22">
            <a:extLst>
              <a:ext uri="{FF2B5EF4-FFF2-40B4-BE49-F238E27FC236}">
                <a16:creationId xmlns:a16="http://schemas.microsoft.com/office/drawing/2014/main" id="{FAAC8C1C-73C0-4B22-C835-7E4C6B6CE172}"/>
              </a:ext>
            </a:extLst>
          </p:cNvPr>
          <p:cNvSpPr/>
          <p:nvPr/>
        </p:nvSpPr>
        <p:spPr>
          <a:xfrm>
            <a:off x="11762014" y="402945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7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2CF89B-26C1-908E-8AEA-2B76817B1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9" name="Dodecagon 8">
            <a:extLst>
              <a:ext uri="{FF2B5EF4-FFF2-40B4-BE49-F238E27FC236}">
                <a16:creationId xmlns:a16="http://schemas.microsoft.com/office/drawing/2014/main" id="{077C1091-EA18-0679-593E-29FE6B598F16}"/>
              </a:ext>
            </a:extLst>
          </p:cNvPr>
          <p:cNvSpPr/>
          <p:nvPr/>
        </p:nvSpPr>
        <p:spPr>
          <a:xfrm>
            <a:off x="1259677" y="40230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63B9E17D-54BB-77C9-CC1E-3B6C244A39D9}"/>
              </a:ext>
            </a:extLst>
          </p:cNvPr>
          <p:cNvSpPr/>
          <p:nvPr/>
        </p:nvSpPr>
        <p:spPr>
          <a:xfrm>
            <a:off x="2048233" y="40203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E55E75E-67EC-523F-4D2E-CBF00CE7E168}"/>
              </a:ext>
            </a:extLst>
          </p:cNvPr>
          <p:cNvSpPr/>
          <p:nvPr/>
        </p:nvSpPr>
        <p:spPr>
          <a:xfrm>
            <a:off x="1906613" y="4305419"/>
            <a:ext cx="494568" cy="70189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BD0A118-7403-7A5C-15B5-E00DB709891A}"/>
              </a:ext>
            </a:extLst>
          </p:cNvPr>
          <p:cNvSpPr/>
          <p:nvPr/>
        </p:nvSpPr>
        <p:spPr>
          <a:xfrm>
            <a:off x="1037285" y="4383848"/>
            <a:ext cx="582565" cy="64125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7523A948-A153-BA7D-AC91-0C1C3D12B0BB}"/>
              </a:ext>
            </a:extLst>
          </p:cNvPr>
          <p:cNvSpPr/>
          <p:nvPr/>
        </p:nvSpPr>
        <p:spPr>
          <a:xfrm>
            <a:off x="10058350" y="401113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DAEC72E-EA8D-C699-88D1-8B0498144659}"/>
              </a:ext>
            </a:extLst>
          </p:cNvPr>
          <p:cNvSpPr/>
          <p:nvPr/>
        </p:nvSpPr>
        <p:spPr>
          <a:xfrm>
            <a:off x="9988212" y="4318567"/>
            <a:ext cx="351604" cy="65885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EB13F7F9-A300-75A9-B07F-1396E2C823A7}"/>
              </a:ext>
            </a:extLst>
          </p:cNvPr>
          <p:cNvSpPr/>
          <p:nvPr/>
        </p:nvSpPr>
        <p:spPr>
          <a:xfrm>
            <a:off x="5977164" y="401273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A67B690-72B4-78C3-01D8-10542AA9C912}"/>
              </a:ext>
            </a:extLst>
          </p:cNvPr>
          <p:cNvSpPr/>
          <p:nvPr/>
        </p:nvSpPr>
        <p:spPr>
          <a:xfrm>
            <a:off x="5837174" y="4295852"/>
            <a:ext cx="494568" cy="67321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A6270C8-235A-1C8E-9A25-9CC7252CF8BD}"/>
              </a:ext>
            </a:extLst>
          </p:cNvPr>
          <p:cNvSpPr txBox="1"/>
          <p:nvPr/>
        </p:nvSpPr>
        <p:spPr>
          <a:xfrm>
            <a:off x="321092" y="6055138"/>
            <a:ext cx="1173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*</a:t>
            </a:r>
            <a:r>
              <a:rPr lang="zh-CN" altLang="en-US" sz="1800" dirty="0">
                <a:solidFill>
                  <a:srgbClr val="FF0000"/>
                </a:solidFill>
              </a:rPr>
              <a:t>注意</a:t>
            </a:r>
            <a:r>
              <a:rPr lang="en-US" altLang="zh-CN" sz="1800" dirty="0">
                <a:solidFill>
                  <a:srgbClr val="FF0000"/>
                </a:solidFill>
              </a:rPr>
              <a:t>:</a:t>
            </a:r>
            <a:r>
              <a:rPr lang="zh-CN" altLang="en-US" sz="1800" dirty="0">
                <a:solidFill>
                  <a:srgbClr val="FF0000"/>
                </a:solidFill>
              </a:rPr>
              <a:t>在</a:t>
            </a:r>
            <a:r>
              <a:rPr lang="zh-CN" altLang="en-US" b="1" u="sng" dirty="0">
                <a:solidFill>
                  <a:srgbClr val="FF0000"/>
                </a:solidFill>
              </a:rPr>
              <a:t>没有</a:t>
            </a:r>
            <a:r>
              <a:rPr lang="zh-CN" altLang="en-US" sz="1800" dirty="0">
                <a:solidFill>
                  <a:srgbClr val="FF0000"/>
                </a:solidFill>
              </a:rPr>
              <a:t>撤单申请的地方，</a:t>
            </a:r>
            <a:r>
              <a:rPr lang="zh-CN" altLang="en-US" b="1" u="sng" dirty="0">
                <a:solidFill>
                  <a:srgbClr val="FF0000"/>
                </a:solidFill>
              </a:rPr>
              <a:t>不要</a:t>
            </a:r>
            <a:r>
              <a:rPr lang="zh-CN" altLang="en-US" sz="1800" dirty="0">
                <a:solidFill>
                  <a:srgbClr val="FF0000"/>
                </a:solidFill>
              </a:rPr>
              <a:t>针对</a:t>
            </a:r>
            <a:r>
              <a:rPr lang="en-US" altLang="zh-CN" sz="1800" dirty="0">
                <a:solidFill>
                  <a:srgbClr val="FF0000"/>
                </a:solidFill>
              </a:rPr>
              <a:t>PO</a:t>
            </a:r>
            <a:r>
              <a:rPr lang="zh-CN" altLang="en-US" sz="1800" dirty="0">
                <a:solidFill>
                  <a:srgbClr val="FF0000"/>
                </a:solidFill>
              </a:rPr>
              <a:t>项或承诺项提供撤单回复</a:t>
            </a:r>
            <a:r>
              <a:rPr lang="en-US" altLang="zh-CN" sz="1800" dirty="0">
                <a:solidFill>
                  <a:srgbClr val="FF0000"/>
                </a:solidFill>
              </a:rPr>
              <a:t>!</a:t>
            </a:r>
            <a:endParaRPr lang="en-US" dirty="0"/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93C51587-CFDF-65F2-A771-7415EBFDD311}"/>
              </a:ext>
            </a:extLst>
          </p:cNvPr>
          <p:cNvSpPr/>
          <p:nvPr/>
        </p:nvSpPr>
        <p:spPr>
          <a:xfrm>
            <a:off x="5188608" y="404265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EBE84E-27AF-D49C-05AF-D06D5605CD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4117" y="5045045"/>
            <a:ext cx="1332913" cy="1050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4C679B0C-17C0-9F76-035D-96A1EBB32AB8}"/>
              </a:ext>
            </a:extLst>
          </p:cNvPr>
          <p:cNvCxnSpPr>
            <a:cxnSpLocks/>
          </p:cNvCxnSpPr>
          <p:nvPr/>
        </p:nvCxnSpPr>
        <p:spPr>
          <a:xfrm rot="5400000">
            <a:off x="10168395" y="5044263"/>
            <a:ext cx="697679" cy="354835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Dodecagon 17">
            <a:extLst>
              <a:ext uri="{FF2B5EF4-FFF2-40B4-BE49-F238E27FC236}">
                <a16:creationId xmlns:a16="http://schemas.microsoft.com/office/drawing/2014/main" id="{B25D92BE-5C4A-9601-2F08-5F9A39CFD838}"/>
              </a:ext>
            </a:extLst>
          </p:cNvPr>
          <p:cNvSpPr/>
          <p:nvPr/>
        </p:nvSpPr>
        <p:spPr>
          <a:xfrm>
            <a:off x="10398663" y="572389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4" name="Dodecagon 6">
            <a:extLst>
              <a:ext uri="{FF2B5EF4-FFF2-40B4-BE49-F238E27FC236}">
                <a16:creationId xmlns:a16="http://schemas.microsoft.com/office/drawing/2014/main" id="{54E9712B-9F85-69C7-BE78-B356C2B4325D}"/>
              </a:ext>
            </a:extLst>
          </p:cNvPr>
          <p:cNvSpPr/>
          <p:nvPr/>
        </p:nvSpPr>
        <p:spPr>
          <a:xfrm>
            <a:off x="7438321" y="4042655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45241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1E7288-C727-EFDC-5189-D1BDF03FA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e2open</a:t>
            </a:r>
            <a:r>
              <a:rPr lang="zh-CN" altLang="en-US" dirty="0"/>
              <a:t>中的订单的状态转换</a:t>
            </a:r>
            <a:br>
              <a:rPr lang="zh-CN" altLang="en-US" dirty="0"/>
            </a:br>
            <a:endParaRPr lang="en-US" dirty="0"/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4B744C56-BD59-0ED9-A4AB-8C3E2434DAF8}"/>
              </a:ext>
            </a:extLst>
          </p:cNvPr>
          <p:cNvSpPr/>
          <p:nvPr/>
        </p:nvSpPr>
        <p:spPr>
          <a:xfrm>
            <a:off x="8508273" y="880455"/>
            <a:ext cx="3495419" cy="527567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每次订单变更都会触发订单项和订单计划项状态在</a:t>
            </a:r>
            <a:r>
              <a:rPr kumimoji="0" lang="en-US" altLang="zh-CN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e20</a:t>
            </a:r>
            <a:r>
              <a:rPr kumimoji="0" lang="zh-CN" alt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发生变化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zh-CN" altLang="en-US" sz="1200" u="sng" dirty="0">
                <a:solidFill>
                  <a:srgbClr val="60605B"/>
                </a:solidFill>
                <a:latin typeface="+mj-lt"/>
              </a:rPr>
              <a:t>新的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状态 </a:t>
            </a:r>
            <a:r>
              <a:rPr lang="en-US" altLang="zh-CN" sz="1200" dirty="0">
                <a:solidFill>
                  <a:srgbClr val="60605B"/>
                </a:solidFill>
                <a:latin typeface="+mj-lt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每个新的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订单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，之前没有承诺过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开放的</a:t>
            </a:r>
            <a:r>
              <a:rPr kumimoji="0" lang="zh-CN" alt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状态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每一个我们有数量、交期或价格变化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的订单</a:t>
            </a:r>
            <a:endParaRPr lang="en-US" altLang="zh-CN" sz="1200" dirty="0">
              <a:solidFill>
                <a:srgbClr val="60605B"/>
              </a:solidFill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已接受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每一个供应商确认过的订单，与捷普要求的交期和数量完全一致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有变化地接受</a:t>
            </a:r>
            <a:r>
              <a:rPr kumimoji="0" 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每一个确认过的订单，但没有完全满足捷普要求的交期和数量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已关闭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每一个在</a:t>
            </a:r>
            <a:r>
              <a:rPr kumimoji="0" lang="en-US" altLang="zh-CN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SAP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没有未结数量或采购员已标记交货完成的订单</a:t>
            </a:r>
            <a:endParaRPr kumimoji="0" lang="en-US" altLang="zh-CN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已撤单</a:t>
            </a:r>
            <a:r>
              <a:rPr kumimoji="0" lang="zh-CN" alt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采购员在</a:t>
            </a:r>
            <a:r>
              <a:rPr kumimoji="0" lang="en-US" altLang="zh-CN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SAP</a:t>
            </a: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中取消的每一个订单</a:t>
            </a: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请在这里查看状态转换矩阵</a:t>
            </a:r>
            <a:r>
              <a:rPr lang="zh-CN" altLang="en-US" sz="1200" dirty="0">
                <a:solidFill>
                  <a:srgbClr val="60605B"/>
                </a:solidFill>
                <a:latin typeface="+mj-lt"/>
              </a:rPr>
              <a:t>！</a:t>
            </a:r>
            <a:endParaRPr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1F93585F-4086-F769-981C-073302EED8D2}"/>
              </a:ext>
            </a:extLst>
          </p:cNvPr>
          <p:cNvSpPr/>
          <p:nvPr/>
        </p:nvSpPr>
        <p:spPr>
          <a:xfrm rot="5400000">
            <a:off x="6659418" y="5444903"/>
            <a:ext cx="471054" cy="7019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B014A14E-3DD4-09F4-7BA4-B030528CC34C}"/>
              </a:ext>
            </a:extLst>
          </p:cNvPr>
          <p:cNvGraphicFramePr>
            <a:graphicFrameLocks noGrp="1"/>
          </p:cNvGraphicFramePr>
          <p:nvPr/>
        </p:nvGraphicFramePr>
        <p:xfrm>
          <a:off x="350159" y="880455"/>
          <a:ext cx="7931693" cy="541196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25880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541538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526959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78889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136342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94299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896645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931141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545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开始</a:t>
                      </a:r>
                      <a:r>
                        <a:rPr lang="hu-HU" sz="1000" b="1" dirty="0"/>
                        <a:t>/</a:t>
                      </a:r>
                      <a:r>
                        <a:rPr lang="zh-CN" altLang="en-US" sz="1000" b="1" dirty="0"/>
                        <a:t>结束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新的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开放的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已接受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有变化地接受</a:t>
                      </a:r>
                      <a:r>
                        <a:rPr lang="hu-HU" sz="1000" b="1" dirty="0"/>
                        <a:t>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未承诺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已关闭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已撤单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4470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初始系统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更改</a:t>
                      </a:r>
                      <a:endParaRPr lang="en-US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166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新的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06296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开放的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撤单回复</a:t>
                      </a:r>
                      <a:r>
                        <a:rPr lang="hu-HU" sz="1000" dirty="0"/>
                        <a:t> </a:t>
                      </a:r>
                      <a:endParaRPr lang="en-US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接受</a:t>
                      </a:r>
                      <a:r>
                        <a:rPr lang="hu-HU" sz="1000" dirty="0"/>
                        <a:t>/</a:t>
                      </a:r>
                      <a:r>
                        <a:rPr lang="zh-CN" altLang="en-US" sz="1000" dirty="0"/>
                        <a:t>未承诺</a:t>
                      </a:r>
                      <a:r>
                        <a:rPr lang="hu-HU" sz="1000" dirty="0"/>
                        <a:t> – 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67822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未承诺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未承诺</a:t>
                      </a:r>
                      <a:endParaRPr lang="en-US" altLang="zh-CN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CN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仅后端同步</a:t>
                      </a:r>
                      <a:r>
                        <a:rPr lang="en-US" altLang="zh-CN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433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已接受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仅后端同步</a:t>
                      </a:r>
                      <a:r>
                        <a:rPr lang="en-US" altLang="zh-CN" sz="1000" dirty="0"/>
                        <a:t>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166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有变化地接受 </a:t>
                      </a:r>
                      <a:r>
                        <a:rPr lang="en-US" altLang="zh-CN" sz="1000" b="1" dirty="0"/>
                        <a:t>(</a:t>
                      </a:r>
                      <a:r>
                        <a:rPr lang="hu-HU" sz="1000" b="1" dirty="0"/>
                        <a:t>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en-US" altLang="zh-CN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MRP</a:t>
                      </a:r>
                      <a:r>
                        <a:rPr lang="zh-CN" altLang="en-US" sz="1000" dirty="0"/>
                        <a:t>采购员更新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zh-CN" altLang="en-US" sz="1000" dirty="0"/>
                        <a:t>已接受</a:t>
                      </a:r>
                      <a:endParaRPr lang="en-US" altLang="zh-CN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endParaRPr lang="en-US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hu-HU" sz="1000" i="1" dirty="0"/>
                        <a:t>(</a:t>
                      </a:r>
                      <a:r>
                        <a:rPr lang="zh-CN" altLang="en-US" sz="1000" dirty="0"/>
                        <a:t>仅后端同步</a:t>
                      </a:r>
                      <a:r>
                        <a:rPr lang="hu-HU" sz="1000" i="1" dirty="0"/>
                        <a:t>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未承诺</a:t>
                      </a:r>
                      <a:endParaRPr lang="en-US" altLang="zh-CN" sz="1000" dirty="0"/>
                    </a:p>
                    <a:p>
                      <a:pPr algn="ctr"/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供应商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636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已关闭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636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b="1" dirty="0"/>
                        <a:t>已撤单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/>
                        <a:t>更改 </a:t>
                      </a:r>
                      <a:r>
                        <a:rPr lang="hu-HU" sz="1000" dirty="0"/>
                        <a:t>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关闭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000" dirty="0"/>
                        <a:t>撤单</a:t>
                      </a:r>
                      <a:r>
                        <a:rPr lang="hu-HU" sz="1000" dirty="0"/>
                        <a:t> (</a:t>
                      </a:r>
                      <a:r>
                        <a:rPr lang="zh-CN" altLang="en-US" sz="1000" dirty="0"/>
                        <a:t>捷普</a:t>
                      </a:r>
                      <a:r>
                        <a:rPr lang="hu-HU" sz="1000" dirty="0"/>
                        <a:t>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3A35F3C7-1C68-6915-B88A-8F4F90FF4E9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58790" y="1358284"/>
            <a:ext cx="958787" cy="763481"/>
          </a:xfrm>
          <a:prstGeom prst="bentConnector3">
            <a:avLst>
              <a:gd name="adj1" fmla="val 0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82C32CB-7EE4-0274-FBC2-D20E03382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2F215BB-5777-B990-ED2C-3B33CF592AC4}"/>
              </a:ext>
            </a:extLst>
          </p:cNvPr>
          <p:cNvCxnSpPr/>
          <p:nvPr/>
        </p:nvCxnSpPr>
        <p:spPr>
          <a:xfrm flipH="1">
            <a:off x="8337400" y="5044042"/>
            <a:ext cx="34174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49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访问供应商门户网站获取更多信息</a:t>
            </a:r>
            <a:r>
              <a:rPr lang="en-US" dirty="0"/>
              <a:t>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650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B1A995-C521-DB1C-8B66-DFF687513DEC}"/>
              </a:ext>
            </a:extLst>
          </p:cNvPr>
          <p:cNvSpPr txBox="1"/>
          <p:nvPr/>
        </p:nvSpPr>
        <p:spPr>
          <a:xfrm>
            <a:off x="136237" y="1178839"/>
            <a:ext cx="11919526" cy="526297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zh-CN" altLang="en-US" sz="1400" u="sng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会发生什么</a:t>
            </a:r>
            <a:r>
              <a:rPr lang="en-US" altLang="zh-CN" sz="1400" u="sng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?</a:t>
            </a:r>
          </a:p>
          <a:p>
            <a:endParaRPr lang="en-US" sz="1400" u="sng" dirty="0">
              <a:solidFill>
                <a:srgbClr val="002060"/>
              </a:solidFill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b="1" dirty="0"/>
              <a:t>上线后，您将收到以下系统电子邮件</a:t>
            </a:r>
            <a:r>
              <a:rPr lang="en-US" sz="1400" b="1" dirty="0"/>
              <a:t>:</a:t>
            </a:r>
          </a:p>
          <a:p>
            <a:endParaRPr lang="en-US" sz="1400" u="none" strike="noStrike" dirty="0">
              <a:effectLst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sz="1400" b="1" dirty="0"/>
              <a:t>新的采购订单通知 </a:t>
            </a:r>
            <a:r>
              <a:rPr lang="zh-CN" altLang="en-US" sz="14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Calibri" panose="020F0502020204030204" pitchFamily="34" charset="0"/>
              </a:rPr>
              <a:t>，</a:t>
            </a:r>
            <a:r>
              <a:rPr lang="zh-CN" altLang="en-US" sz="1400" dirty="0"/>
              <a:t>这是自动的，如果捷普采购员向您下新的采购订单，系统将每天两次向您发送新的订单摘要。</a:t>
            </a:r>
            <a:endParaRPr lang="en-US" sz="1400" dirty="0"/>
          </a:p>
          <a:p>
            <a:r>
              <a:rPr lang="zh-CN" altLang="en-US" sz="1400" dirty="0"/>
              <a:t>注意</a:t>
            </a:r>
            <a:r>
              <a:rPr lang="en-US" altLang="zh-CN" sz="1400" dirty="0"/>
              <a:t>:</a:t>
            </a:r>
            <a:r>
              <a:rPr lang="zh-CN" altLang="en-US" sz="1400" dirty="0"/>
              <a:t>您仍将收到</a:t>
            </a:r>
            <a:r>
              <a:rPr lang="en-US" altLang="zh-CN" sz="1400" dirty="0"/>
              <a:t>Jabil</a:t>
            </a:r>
            <a:r>
              <a:rPr lang="zh-CN" altLang="en-US" sz="1400" dirty="0"/>
              <a:t>采购员以电子邮件形式发送的</a:t>
            </a:r>
            <a:r>
              <a:rPr lang="en-US" altLang="zh-CN" sz="1400" dirty="0"/>
              <a:t>PO pdf</a:t>
            </a:r>
            <a:r>
              <a:rPr lang="zh-CN" altLang="en-US" sz="1400" dirty="0"/>
              <a:t>副本。您可以使用此提醒来确认新订单并确认交货日期和数量。</a:t>
            </a: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/>
              <a:t>在预测和开放订单审核后，采购员将向您发送以下额外的电子邮件通知</a:t>
            </a:r>
            <a:r>
              <a:rPr lang="en-US" altLang="zh-CN" sz="1400" dirty="0"/>
              <a:t>:</a:t>
            </a: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sz="1400" b="1" dirty="0"/>
              <a:t>订单项汇总通知</a:t>
            </a:r>
            <a:endParaRPr lang="en-US" sz="14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sz="1400" b="1" dirty="0"/>
              <a:t>新的或更改的预测通知</a:t>
            </a:r>
            <a:r>
              <a:rPr lang="en-US" sz="1400" b="1" dirty="0"/>
              <a:t>DPO </a:t>
            </a:r>
            <a:r>
              <a:rPr lang="en-US" sz="1400" dirty="0"/>
              <a:t>(Discrete Purchase Order) </a:t>
            </a:r>
            <a:r>
              <a:rPr lang="zh-CN" altLang="en-US" sz="1400" u="sng" dirty="0"/>
              <a:t>或</a:t>
            </a:r>
            <a:endParaRPr lang="en-US" sz="1400" u="sng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sz="1400" b="1" dirty="0"/>
              <a:t>新的或更改的预测通知</a:t>
            </a:r>
            <a:r>
              <a:rPr lang="en-US" altLang="zh-CN" sz="1400" b="1" dirty="0"/>
              <a:t>JIT</a:t>
            </a:r>
            <a:r>
              <a:rPr lang="en-US" sz="1400" dirty="0"/>
              <a:t>(Just in Time Schedule Agreement) </a:t>
            </a:r>
            <a:r>
              <a:rPr lang="zh-CN" altLang="en-US" sz="1400" dirty="0"/>
              <a:t>基于您的订单管理模式。</a:t>
            </a:r>
            <a:endParaRPr lang="en-US" sz="1400" dirty="0"/>
          </a:p>
          <a:p>
            <a:pPr lvl="1"/>
            <a:endParaRPr lang="en-US" sz="1400" u="none" strike="noStrike" dirty="0">
              <a:effectLst/>
              <a:ea typeface="Calibri" panose="020F0502020204030204" pitchFamily="34" charset="0"/>
            </a:endParaRPr>
          </a:p>
          <a:p>
            <a:r>
              <a:rPr lang="zh-CN" altLang="en-US" sz="1400" u="sng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下一步</a:t>
            </a:r>
            <a:r>
              <a:rPr lang="en-US" sz="1400" u="sng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:</a:t>
            </a:r>
            <a:endParaRPr lang="en-US" sz="1400" dirty="0">
              <a:solidFill>
                <a:srgbClr val="002060"/>
              </a:solidFill>
              <a:ea typeface="Calibri" panose="020F0502020204030204" pitchFamily="34" charset="0"/>
            </a:endParaRPr>
          </a:p>
          <a:p>
            <a:endParaRPr lang="en-US" sz="1400" dirty="0">
              <a:effectLst/>
              <a:ea typeface="Calibri" panose="020F050202020403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zh-CN" altLang="en-US" sz="1400" dirty="0"/>
              <a:t>请查看提醒，并使用系统邮件中的</a:t>
            </a:r>
            <a:r>
              <a:rPr lang="en-US" altLang="zh-CN" sz="1400" u="sng" dirty="0"/>
              <a:t>Excel</a:t>
            </a:r>
            <a:r>
              <a:rPr lang="zh-CN" altLang="en-US" sz="1400" u="sng" dirty="0"/>
              <a:t>附件</a:t>
            </a:r>
            <a:r>
              <a:rPr lang="zh-CN" altLang="en-US" sz="1400" dirty="0"/>
              <a:t>或</a:t>
            </a:r>
            <a:r>
              <a:rPr lang="zh-CN" altLang="en-US" sz="1400" u="sng" dirty="0"/>
              <a:t>简化的网页链接</a:t>
            </a:r>
            <a:r>
              <a:rPr lang="zh-CN" altLang="en-US" sz="1400" dirty="0"/>
              <a:t>将您的订单确认发送给我们。</a:t>
            </a:r>
            <a:endParaRPr lang="en-US" sz="1400" dirty="0"/>
          </a:p>
          <a:p>
            <a:pPr algn="ctr"/>
            <a:endParaRPr lang="en-US" sz="1400" i="1" dirty="0">
              <a:solidFill>
                <a:srgbClr val="1F3864"/>
              </a:solidFill>
              <a:effectLst/>
              <a:highlight>
                <a:srgbClr val="FFFF00"/>
              </a:highlight>
              <a:ea typeface="Calibri" panose="020F0502020204030204" pitchFamily="34" charset="0"/>
            </a:endParaRPr>
          </a:p>
          <a:p>
            <a:pPr algn="ctr"/>
            <a:r>
              <a:rPr lang="zh-CN" altLang="en-US" sz="1400" b="1" i="1" dirty="0">
                <a:solidFill>
                  <a:srgbClr val="1F3864"/>
                </a:solidFill>
                <a:effectLst/>
                <a:highlight>
                  <a:srgbClr val="FFFF00"/>
                </a:highlight>
                <a:ea typeface="Calibri" panose="020F0502020204030204" pitchFamily="34" charset="0"/>
              </a:rPr>
              <a:t>我们建议您使用网页链接</a:t>
            </a:r>
            <a:r>
              <a:rPr lang="en-US" altLang="zh-CN" sz="1400" b="1" i="1" dirty="0">
                <a:solidFill>
                  <a:srgbClr val="1F3864"/>
                </a:solidFill>
                <a:effectLst/>
                <a:highlight>
                  <a:srgbClr val="FFFF00"/>
                </a:highlight>
                <a:ea typeface="Calibri" panose="020F0502020204030204" pitchFamily="34" charset="0"/>
              </a:rPr>
              <a:t>-</a:t>
            </a:r>
            <a:r>
              <a:rPr lang="zh-CN" altLang="en-US" sz="1400" b="1" i="1" dirty="0">
                <a:solidFill>
                  <a:srgbClr val="1F3864"/>
                </a:solidFill>
                <a:effectLst/>
                <a:highlight>
                  <a:srgbClr val="FFFF00"/>
                </a:highlight>
                <a:ea typeface="Calibri" panose="020F0502020204030204" pitchFamily="34" charset="0"/>
              </a:rPr>
              <a:t>因为它更简单，更容易使用</a:t>
            </a:r>
            <a:r>
              <a:rPr lang="zh-CN" altLang="en-US" sz="1400" b="1" i="1" dirty="0">
                <a:solidFill>
                  <a:srgbClr val="1F3864"/>
                </a:solidFill>
                <a:highlight>
                  <a:srgbClr val="FFFF00"/>
                </a:highlight>
                <a:ea typeface="Calibri" panose="020F0502020204030204" pitchFamily="34" charset="0"/>
              </a:rPr>
              <a:t>！</a:t>
            </a:r>
            <a:endParaRPr lang="hu-HU" sz="1400" i="1" dirty="0">
              <a:solidFill>
                <a:srgbClr val="1F3864"/>
              </a:solidFill>
              <a:effectLst/>
              <a:highlight>
                <a:srgbClr val="FFFF00"/>
              </a:highlight>
              <a:ea typeface="Times New Roman" panose="02020603050405020304" pitchFamily="18" charset="0"/>
            </a:endParaRPr>
          </a:p>
          <a:p>
            <a:pPr algn="ctr"/>
            <a:endParaRPr lang="en-US" sz="1400" i="1" dirty="0">
              <a:solidFill>
                <a:srgbClr val="1F3864"/>
              </a:solidFill>
              <a:highlight>
                <a:srgbClr val="FFFF00"/>
              </a:highlight>
              <a:ea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zh-CN" altLang="en-US" sz="1400" dirty="0"/>
              <a:t>您可以直接回复</a:t>
            </a:r>
            <a:r>
              <a:rPr lang="zh-CN" altLang="en-US" sz="1400" b="1" dirty="0"/>
              <a:t>新的采购订单通知</a:t>
            </a:r>
            <a:r>
              <a:rPr lang="zh-CN" altLang="en-US" sz="1400" dirty="0">
                <a:ea typeface="Times New Roman" panose="02020603050405020304" pitchFamily="18" charset="0"/>
              </a:rPr>
              <a:t>，</a:t>
            </a:r>
            <a:r>
              <a:rPr lang="zh-CN" altLang="en-US" sz="1400" dirty="0"/>
              <a:t>或等到采购员发布</a:t>
            </a:r>
            <a:r>
              <a:rPr lang="zh-CN" altLang="en-US" sz="1400" b="1" dirty="0"/>
              <a:t>订单项汇总通知</a:t>
            </a:r>
            <a:r>
              <a:rPr lang="en-US" altLang="zh-CN" sz="1400" dirty="0">
                <a:effectLst/>
                <a:ea typeface="Times New Roman" panose="02020603050405020304" pitchFamily="18" charset="0"/>
              </a:rPr>
              <a:t>-</a:t>
            </a:r>
            <a:r>
              <a:rPr lang="zh-CN" altLang="en-US" sz="1400" dirty="0"/>
              <a:t>其中将包括所有开放的</a:t>
            </a:r>
            <a:r>
              <a:rPr lang="en-US" altLang="zh-CN" sz="1400" dirty="0"/>
              <a:t>+</a:t>
            </a:r>
            <a:r>
              <a:rPr lang="zh-CN" altLang="en-US" sz="1400" dirty="0"/>
              <a:t>新的订单</a:t>
            </a:r>
            <a:r>
              <a:rPr lang="zh-CN" altLang="en-US" sz="1400" dirty="0">
                <a:effectLst/>
                <a:ea typeface="Times New Roman" panose="02020603050405020304" pitchFamily="18" charset="0"/>
              </a:rPr>
              <a:t>，</a:t>
            </a:r>
            <a:r>
              <a:rPr lang="zh-CN" altLang="en-US" sz="1400" dirty="0"/>
              <a:t>您可以在汇总中看到完整的订单列表</a:t>
            </a:r>
            <a:r>
              <a:rPr lang="zh-CN" altLang="en-US" sz="1400" dirty="0">
                <a:effectLst/>
                <a:ea typeface="Times New Roman" panose="02020603050405020304" pitchFamily="18" charset="0"/>
              </a:rPr>
              <a:t>。</a:t>
            </a:r>
            <a:endParaRPr lang="en-US" sz="1400" dirty="0">
              <a:effectLst/>
              <a:ea typeface="Calibri" panose="020F0502020204030204" pitchFamily="34" charset="0"/>
            </a:endParaRPr>
          </a:p>
          <a:p>
            <a:endParaRPr lang="hu-HU" sz="1400" b="1" dirty="0">
              <a:solidFill>
                <a:srgbClr val="002060"/>
              </a:solidFill>
            </a:endParaRPr>
          </a:p>
          <a:p>
            <a:r>
              <a:rPr lang="zh-CN" altLang="en-US" sz="1400" b="1" dirty="0">
                <a:solidFill>
                  <a:srgbClr val="002060"/>
                </a:solidFill>
              </a:rPr>
              <a:t>供应商培训资料链接</a:t>
            </a:r>
            <a:r>
              <a:rPr lang="en-US" sz="1400" b="1" dirty="0"/>
              <a:t>: </a:t>
            </a:r>
            <a:r>
              <a:rPr lang="en-US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en-US" sz="1400" b="1" dirty="0">
              <a:solidFill>
                <a:schemeClr val="accent5"/>
              </a:solidFill>
            </a:endParaRPr>
          </a:p>
          <a:p>
            <a:endParaRPr lang="en-US" sz="1400" b="1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sz="1400" dirty="0">
              <a:ea typeface="Calibri" panose="020F0502020204030204" pitchFamily="34" charset="0"/>
            </a:endParaRPr>
          </a:p>
          <a:p>
            <a:pPr marL="228600" indent="-228600">
              <a:buFont typeface="+mj-lt"/>
              <a:buAutoNum type="arabicPeriod"/>
            </a:pPr>
            <a:endParaRPr lang="en-US" sz="1400" b="1" u="sng" dirty="0">
              <a:effectLst/>
              <a:highlight>
                <a:srgbClr val="FFFF00"/>
              </a:highlight>
              <a:ea typeface="Times New Roman" panose="02020603050405020304" pitchFamily="18" charset="0"/>
            </a:endParaRPr>
          </a:p>
          <a:p>
            <a:endParaRPr lang="en-US" sz="1400" dirty="0">
              <a:effectLst/>
              <a:ea typeface="Calibri" panose="020F050202020403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D6720D1-3CDC-8EA5-7B4A-E918832FF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43" y="329944"/>
            <a:ext cx="11010900" cy="632087"/>
          </a:xfrm>
        </p:spPr>
        <p:txBody>
          <a:bodyPr/>
          <a:lstStyle/>
          <a:p>
            <a:r>
              <a:rPr lang="zh-CN" altLang="en-US" dirty="0"/>
              <a:t>步骤和提示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790CBD-EE51-AE9A-3544-799C45A96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749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7EB16-9020-7020-BE9F-236F7B221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7065"/>
            <a:ext cx="11010900" cy="986828"/>
          </a:xfrm>
        </p:spPr>
        <p:txBody>
          <a:bodyPr/>
          <a:lstStyle/>
          <a:p>
            <a:r>
              <a:rPr lang="zh-CN" altLang="en-US" dirty="0"/>
              <a:t>第一步和提示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B81CF7-352C-BD34-7F9C-71AD464AD1AC}"/>
              </a:ext>
            </a:extLst>
          </p:cNvPr>
          <p:cNvSpPr txBox="1"/>
          <p:nvPr/>
        </p:nvSpPr>
        <p:spPr>
          <a:xfrm>
            <a:off x="309418" y="1027544"/>
            <a:ext cx="11425382" cy="52993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600" b="1" u="sng" dirty="0"/>
              <a:t>上线后第一次所见订单都将是新的或开饭的状态</a:t>
            </a:r>
            <a:r>
              <a:rPr lang="en-US" altLang="zh-CN" sz="1600" b="1" u="sng" dirty="0"/>
              <a:t>!</a:t>
            </a:r>
            <a:r>
              <a:rPr lang="en-US" sz="1600" dirty="0">
                <a:effectLst/>
                <a:ea typeface="Times New Roman" panose="02020603050405020304" pitchFamily="18" charset="0"/>
              </a:rPr>
              <a:t> –</a:t>
            </a:r>
            <a:r>
              <a:rPr lang="zh-CN" altLang="en-US" sz="1600" dirty="0"/>
              <a:t>请检查您之前的确认</a:t>
            </a:r>
            <a:r>
              <a:rPr lang="en-US" altLang="zh-CN" sz="1600" dirty="0"/>
              <a:t>(</a:t>
            </a:r>
            <a:r>
              <a:rPr lang="zh-CN" altLang="en-US" sz="1600" dirty="0"/>
              <a:t>日期和数量</a:t>
            </a:r>
            <a:r>
              <a:rPr lang="en-US" altLang="zh-CN" sz="1600" dirty="0"/>
              <a:t>)</a:t>
            </a:r>
            <a:r>
              <a:rPr lang="zh-CN" altLang="en-US" sz="1600" dirty="0"/>
              <a:t> 并通过</a:t>
            </a:r>
            <a:r>
              <a:rPr lang="en-US" altLang="zh-CN" sz="1600" dirty="0"/>
              <a:t>e2open</a:t>
            </a:r>
            <a:r>
              <a:rPr lang="zh-CN" altLang="en-US" sz="1600" dirty="0"/>
              <a:t>工具使用</a:t>
            </a:r>
            <a:r>
              <a:rPr lang="en-US" altLang="zh-CN" sz="1600" u="sng" dirty="0"/>
              <a:t>WEB</a:t>
            </a:r>
            <a:r>
              <a:rPr lang="zh-CN" altLang="en-US" sz="1600" u="sng" dirty="0"/>
              <a:t>链接</a:t>
            </a:r>
            <a:r>
              <a:rPr lang="zh-CN" altLang="en-US" sz="1600" dirty="0"/>
              <a:t>或</a:t>
            </a:r>
            <a:r>
              <a:rPr lang="en-US" altLang="zh-CN" sz="1600" u="sng" dirty="0"/>
              <a:t>Excel</a:t>
            </a:r>
            <a:r>
              <a:rPr lang="zh-CN" altLang="en-US" sz="1600" u="sng" dirty="0"/>
              <a:t>附件</a:t>
            </a:r>
            <a:r>
              <a:rPr lang="zh-CN" altLang="en-US" sz="1600" dirty="0"/>
              <a:t>重新发送。</a:t>
            </a:r>
            <a:endParaRPr lang="en-US" sz="1600" dirty="0">
              <a:effectLst/>
              <a:ea typeface="Calibri" panose="020F0502020204030204" pitchFamily="34" charset="0"/>
            </a:endParaRPr>
          </a:p>
          <a:p>
            <a:pPr marL="685800" indent="-228600">
              <a:buFont typeface="Arial" panose="020B0604020202020204" pitchFamily="34" charset="0"/>
              <a:buChar char="•"/>
            </a:pPr>
            <a:r>
              <a:rPr lang="zh-CN" altLang="en-US" sz="1600" dirty="0">
                <a:effectLst/>
                <a:ea typeface="Calibri" panose="020F0502020204030204" pitchFamily="34" charset="0"/>
              </a:rPr>
              <a:t>如果您对之前提供的确认数据有任何疑问，请您联系对应的采购员</a:t>
            </a:r>
            <a:r>
              <a:rPr lang="en-US" altLang="zh-CN" sz="1600" dirty="0">
                <a:effectLst/>
                <a:ea typeface="Calibri" panose="020F0502020204030204" pitchFamily="34" charset="0"/>
              </a:rPr>
              <a:t>!</a:t>
            </a:r>
            <a:endParaRPr lang="en-US" sz="1600" dirty="0">
              <a:effectLst/>
              <a:ea typeface="Calibri" panose="020F0502020204030204" pitchFamily="34" charset="0"/>
            </a:endParaRPr>
          </a:p>
          <a:p>
            <a:pPr marL="685800" indent="-228600">
              <a:buFont typeface="Arial" panose="020B0604020202020204" pitchFamily="34" charset="0"/>
              <a:buChar char="•"/>
            </a:pPr>
            <a:r>
              <a:rPr lang="zh-CN" altLang="en-US" sz="1600" dirty="0">
                <a:effectLst/>
                <a:ea typeface="Calibri" panose="020F0502020204030204" pitchFamily="34" charset="0"/>
              </a:rPr>
              <a:t>在未来的沟通中，您将在每周的</a:t>
            </a:r>
            <a:r>
              <a:rPr lang="zh-CN" altLang="en-US" sz="1600" b="1" dirty="0">
                <a:effectLst/>
                <a:ea typeface="Calibri" panose="020F0502020204030204" pitchFamily="34" charset="0"/>
              </a:rPr>
              <a:t>订单项汇总通知</a:t>
            </a:r>
            <a:r>
              <a:rPr lang="zh-CN" altLang="en-US" sz="1600" dirty="0">
                <a:effectLst/>
                <a:ea typeface="Calibri" panose="020F0502020204030204" pitchFamily="34" charset="0"/>
              </a:rPr>
              <a:t>中看到更新的订单状态和有效的订单确认数据。</a:t>
            </a:r>
            <a:endParaRPr lang="en-US" sz="1600" b="1" dirty="0"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600" dirty="0"/>
              <a:t>一旦您上线</a:t>
            </a:r>
            <a:r>
              <a:rPr lang="en-US" altLang="zh-CN" sz="1600" dirty="0"/>
              <a:t>e2open</a:t>
            </a:r>
            <a:r>
              <a:rPr lang="zh-CN" altLang="en-US" sz="1600" dirty="0"/>
              <a:t>后</a:t>
            </a:r>
            <a:r>
              <a:rPr lang="en-US" altLang="zh-CN" sz="1600" dirty="0"/>
              <a:t> -</a:t>
            </a:r>
            <a:r>
              <a:rPr lang="zh-CN" altLang="en-US" sz="1600" b="1" dirty="0"/>
              <a:t>您将收到来自不同厂区的供应商代码的提醒</a:t>
            </a:r>
            <a:r>
              <a:rPr lang="en-US" altLang="zh-CN" sz="1600" b="1" dirty="0"/>
              <a:t>/</a:t>
            </a:r>
            <a:r>
              <a:rPr lang="zh-CN" altLang="en-US" sz="1600" b="1" dirty="0"/>
              <a:t>通知</a:t>
            </a:r>
            <a:endParaRPr lang="en-US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如果不同的</a:t>
            </a:r>
            <a:r>
              <a:rPr lang="en-US" altLang="zh-CN" sz="1600" dirty="0"/>
              <a:t>Jabil</a:t>
            </a:r>
            <a:r>
              <a:rPr lang="zh-CN" altLang="en-US" sz="1600" dirty="0"/>
              <a:t>工厂使用相同的供应商代码</a:t>
            </a:r>
            <a:r>
              <a:rPr lang="en-US" altLang="zh-CN" sz="1600" dirty="0"/>
              <a:t>-</a:t>
            </a:r>
            <a:r>
              <a:rPr lang="zh-CN" altLang="en-US" sz="1600" dirty="0"/>
              <a:t>您的通知将被合并以防采购员在同一通信周期内发布提醒</a:t>
            </a:r>
            <a:r>
              <a:rPr lang="en-US" sz="1600" dirty="0"/>
              <a:t> &gt; </a:t>
            </a:r>
            <a:r>
              <a:rPr lang="zh-CN" altLang="en-US" sz="1600" b="1" dirty="0"/>
              <a:t>请在下一张幻灯片中查看更多信息</a:t>
            </a:r>
            <a:endParaRPr lang="en-US" sz="1600" b="1" dirty="0"/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600" dirty="0"/>
              <a:t>在您通过</a:t>
            </a:r>
            <a:r>
              <a:rPr lang="en-US" altLang="zh-CN" sz="1600" dirty="0"/>
              <a:t>e2open</a:t>
            </a:r>
            <a:r>
              <a:rPr lang="zh-CN" altLang="en-US" sz="1600" dirty="0"/>
              <a:t>工具发送回您的确认后，</a:t>
            </a:r>
            <a:r>
              <a:rPr lang="zh-CN" altLang="en-US" sz="1600" b="1" dirty="0"/>
              <a:t>将立即被写入我们的</a:t>
            </a:r>
            <a:r>
              <a:rPr lang="en-US" altLang="zh-CN" sz="1600" b="1" dirty="0"/>
              <a:t>ERP</a:t>
            </a:r>
            <a:r>
              <a:rPr lang="zh-CN" altLang="en-US" sz="1600" b="1" dirty="0"/>
              <a:t>系统</a:t>
            </a:r>
            <a:r>
              <a:rPr lang="en-US" altLang="zh-CN" sz="1600" b="1" dirty="0"/>
              <a:t>(SAP)</a:t>
            </a:r>
            <a:r>
              <a:rPr lang="zh-CN" altLang="en-US" sz="1600" dirty="0"/>
              <a:t>。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+mj-ea"/>
                <a:ea typeface="+mj-ea"/>
              </a:rPr>
              <a:t>如果</a:t>
            </a:r>
            <a:r>
              <a:rPr lang="zh-CN" altLang="en-US" sz="1600" dirty="0">
                <a:latin typeface="+mj-ea"/>
                <a:ea typeface="+mj-ea"/>
              </a:rPr>
              <a:t>您收到系统通知</a:t>
            </a:r>
            <a:r>
              <a:rPr lang="en-US" altLang="zh-CN" sz="1600" dirty="0">
                <a:latin typeface="+mj-ea"/>
                <a:ea typeface="+mj-ea"/>
              </a:rPr>
              <a:t>/</a:t>
            </a:r>
            <a:r>
              <a:rPr lang="zh-CN" altLang="en-US" sz="1600" dirty="0">
                <a:latin typeface="+mj-ea"/>
                <a:ea typeface="+mj-ea"/>
              </a:rPr>
              <a:t>错误消息提示</a:t>
            </a:r>
            <a:r>
              <a:rPr lang="zh-CN" altLang="en-US" sz="1600" b="1" dirty="0">
                <a:latin typeface="+mj-ea"/>
                <a:ea typeface="+mj-ea"/>
              </a:rPr>
              <a:t>您的回复未成功处理</a:t>
            </a:r>
            <a:r>
              <a:rPr lang="en-US" sz="1600" dirty="0"/>
              <a:t>– </a:t>
            </a:r>
            <a:r>
              <a:rPr lang="zh-CN" altLang="en-US" sz="1600" dirty="0"/>
              <a:t>从收到的失败消息来看，问题并不明确</a:t>
            </a:r>
            <a:r>
              <a:rPr lang="en-US" sz="1600" dirty="0"/>
              <a:t> – </a:t>
            </a:r>
            <a:r>
              <a:rPr lang="zh-CN" altLang="en-US" sz="1600" b="1" dirty="0"/>
              <a:t>请遵循我们的培训指引，并立即与您的</a:t>
            </a:r>
            <a:r>
              <a:rPr lang="en-US" altLang="zh-CN" sz="1600" b="1" dirty="0"/>
              <a:t>Jabil</a:t>
            </a:r>
            <a:r>
              <a:rPr lang="zh-CN" altLang="en-US" sz="1600" b="1" dirty="0"/>
              <a:t>采购员联系。</a:t>
            </a:r>
            <a:endParaRPr lang="en-US" sz="1600" b="1" dirty="0"/>
          </a:p>
          <a:p>
            <a:endParaRPr lang="en-US" sz="1600" b="1" dirty="0"/>
          </a:p>
          <a:p>
            <a:r>
              <a:rPr lang="zh-CN" altLang="en-US" sz="1600" b="1" dirty="0">
                <a:solidFill>
                  <a:srgbClr val="002060"/>
                </a:solidFill>
              </a:rPr>
              <a:t>点击链接查看培训资料</a:t>
            </a:r>
            <a:r>
              <a:rPr lang="en-US" sz="1600" b="1" dirty="0"/>
              <a:t>: </a:t>
            </a:r>
            <a:r>
              <a:rPr lang="en-US" sz="16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en-US" sz="1600" b="1" dirty="0">
              <a:solidFill>
                <a:schemeClr val="accent5"/>
              </a:solidFill>
            </a:endParaRPr>
          </a:p>
          <a:p>
            <a:endParaRPr lang="en-US" sz="16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1F9493-BFAD-B616-A491-509A39E22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718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8608"/>
            <a:ext cx="11010900" cy="986828"/>
          </a:xfrm>
        </p:spPr>
        <p:txBody>
          <a:bodyPr/>
          <a:lstStyle/>
          <a:p>
            <a:r>
              <a:rPr lang="zh-CN" altLang="en-US" dirty="0"/>
              <a:t>通信明细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894026"/>
              </p:ext>
            </p:extLst>
          </p:nvPr>
        </p:nvGraphicFramePr>
        <p:xfrm>
          <a:off x="461818" y="1860782"/>
          <a:ext cx="10577696" cy="2609467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5054351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2918690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系统通知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系统通信周期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供应商通知频率</a:t>
                      </a:r>
                      <a:endParaRPr lang="en-US" sz="1100" b="1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新的或更改的预测通知</a:t>
                      </a:r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根据采购员批准，系统每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6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小时发布一次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从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UTC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时间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00:00:00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开始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 fontAlgn="b"/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zh-CN" altLang="en-US" sz="1000" noProof="0" dirty="0"/>
                        <a:t>根据采购员批准，您将每周收到一次此提醒</a:t>
                      </a:r>
                      <a:endParaRPr lang="en-US" sz="1000" noProof="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新的或更改的预测通知</a:t>
                      </a:r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42392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订单项汇总通知</a:t>
                      </a:r>
                      <a:endParaRPr lang="en-US" sz="110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539676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新订单通知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系统每天发布两次，分别为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UTC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时间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00:00</a:t>
                      </a:r>
                      <a:r>
                        <a:rPr lang="zh-CN" altLang="en-US" sz="1100" noProof="0" dirty="0">
                          <a:solidFill>
                            <a:schemeClr val="bg1"/>
                          </a:solidFill>
                        </a:rPr>
                        <a:t>和</a:t>
                      </a:r>
                      <a:r>
                        <a:rPr lang="en-US" altLang="zh-CN" sz="1100" noProof="0" dirty="0">
                          <a:solidFill>
                            <a:schemeClr val="bg1"/>
                          </a:solidFill>
                        </a:rPr>
                        <a:t>12:00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noProof="0" dirty="0"/>
                        <a:t>您将每天收到两次此提醒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noProof="0" dirty="0"/>
                        <a:t>(</a:t>
                      </a:r>
                      <a:r>
                        <a:rPr lang="zh-CN" altLang="en-US" sz="1000" noProof="0" dirty="0"/>
                        <a:t>仅当</a:t>
                      </a:r>
                      <a:r>
                        <a:rPr lang="en-US" altLang="zh-CN" sz="1000" noProof="0" dirty="0"/>
                        <a:t>Jabil</a:t>
                      </a:r>
                      <a:r>
                        <a:rPr lang="zh-CN" altLang="en-US" sz="1000" noProof="0" dirty="0"/>
                        <a:t>向您发送新订单时</a:t>
                      </a:r>
                      <a:r>
                        <a:rPr lang="en-US" altLang="zh-CN" sz="1000" noProof="0" dirty="0"/>
                        <a:t>)</a:t>
                      </a:r>
                      <a:endParaRPr lang="en-US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2375328" y="5232535"/>
            <a:ext cx="7441343" cy="8172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400" dirty="0"/>
              <a:t>系统邮箱</a:t>
            </a:r>
            <a:r>
              <a:rPr lang="en-US" sz="1400" dirty="0"/>
              <a:t>: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2"/>
              </a:rPr>
              <a:t>mailer@services.e2open.com</a:t>
            </a:r>
            <a:r>
              <a:rPr lang="en-US" sz="1400" b="1" i="0" dirty="0">
                <a:solidFill>
                  <a:srgbClr val="1F1F1F"/>
                </a:solidFill>
                <a:effectLst/>
              </a:rPr>
              <a:t> &amp;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3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</a:endParaRPr>
          </a:p>
          <a:p>
            <a:endParaRPr lang="en-US" sz="1400" b="1" i="0" dirty="0">
              <a:solidFill>
                <a:srgbClr val="5F6368"/>
              </a:solidFill>
              <a:effectLst/>
            </a:endParaRPr>
          </a:p>
          <a:p>
            <a:r>
              <a:rPr lang="zh-CN" altLang="en-US" sz="1400" dirty="0"/>
              <a:t>请确保您没有屏蔽此邮件地址</a:t>
            </a:r>
            <a:r>
              <a:rPr lang="en-US" altLang="zh-CN" sz="1400" dirty="0"/>
              <a:t>!</a:t>
            </a:r>
            <a:endParaRPr lang="en-US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44500" y="808220"/>
            <a:ext cx="103754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/>
              <a:t>上线</a:t>
            </a:r>
            <a:r>
              <a:rPr lang="en-US" altLang="zh-CN" sz="1400" dirty="0"/>
              <a:t>e2open</a:t>
            </a:r>
            <a:r>
              <a:rPr lang="zh-CN" altLang="en-US" sz="1400" dirty="0"/>
              <a:t>后</a:t>
            </a:r>
            <a:r>
              <a:rPr lang="en-US" altLang="zh-CN" sz="1400" dirty="0"/>
              <a:t> -</a:t>
            </a:r>
            <a:r>
              <a:rPr lang="zh-CN" altLang="en-US" sz="1400" dirty="0"/>
              <a:t>您将收到以下来自不同厂区，基于通信周期和通知频率，各个供应商代码的综合通知。</a:t>
            </a:r>
            <a:endParaRPr lang="en-US" altLang="zh-CN" sz="1400" dirty="0"/>
          </a:p>
          <a:p>
            <a:endParaRPr lang="en-US" sz="1400" dirty="0"/>
          </a:p>
          <a:p>
            <a:r>
              <a:rPr lang="zh-CN" altLang="en-US" sz="1400" b="1" u="sng" dirty="0">
                <a:solidFill>
                  <a:srgbClr val="002060"/>
                </a:solidFill>
              </a:rPr>
              <a:t>注意</a:t>
            </a:r>
            <a:r>
              <a:rPr lang="zh-CN" altLang="en-US" sz="1400" b="1" dirty="0">
                <a:solidFill>
                  <a:srgbClr val="002060"/>
                </a:solidFill>
              </a:rPr>
              <a:t>：</a:t>
            </a:r>
            <a:r>
              <a:rPr lang="zh-CN" altLang="en-US" sz="1400" dirty="0">
                <a:solidFill>
                  <a:srgbClr val="002060"/>
                </a:solidFill>
              </a:rPr>
              <a:t>通知将只包括那些未包含在先前的电子邮件通知中的订单</a:t>
            </a:r>
            <a:r>
              <a:rPr lang="en-US" altLang="zh-CN" sz="1400" dirty="0">
                <a:solidFill>
                  <a:srgbClr val="002060"/>
                </a:solidFill>
              </a:rPr>
              <a:t>!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925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F8A92-8BC5-F97C-FAFC-FB4E65B7A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573328" cy="1004970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Grandview"/>
              </a:rPr>
              <a:t>可用的通信选项的数据和详细信息</a:t>
            </a:r>
            <a:endParaRPr lang="en-US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75F5BED8-0A9A-99F7-5C0A-9AC7032A0D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829684"/>
              </p:ext>
            </p:extLst>
          </p:nvPr>
        </p:nvGraphicFramePr>
        <p:xfrm>
          <a:off x="444501" y="942405"/>
          <a:ext cx="11010900" cy="53086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656034">
                  <a:extLst>
                    <a:ext uri="{9D8B030D-6E8A-4147-A177-3AD203B41FA5}">
                      <a16:colId xmlns:a16="http://schemas.microsoft.com/office/drawing/2014/main" val="2713413474"/>
                    </a:ext>
                  </a:extLst>
                </a:gridCol>
                <a:gridCol w="4258440">
                  <a:extLst>
                    <a:ext uri="{9D8B030D-6E8A-4147-A177-3AD203B41FA5}">
                      <a16:colId xmlns:a16="http://schemas.microsoft.com/office/drawing/2014/main" val="3429384793"/>
                    </a:ext>
                  </a:extLst>
                </a:gridCol>
                <a:gridCol w="5096426">
                  <a:extLst>
                    <a:ext uri="{9D8B030D-6E8A-4147-A177-3AD203B41FA5}">
                      <a16:colId xmlns:a16="http://schemas.microsoft.com/office/drawing/2014/main" val="19090943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noProof="0" dirty="0"/>
                        <a:t>数据</a:t>
                      </a:r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WEB</a:t>
                      </a:r>
                      <a:r>
                        <a:rPr lang="zh-CN" altLang="en-US" noProof="0" dirty="0"/>
                        <a:t>链接</a:t>
                      </a:r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EXCEL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9621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200" noProof="0" dirty="0"/>
                        <a:t>查看订单状态</a:t>
                      </a:r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  <a:p>
                      <a:endParaRPr lang="en-US" noProof="0" dirty="0"/>
                    </a:p>
                    <a:p>
                      <a:endParaRPr lang="en-US" noProof="0" dirty="0"/>
                    </a:p>
                    <a:p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40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200" noProof="0" dirty="0"/>
                        <a:t>采购员</a:t>
                      </a:r>
                      <a:r>
                        <a:rPr lang="en-US" sz="1200" noProof="0" dirty="0"/>
                        <a:t>/</a:t>
                      </a:r>
                      <a:r>
                        <a:rPr lang="zh-CN" altLang="en-US" sz="1200" noProof="0" dirty="0"/>
                        <a:t>捷普厂区数据</a:t>
                      </a:r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  <a:p>
                      <a:endParaRPr lang="en-US" noProof="0" dirty="0"/>
                    </a:p>
                    <a:p>
                      <a:endParaRPr lang="en-US" noProof="0" dirty="0"/>
                    </a:p>
                    <a:p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673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Jabil</a:t>
                      </a:r>
                      <a:r>
                        <a:rPr lang="zh-CN" altLang="en-US" sz="1200" noProof="0" dirty="0"/>
                        <a:t>的意见</a:t>
                      </a:r>
                      <a:endParaRPr lang="hu-HU" sz="1200" noProof="0" dirty="0"/>
                    </a:p>
                    <a:p>
                      <a:endParaRPr lang="hu-HU" sz="1200" noProof="0" dirty="0"/>
                    </a:p>
                    <a:p>
                      <a:endParaRPr lang="hu-HU" sz="1200" noProof="0" dirty="0"/>
                    </a:p>
                    <a:p>
                      <a:endParaRPr lang="hu-HU" sz="1200" noProof="0" dirty="0"/>
                    </a:p>
                    <a:p>
                      <a:endParaRPr lang="hu-HU" sz="1200" noProof="0" dirty="0"/>
                    </a:p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noProof="0" dirty="0"/>
                        <a:t>Click view to open and see</a:t>
                      </a:r>
                    </a:p>
                    <a:p>
                      <a:endParaRPr lang="en-US" noProof="0" dirty="0"/>
                    </a:p>
                    <a:p>
                      <a:endParaRPr lang="en-US" noProof="0" dirty="0"/>
                    </a:p>
                    <a:p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969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Supplier</a:t>
                      </a:r>
                      <a:r>
                        <a:rPr lang="zh-CN" altLang="en-US" sz="1200" noProof="0" dirty="0"/>
                        <a:t>的意见</a:t>
                      </a:r>
                      <a:endParaRPr lang="hu-HU" sz="1200" noProof="0" dirty="0"/>
                    </a:p>
                    <a:p>
                      <a:endParaRPr lang="hu-HU" sz="1200" noProof="0" dirty="0"/>
                    </a:p>
                    <a:p>
                      <a:endParaRPr lang="hu-HU" sz="1200" noProof="0" dirty="0"/>
                    </a:p>
                    <a:p>
                      <a:endParaRPr lang="hu-HU" sz="1200" noProof="0" dirty="0"/>
                    </a:p>
                    <a:p>
                      <a:endParaRPr lang="hu-HU" sz="1200" noProof="0" dirty="0"/>
                    </a:p>
                    <a:p>
                      <a:endParaRPr lang="hu-HU" sz="1200" noProof="0" dirty="0"/>
                    </a:p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noProof="0" dirty="0"/>
                        <a:t>Click create to add!</a:t>
                      </a:r>
                    </a:p>
                    <a:p>
                      <a:endParaRPr lang="en-US" noProof="0" dirty="0"/>
                    </a:p>
                    <a:p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  <a:p>
                      <a:endParaRPr lang="en-US" noProof="0" dirty="0"/>
                    </a:p>
                    <a:p>
                      <a:endParaRPr lang="en-US" noProof="0" dirty="0"/>
                    </a:p>
                    <a:p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918261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37E31667-D764-B47C-BBB7-5B451E5E1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8872" y="1373570"/>
            <a:ext cx="3720812" cy="9635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69BCD9A-0832-511F-811B-C6F963952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3852" y="2628900"/>
            <a:ext cx="2724150" cy="990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5652320-F99E-5FF3-4D27-0283B47C4F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7509" y="2617135"/>
            <a:ext cx="4054764" cy="8553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3D12E10-C4B0-36C1-C084-4EC4B4C358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0073" y="3919743"/>
            <a:ext cx="3371272" cy="90699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FD679A3-3446-5E78-E1DE-184CA35CA622}"/>
              </a:ext>
            </a:extLst>
          </p:cNvPr>
          <p:cNvSpPr/>
          <p:nvPr/>
        </p:nvSpPr>
        <p:spPr>
          <a:xfrm>
            <a:off x="3676073" y="4586591"/>
            <a:ext cx="591127" cy="22167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2041AA-EF65-0DB3-46DD-183E1A136E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7733" y="5189697"/>
            <a:ext cx="3401868" cy="91522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CAC19E1-21AA-D03E-921D-071E6B8FCEA2}"/>
              </a:ext>
            </a:extLst>
          </p:cNvPr>
          <p:cNvSpPr/>
          <p:nvPr/>
        </p:nvSpPr>
        <p:spPr>
          <a:xfrm>
            <a:off x="4770581" y="5554944"/>
            <a:ext cx="591127" cy="27273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AE42F9F-6DDA-08A6-6D1B-8A0F280334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4934" y="4920089"/>
            <a:ext cx="2305050" cy="9239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C237C9A-1FAA-0863-0CDB-2D57976D9A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4934" y="3866547"/>
            <a:ext cx="2305050" cy="923925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71D3BF10-DB30-1E48-A77B-C2B989521591}"/>
              </a:ext>
            </a:extLst>
          </p:cNvPr>
          <p:cNvSpPr/>
          <p:nvPr/>
        </p:nvSpPr>
        <p:spPr>
          <a:xfrm>
            <a:off x="7291746" y="3980964"/>
            <a:ext cx="1093212" cy="80950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90C9880-D875-1FC7-818A-FD847207A1E9}"/>
              </a:ext>
            </a:extLst>
          </p:cNvPr>
          <p:cNvSpPr/>
          <p:nvPr/>
        </p:nvSpPr>
        <p:spPr>
          <a:xfrm>
            <a:off x="8414110" y="5000371"/>
            <a:ext cx="1093212" cy="80950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1903675-3D89-0CC7-8A52-0B16B01D8B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09091" y="1419293"/>
            <a:ext cx="3911600" cy="973502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38AEA4D-8B96-F246-AF0F-A5F9C03305DA}"/>
              </a:ext>
            </a:extLst>
          </p:cNvPr>
          <p:cNvSpPr/>
          <p:nvPr/>
        </p:nvSpPr>
        <p:spPr>
          <a:xfrm>
            <a:off x="4165600" y="1653309"/>
            <a:ext cx="604981" cy="73948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EBC425D-4411-E732-5C31-7BE49EEEB515}"/>
              </a:ext>
            </a:extLst>
          </p:cNvPr>
          <p:cNvSpPr/>
          <p:nvPr/>
        </p:nvSpPr>
        <p:spPr>
          <a:xfrm>
            <a:off x="5426364" y="1652031"/>
            <a:ext cx="794327" cy="73948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A90DC8F-0423-A9A3-7ACC-61645E13DBFD}"/>
              </a:ext>
            </a:extLst>
          </p:cNvPr>
          <p:cNvSpPr/>
          <p:nvPr/>
        </p:nvSpPr>
        <p:spPr>
          <a:xfrm>
            <a:off x="3398982" y="974670"/>
            <a:ext cx="277091" cy="25720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4010C0-B60C-FC01-DD41-2AB51715E20C}"/>
              </a:ext>
            </a:extLst>
          </p:cNvPr>
          <p:cNvSpPr/>
          <p:nvPr/>
        </p:nvSpPr>
        <p:spPr>
          <a:xfrm>
            <a:off x="8197275" y="992839"/>
            <a:ext cx="277091" cy="25720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2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E1E9B7-B0E2-C43B-263E-07F50DB774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352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7FBE4-6641-54DE-AF37-DF2E3AA149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供应商订单合作</a:t>
            </a:r>
            <a:endParaRPr lang="hu-HU" dirty="0"/>
          </a:p>
          <a:p>
            <a:r>
              <a:rPr lang="zh-CN" altLang="en-US" sz="2000" dirty="0">
                <a:solidFill>
                  <a:schemeClr val="accent1"/>
                </a:solidFill>
                <a:latin typeface="Grandview" panose="020B0502040204020203" pitchFamily="34" charset="0"/>
              </a:rPr>
              <a:t>电子邮件</a:t>
            </a:r>
            <a:r>
              <a:rPr lang="hu-HU" sz="2000" dirty="0">
                <a:solidFill>
                  <a:schemeClr val="accent1"/>
                </a:solidFill>
                <a:latin typeface="Grandview" panose="020B0502040204020203" pitchFamily="34" charset="0"/>
              </a:rPr>
              <a:t>/</a:t>
            </a:r>
            <a:r>
              <a:rPr lang="zh-CN" altLang="en-US" sz="2000" dirty="0">
                <a:solidFill>
                  <a:schemeClr val="accent1"/>
                </a:solidFill>
                <a:latin typeface="Grandview" panose="020B0502040204020203" pitchFamily="34" charset="0"/>
              </a:rPr>
              <a:t>网页链接通知</a:t>
            </a:r>
            <a:endParaRPr lang="en-US" sz="1100" dirty="0">
              <a:latin typeface="Grandview" panose="020B0502040204020203" pitchFamily="34" charset="0"/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4DC4159-8C37-8C2A-BBED-F907561C54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5" b="5"/>
          <a:stretch/>
        </p:blipFill>
        <p:spPr>
          <a:xfrm>
            <a:off x="0" y="0"/>
            <a:ext cx="12192000" cy="418465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94553AE-7CEB-E889-9C03-AF2832B6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latin typeface="Grandview" panose="020B0502040204020203" pitchFamily="34" charset="0"/>
              </a:rPr>
              <a:t>基于邮件交流的供应商</a:t>
            </a:r>
            <a:br>
              <a:rPr lang="en-US" dirty="0"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F33D1D-56B6-FCB2-369A-0E17418B03E4}"/>
              </a:ext>
            </a:extLst>
          </p:cNvPr>
          <p:cNvSpPr txBox="1"/>
          <p:nvPr/>
        </p:nvSpPr>
        <p:spPr>
          <a:xfrm>
            <a:off x="0" y="-494128"/>
            <a:ext cx="12191999" cy="494127"/>
          </a:xfrm>
          <a:prstGeom prst="rect">
            <a:avLst/>
          </a:prstGeom>
          <a:noFill/>
        </p:spPr>
        <p:txBody>
          <a:bodyPr wrap="square" lIns="0" tIns="0" rIns="0" bIns="182880" rtlCol="0" anchor="t">
            <a:noAutofit/>
          </a:bodyPr>
          <a:lstStyle/>
          <a:p>
            <a:r>
              <a:rPr lang="en-US" dirty="0"/>
              <a:t>Keyword(s): Business Deal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6F4A61-8676-EBED-FDEB-67C384F1A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053" y="41842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538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1958FE0-E3E6-C173-3463-E6E94168C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583812"/>
            <a:ext cx="12192000" cy="107633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53344A3-4256-A02D-410E-831D656E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供应商回复 </a:t>
            </a:r>
            <a:r>
              <a:rPr lang="en-US" altLang="zh-CN" dirty="0"/>
              <a:t>| </a:t>
            </a:r>
            <a:r>
              <a:rPr lang="zh-CN" altLang="en-US" dirty="0"/>
              <a:t>认可</a:t>
            </a:r>
            <a:r>
              <a:rPr lang="en-US" dirty="0"/>
              <a:t> | </a:t>
            </a:r>
            <a:r>
              <a:rPr lang="zh-CN" altLang="en-US" dirty="0"/>
              <a:t>网页链接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8AD2D4-6FD3-F8BC-76CE-9AC0BDBFAAA1}"/>
              </a:ext>
            </a:extLst>
          </p:cNvPr>
          <p:cNvSpPr txBox="1"/>
          <p:nvPr/>
        </p:nvSpPr>
        <p:spPr>
          <a:xfrm>
            <a:off x="173736" y="900402"/>
            <a:ext cx="11103864" cy="296251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zh-CN" altLang="en-US" sz="1200" i="0" dirty="0">
                <a:solidFill>
                  <a:srgbClr val="002060"/>
                </a:solidFill>
                <a:effectLst/>
                <a:latin typeface="+mj-lt"/>
              </a:rPr>
              <a:t>我们需要您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对状态</a:t>
            </a:r>
            <a:r>
              <a:rPr lang="en-US" altLang="zh-CN" sz="1200" b="1" dirty="0">
                <a:solidFill>
                  <a:srgbClr val="002060"/>
                </a:solidFill>
                <a:latin typeface="+mj-lt"/>
              </a:rPr>
              <a:t>(1)</a:t>
            </a:r>
            <a:r>
              <a:rPr lang="zh-CN" altLang="en-US" sz="1200" b="1" dirty="0">
                <a:solidFill>
                  <a:srgbClr val="002060"/>
                </a:solidFill>
                <a:latin typeface="+mj-lt"/>
              </a:rPr>
              <a:t>为</a:t>
            </a:r>
            <a:r>
              <a:rPr lang="zh-CN" altLang="en-US" sz="1200" b="1" u="sng" dirty="0">
                <a:solidFill>
                  <a:srgbClr val="002060"/>
                </a:solidFill>
                <a:latin typeface="+mj-lt"/>
              </a:rPr>
              <a:t>新的</a:t>
            </a:r>
            <a:r>
              <a:rPr lang="en-US" altLang="zh-CN" sz="1200" b="1" i="0" dirty="0">
                <a:solidFill>
                  <a:srgbClr val="002060"/>
                </a:solidFill>
                <a:effectLst/>
                <a:latin typeface="+mj-lt"/>
              </a:rPr>
              <a:t>(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最近下单但尚未接受</a:t>
            </a:r>
            <a:r>
              <a:rPr lang="en-US" altLang="zh-CN" sz="1200" b="1" i="0" dirty="0">
                <a:solidFill>
                  <a:srgbClr val="002060"/>
                </a:solidFill>
                <a:effectLst/>
                <a:latin typeface="+mj-lt"/>
              </a:rPr>
              <a:t>)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或</a:t>
            </a:r>
            <a:r>
              <a:rPr lang="zh-CN" altLang="en-US" sz="1200" b="1" u="sng" dirty="0">
                <a:solidFill>
                  <a:srgbClr val="002060"/>
                </a:solidFill>
                <a:latin typeface="+mj-lt"/>
              </a:rPr>
              <a:t>开放的</a:t>
            </a:r>
            <a:r>
              <a:rPr lang="en-US" altLang="zh-CN" sz="1200" b="1" u="sng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altLang="zh-CN" sz="1200" b="1" i="0" dirty="0">
                <a:solidFill>
                  <a:srgbClr val="002060"/>
                </a:solidFill>
                <a:effectLst/>
                <a:latin typeface="+mj-lt"/>
              </a:rPr>
              <a:t>(Jabil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更改了订单</a:t>
            </a:r>
            <a:r>
              <a:rPr lang="en-US" altLang="zh-CN" sz="1200" b="1" i="0" dirty="0">
                <a:solidFill>
                  <a:srgbClr val="002060"/>
                </a:solidFill>
                <a:effectLst/>
                <a:latin typeface="+mj-lt"/>
              </a:rPr>
              <a:t>)</a:t>
            </a:r>
            <a:r>
              <a:rPr lang="zh-CN" altLang="en-US" sz="1200" b="1" i="0" dirty="0">
                <a:solidFill>
                  <a:srgbClr val="002060"/>
                </a:solidFill>
                <a:effectLst/>
                <a:latin typeface="+mj-lt"/>
              </a:rPr>
              <a:t>的每个订单项</a:t>
            </a:r>
            <a:r>
              <a:rPr lang="zh-CN" altLang="en-US" sz="1200" i="0" dirty="0">
                <a:solidFill>
                  <a:srgbClr val="002060"/>
                </a:solidFill>
                <a:effectLst/>
                <a:latin typeface="+mj-lt"/>
              </a:rPr>
              <a:t>的回复。</a:t>
            </a:r>
            <a:endParaRPr lang="en-US" sz="1200" b="1" i="0" dirty="0">
              <a:solidFill>
                <a:srgbClr val="002060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200" i="0" u="sng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u="sng" dirty="0">
                <a:solidFill>
                  <a:schemeClr val="tx1"/>
                </a:solidFill>
                <a:latin typeface="+mj-lt"/>
              </a:rPr>
              <a:t>承诺数量和确认日期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是预先填充的，</a:t>
            </a:r>
            <a:r>
              <a:rPr lang="zh-CN" altLang="en-US" sz="1200" dirty="0">
                <a:solidFill>
                  <a:schemeClr val="tx1"/>
                </a:solidFill>
                <a:latin typeface="+mj-lt"/>
              </a:rPr>
              <a:t>您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可以根据实际情况进行更新</a:t>
            </a: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确保</a:t>
            </a:r>
            <a:r>
              <a:rPr lang="zh-CN" altLang="en-US" sz="1200" b="1" dirty="0">
                <a:solidFill>
                  <a:schemeClr val="tx1"/>
                </a:solidFill>
                <a:latin typeface="+mj-lt"/>
              </a:rPr>
              <a:t>承诺数量</a:t>
            </a:r>
            <a:r>
              <a:rPr lang="en-US" altLang="zh-CN" sz="1200" b="1" dirty="0">
                <a:solidFill>
                  <a:schemeClr val="tx1"/>
                </a:solidFill>
                <a:latin typeface="+mj-lt"/>
              </a:rPr>
              <a:t>(2)=</a:t>
            </a:r>
            <a:r>
              <a:rPr lang="zh-CN" altLang="en-US" sz="1200" b="1" dirty="0">
                <a:solidFill>
                  <a:schemeClr val="tx1"/>
                </a:solidFill>
                <a:latin typeface="+mj-lt"/>
              </a:rPr>
              <a:t>开放数量</a:t>
            </a:r>
            <a:r>
              <a:rPr lang="en-US" altLang="zh-CN" sz="1200" b="1" dirty="0">
                <a:solidFill>
                  <a:schemeClr val="tx1"/>
                </a:solidFill>
                <a:latin typeface="+mj-lt"/>
              </a:rPr>
              <a:t>(3)</a:t>
            </a:r>
            <a:r>
              <a:rPr lang="en-US" altLang="zh-CN" sz="1200" dirty="0">
                <a:solidFill>
                  <a:schemeClr val="tx1"/>
                </a:solidFill>
                <a:latin typeface="+mj-lt"/>
              </a:rPr>
              <a:t>(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允许承诺数量少于开放数量，但不允许超过开放数量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!)</a:t>
            </a: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u="sng" dirty="0">
                <a:solidFill>
                  <a:schemeClr val="tx1"/>
                </a:solidFill>
                <a:latin typeface="+mj-lt"/>
              </a:rPr>
              <a:t>到达日期</a:t>
            </a:r>
            <a:r>
              <a:rPr lang="en-US" altLang="zh-CN" sz="1200" b="1" u="sng" dirty="0">
                <a:solidFill>
                  <a:schemeClr val="tx1"/>
                </a:solidFill>
                <a:latin typeface="+mj-lt"/>
              </a:rPr>
              <a:t>(4)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: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如果您无法确认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(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到达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Jabil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的日期</a:t>
            </a:r>
            <a:r>
              <a:rPr lang="en-US" altLang="zh-CN" sz="1200" i="0" dirty="0">
                <a:solidFill>
                  <a:schemeClr val="tx1"/>
                </a:solidFill>
                <a:effectLst/>
                <a:latin typeface="+mj-lt"/>
              </a:rPr>
              <a:t>)</a:t>
            </a:r>
            <a:r>
              <a:rPr lang="zh-CN" altLang="en-US" sz="1200" i="0" dirty="0">
                <a:solidFill>
                  <a:schemeClr val="tx1"/>
                </a:solidFill>
                <a:effectLst/>
                <a:latin typeface="+mj-lt"/>
              </a:rPr>
              <a:t>，您可以填写发货日期并删除预填充的到达日期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zh-CN" altLang="en-US" sz="1200" i="1" dirty="0">
                <a:solidFill>
                  <a:srgbClr val="C00000"/>
                </a:solidFill>
                <a:effectLst/>
                <a:latin typeface="+mj-lt"/>
              </a:rPr>
              <a:t>注意</a:t>
            </a:r>
            <a:r>
              <a:rPr lang="zh-CN" altLang="en-US" sz="1200" i="1" dirty="0">
                <a:solidFill>
                  <a:srgbClr val="C00000"/>
                </a:solidFill>
                <a:latin typeface="+mj-lt"/>
              </a:rPr>
              <a:t>：</a:t>
            </a:r>
            <a:r>
              <a:rPr lang="zh-CN" altLang="en-US" sz="1200" i="1" dirty="0">
                <a:solidFill>
                  <a:srgbClr val="C00000"/>
                </a:solidFill>
                <a:effectLst/>
                <a:latin typeface="+mj-lt"/>
              </a:rPr>
              <a:t>系统将根据您提供的发货日期</a:t>
            </a:r>
            <a:r>
              <a:rPr lang="en-US" altLang="zh-CN" sz="1200" i="1" dirty="0">
                <a:solidFill>
                  <a:srgbClr val="C00000"/>
                </a:solidFill>
                <a:effectLst/>
                <a:latin typeface="+mj-lt"/>
              </a:rPr>
              <a:t>+</a:t>
            </a:r>
            <a:r>
              <a:rPr lang="zh-CN" altLang="en-US" sz="1200" i="1" dirty="0">
                <a:solidFill>
                  <a:srgbClr val="C00000"/>
                </a:solidFill>
                <a:effectLst/>
                <a:latin typeface="+mj-lt"/>
              </a:rPr>
              <a:t>运输时间</a:t>
            </a:r>
            <a:r>
              <a:rPr lang="en-US" altLang="zh-CN" sz="1200" b="1" i="1" dirty="0">
                <a:solidFill>
                  <a:srgbClr val="C00000"/>
                </a:solidFill>
                <a:effectLst/>
                <a:latin typeface="+mj-lt"/>
              </a:rPr>
              <a:t>(5)</a:t>
            </a:r>
            <a:r>
              <a:rPr lang="zh-CN" altLang="en-US" sz="1200" i="1" dirty="0">
                <a:solidFill>
                  <a:srgbClr val="C00000"/>
                </a:solidFill>
                <a:effectLst/>
                <a:latin typeface="+mj-lt"/>
              </a:rPr>
              <a:t>信息计算到达日期。</a:t>
            </a:r>
            <a:endParaRPr lang="en-US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200" i="1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i="0" u="sng" dirty="0">
                <a:solidFill>
                  <a:schemeClr val="tx1"/>
                </a:solidFill>
                <a:effectLst/>
              </a:rPr>
              <a:t>运单号</a:t>
            </a:r>
            <a:r>
              <a:rPr lang="en-US" sz="1200" b="1" i="0" u="sng" dirty="0">
                <a:solidFill>
                  <a:schemeClr val="tx1"/>
                </a:solidFill>
                <a:effectLst/>
              </a:rPr>
              <a:t>(6)</a:t>
            </a:r>
            <a:r>
              <a:rPr lang="zh-CN" altLang="en-US" sz="1200" i="0" dirty="0">
                <a:solidFill>
                  <a:schemeClr val="tx1"/>
                </a:solidFill>
                <a:effectLst/>
              </a:rPr>
              <a:t>：如果订单已出货，您可以在此栏填写运单号</a:t>
            </a:r>
            <a:endParaRPr lang="en-US" sz="12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/>
                </a:solidFill>
              </a:rPr>
              <a:t>您可以在附件模板中</a:t>
            </a:r>
            <a:r>
              <a:rPr lang="zh-CN" altLang="en-US" sz="1200" u="sng" dirty="0">
                <a:solidFill>
                  <a:schemeClr val="tx1"/>
                </a:solidFill>
              </a:rPr>
              <a:t>供应商的意见</a:t>
            </a:r>
            <a:r>
              <a:rPr lang="zh-CN" altLang="en-US" sz="1200" dirty="0">
                <a:solidFill>
                  <a:schemeClr val="tx1"/>
                </a:solidFill>
              </a:rPr>
              <a:t>专栏与</a:t>
            </a:r>
            <a:r>
              <a:rPr lang="en-US" altLang="zh-CN" sz="1200" dirty="0">
                <a:solidFill>
                  <a:schemeClr val="tx1"/>
                </a:solidFill>
              </a:rPr>
              <a:t>Jabil</a:t>
            </a:r>
            <a:r>
              <a:rPr lang="zh-CN" altLang="en-US" sz="1200" dirty="0">
                <a:solidFill>
                  <a:schemeClr val="tx1"/>
                </a:solidFill>
              </a:rPr>
              <a:t>分享任何备注或信息</a:t>
            </a:r>
            <a:r>
              <a:rPr lang="en-US" altLang="zh-CN" sz="1200" dirty="0">
                <a:solidFill>
                  <a:schemeClr val="tx1"/>
                </a:solidFill>
              </a:rPr>
              <a:t>!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b="1" dirty="0">
                <a:solidFill>
                  <a:schemeClr val="tx1"/>
                </a:solidFill>
              </a:rPr>
              <a:t>(7)</a:t>
            </a: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1200" i="0" dirty="0">
                <a:solidFill>
                  <a:schemeClr val="tx1"/>
                </a:solidFill>
                <a:effectLst/>
              </a:rPr>
              <a:t>点击</a:t>
            </a:r>
            <a:r>
              <a:rPr lang="zh-CN" altLang="en-US" sz="1200" dirty="0">
                <a:solidFill>
                  <a:schemeClr val="tx1"/>
                </a:solidFill>
              </a:rPr>
              <a:t>网页</a:t>
            </a:r>
            <a:r>
              <a:rPr lang="zh-CN" altLang="en-US" sz="1200" i="0" dirty="0">
                <a:solidFill>
                  <a:schemeClr val="tx1"/>
                </a:solidFill>
                <a:effectLst/>
              </a:rPr>
              <a:t>上的“</a:t>
            </a:r>
            <a:r>
              <a:rPr lang="zh-CN" altLang="en-US" sz="1200" b="1" dirty="0">
                <a:solidFill>
                  <a:schemeClr val="tx1"/>
                </a:solidFill>
              </a:rPr>
              <a:t>认可</a:t>
            </a:r>
            <a:r>
              <a:rPr lang="zh-CN" altLang="en-US" sz="1200" i="0" dirty="0">
                <a:solidFill>
                  <a:schemeClr val="tx1"/>
                </a:solidFill>
                <a:effectLst/>
              </a:rPr>
              <a:t>”按钮保存您的回复</a:t>
            </a:r>
            <a:r>
              <a:rPr lang="en-US" sz="1200" b="1" i="0" dirty="0">
                <a:solidFill>
                  <a:schemeClr val="tx1"/>
                </a:solidFill>
                <a:effectLst/>
              </a:rPr>
              <a:t>(8)</a:t>
            </a:r>
            <a:endParaRPr lang="en-US" sz="1200" i="0" dirty="0">
              <a:solidFill>
                <a:schemeClr val="tx1"/>
              </a:solidFill>
              <a:effectLst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E49BCD-6495-4F90-BD90-7E41D4B0D215}"/>
              </a:ext>
            </a:extLst>
          </p:cNvPr>
          <p:cNvSpPr txBox="1"/>
          <p:nvPr/>
        </p:nvSpPr>
        <p:spPr>
          <a:xfrm>
            <a:off x="3152140" y="5542099"/>
            <a:ext cx="89537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在填写</a:t>
            </a:r>
            <a:r>
              <a:rPr lang="zh-CN" altLang="en-US" sz="1200" b="1" dirty="0">
                <a:solidFill>
                  <a:srgbClr val="60605B"/>
                </a:solidFill>
              </a:rPr>
              <a:t>认可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之后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 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rgbClr val="60605B"/>
                </a:solidFill>
              </a:rPr>
              <a:t>细节会保持不变，订单状态转换为</a:t>
            </a:r>
            <a:r>
              <a:rPr lang="zh-CN" altLang="en-US" sz="1200" u="sng" dirty="0">
                <a:solidFill>
                  <a:srgbClr val="002060"/>
                </a:solidFill>
              </a:rPr>
              <a:t>已接受</a:t>
            </a:r>
            <a:r>
              <a:rPr lang="zh-CN" altLang="en-US" sz="1200" b="1" dirty="0">
                <a:solidFill>
                  <a:srgbClr val="60605B"/>
                </a:solidFill>
              </a:rPr>
              <a:t>或</a:t>
            </a:r>
            <a:endParaRPr lang="en-US" altLang="zh-CN" sz="1200" b="1" dirty="0">
              <a:solidFill>
                <a:srgbClr val="60605B"/>
              </a:solidFill>
            </a:endParaRP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如有需要，更新承诺数量和</a:t>
            </a:r>
            <a:r>
              <a:rPr lang="en-US" altLang="zh-CN" sz="1200" b="0" i="0" u="none" strike="noStrike" dirty="0">
                <a:solidFill>
                  <a:srgbClr val="60605B"/>
                </a:solidFill>
                <a:effectLst/>
              </a:rPr>
              <a:t>/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或确认到达日期</a:t>
            </a:r>
            <a:r>
              <a:rPr lang="en-US" altLang="zh-CN" sz="1200" b="0" i="0" u="none" strike="noStrike" dirty="0">
                <a:solidFill>
                  <a:srgbClr val="60605B"/>
                </a:solidFill>
                <a:effectLst/>
              </a:rPr>
              <a:t>/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出货日期，订单状态转换为</a:t>
            </a:r>
            <a:r>
              <a:rPr lang="zh-CN" altLang="en-US" sz="1200" u="sng" dirty="0">
                <a:solidFill>
                  <a:srgbClr val="002060"/>
                </a:solidFill>
              </a:rPr>
              <a:t>有变化地接受</a:t>
            </a:r>
            <a:endParaRPr lang="en-US" sz="1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D0BBF9-EFD6-93DC-1CFC-1FF03FEA3836}"/>
              </a:ext>
            </a:extLst>
          </p:cNvPr>
          <p:cNvGrpSpPr/>
          <p:nvPr/>
        </p:nvGrpSpPr>
        <p:grpSpPr>
          <a:xfrm>
            <a:off x="0" y="4541282"/>
            <a:ext cx="11734800" cy="1126725"/>
            <a:chOff x="0" y="3894048"/>
            <a:chExt cx="11734800" cy="1126725"/>
          </a:xfrm>
        </p:grpSpPr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A2470D76-950D-C3C2-B821-56A19D0599E1}"/>
                </a:ext>
              </a:extLst>
            </p:cNvPr>
            <p:cNvSpPr/>
            <p:nvPr/>
          </p:nvSpPr>
          <p:spPr>
            <a:xfrm rot="1268978">
              <a:off x="7787029" y="3974261"/>
              <a:ext cx="128376" cy="31403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C31A78A8-BC61-72ED-4AA3-0A0AF6D5AED1}"/>
                </a:ext>
              </a:extLst>
            </p:cNvPr>
            <p:cNvSpPr/>
            <p:nvPr/>
          </p:nvSpPr>
          <p:spPr>
            <a:xfrm rot="1268978">
              <a:off x="8826414" y="3941296"/>
              <a:ext cx="128376" cy="31403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49D37A51-9BB3-9A9D-E003-5654A9640C23}"/>
                </a:ext>
              </a:extLst>
            </p:cNvPr>
            <p:cNvSpPr/>
            <p:nvPr/>
          </p:nvSpPr>
          <p:spPr>
            <a:xfrm rot="1268978">
              <a:off x="9526715" y="3941296"/>
              <a:ext cx="128376" cy="31403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AB987673-5C3D-5D06-3A8C-CB38B935B136}"/>
                </a:ext>
              </a:extLst>
            </p:cNvPr>
            <p:cNvSpPr/>
            <p:nvPr/>
          </p:nvSpPr>
          <p:spPr>
            <a:xfrm>
              <a:off x="9697706" y="4282444"/>
              <a:ext cx="680750" cy="332907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794650CC-7929-D99D-2A79-4D59979691E8}"/>
                </a:ext>
              </a:extLst>
            </p:cNvPr>
            <p:cNvSpPr/>
            <p:nvPr/>
          </p:nvSpPr>
          <p:spPr>
            <a:xfrm>
              <a:off x="0" y="4655648"/>
              <a:ext cx="572655" cy="365125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1EFDFF09-4EA9-D932-545D-C6487C10C8E2}"/>
                </a:ext>
              </a:extLst>
            </p:cNvPr>
            <p:cNvSpPr/>
            <p:nvPr/>
          </p:nvSpPr>
          <p:spPr>
            <a:xfrm>
              <a:off x="4293584" y="389813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3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8" name="Dodecagon 17">
              <a:extLst>
                <a:ext uri="{FF2B5EF4-FFF2-40B4-BE49-F238E27FC236}">
                  <a16:creationId xmlns:a16="http://schemas.microsoft.com/office/drawing/2014/main" id="{223C9E26-9C08-CA83-C4F3-9E38C0C96C84}"/>
                </a:ext>
              </a:extLst>
            </p:cNvPr>
            <p:cNvSpPr/>
            <p:nvPr/>
          </p:nvSpPr>
          <p:spPr>
            <a:xfrm>
              <a:off x="7523372" y="393880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4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9" name="Dodecagon 18">
              <a:extLst>
                <a:ext uri="{FF2B5EF4-FFF2-40B4-BE49-F238E27FC236}">
                  <a16:creationId xmlns:a16="http://schemas.microsoft.com/office/drawing/2014/main" id="{1F4D17BA-AD78-8AFE-AC2D-6C3211EC5C13}"/>
                </a:ext>
              </a:extLst>
            </p:cNvPr>
            <p:cNvSpPr/>
            <p:nvPr/>
          </p:nvSpPr>
          <p:spPr>
            <a:xfrm>
              <a:off x="5514340" y="3894048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200" dirty="0">
                  <a:solidFill>
                    <a:srgbClr val="FFFFFF"/>
                  </a:solidFill>
                  <a:latin typeface="Century Gothic"/>
                </a:rPr>
                <a:t>2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0" name="Dodecagon 19">
              <a:extLst>
                <a:ext uri="{FF2B5EF4-FFF2-40B4-BE49-F238E27FC236}">
                  <a16:creationId xmlns:a16="http://schemas.microsoft.com/office/drawing/2014/main" id="{58EF299F-D078-4339-61C7-907A54412655}"/>
                </a:ext>
              </a:extLst>
            </p:cNvPr>
            <p:cNvSpPr/>
            <p:nvPr/>
          </p:nvSpPr>
          <p:spPr>
            <a:xfrm>
              <a:off x="9182769" y="4036810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200" dirty="0">
                  <a:solidFill>
                    <a:srgbClr val="FFFFFF"/>
                  </a:solidFill>
                  <a:latin typeface="Century Gothic"/>
                </a:rPr>
                <a:t>5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1" name="Dodecagon 20">
              <a:extLst>
                <a:ext uri="{FF2B5EF4-FFF2-40B4-BE49-F238E27FC236}">
                  <a16:creationId xmlns:a16="http://schemas.microsoft.com/office/drawing/2014/main" id="{C26C67F1-5A32-A012-BEEB-68356DB1EEB4}"/>
                </a:ext>
              </a:extLst>
            </p:cNvPr>
            <p:cNvSpPr/>
            <p:nvPr/>
          </p:nvSpPr>
          <p:spPr>
            <a:xfrm>
              <a:off x="9932417" y="4021031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6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2" name="Dodecagon 21">
              <a:extLst>
                <a:ext uri="{FF2B5EF4-FFF2-40B4-BE49-F238E27FC236}">
                  <a16:creationId xmlns:a16="http://schemas.microsoft.com/office/drawing/2014/main" id="{84595A5D-34FA-05E7-30FD-19C0E40A126E}"/>
                </a:ext>
              </a:extLst>
            </p:cNvPr>
            <p:cNvSpPr/>
            <p:nvPr/>
          </p:nvSpPr>
          <p:spPr>
            <a:xfrm>
              <a:off x="11523472" y="400031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7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BA9376A-1F0C-A3AA-39E4-1B9D82DDB906}"/>
              </a:ext>
            </a:extLst>
          </p:cNvPr>
          <p:cNvSpPr/>
          <p:nvPr/>
        </p:nvSpPr>
        <p:spPr>
          <a:xfrm>
            <a:off x="1722783" y="4897460"/>
            <a:ext cx="711200" cy="365125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6BFC97E9-CB4B-C812-33EF-358B488461D4}"/>
              </a:ext>
            </a:extLst>
          </p:cNvPr>
          <p:cNvSpPr/>
          <p:nvPr/>
        </p:nvSpPr>
        <p:spPr>
          <a:xfrm>
            <a:off x="1972719" y="450084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B1FBF5-DCEF-26D2-9CCB-4C3B3889B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B9A2332-3A2A-324C-9654-8E6D838EC325}"/>
              </a:ext>
            </a:extLst>
          </p:cNvPr>
          <p:cNvSpPr/>
          <p:nvPr/>
        </p:nvSpPr>
        <p:spPr>
          <a:xfrm>
            <a:off x="11394425" y="4929678"/>
            <a:ext cx="680750" cy="332907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4" name="Dodecagon 23">
            <a:extLst>
              <a:ext uri="{FF2B5EF4-FFF2-40B4-BE49-F238E27FC236}">
                <a16:creationId xmlns:a16="http://schemas.microsoft.com/office/drawing/2014/main" id="{89DDD7D0-4682-0106-B3EA-D2D79F07B605}"/>
              </a:ext>
            </a:extLst>
          </p:cNvPr>
          <p:cNvSpPr/>
          <p:nvPr/>
        </p:nvSpPr>
        <p:spPr>
          <a:xfrm>
            <a:off x="146319" y="569858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4067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E491F9D-75E0-4343-4C22-118F3229C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11" y="3157778"/>
            <a:ext cx="6038850" cy="1914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9DA957-07AF-B25C-069C-453114479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330" y="2309541"/>
            <a:ext cx="4821073" cy="432267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BFC28D3-9A45-2164-A604-5D0F92207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供应商回复</a:t>
            </a:r>
            <a:r>
              <a:rPr lang="en-US" dirty="0"/>
              <a:t> |</a:t>
            </a:r>
            <a:r>
              <a:rPr lang="hu-HU" dirty="0"/>
              <a:t> </a:t>
            </a:r>
            <a:r>
              <a:rPr lang="zh-CN" altLang="en-US" dirty="0"/>
              <a:t>编辑承诺</a:t>
            </a:r>
            <a:r>
              <a:rPr lang="en-US" dirty="0"/>
              <a:t> | </a:t>
            </a:r>
            <a:r>
              <a:rPr lang="zh-CN" altLang="en-US" dirty="0"/>
              <a:t>网页链接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61ED6C-28B0-F0F1-B9BD-E34AD0D04B46}"/>
              </a:ext>
            </a:extLst>
          </p:cNvPr>
          <p:cNvSpPr txBox="1"/>
          <p:nvPr/>
        </p:nvSpPr>
        <p:spPr>
          <a:xfrm>
            <a:off x="272472" y="976346"/>
            <a:ext cx="11462328" cy="194095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zh-CN" altLang="en-US" sz="1200" dirty="0"/>
              <a:t>您可以将承诺数量拆分为多个承诺日期</a:t>
            </a:r>
            <a:r>
              <a:rPr lang="en-US" sz="1200" dirty="0"/>
              <a:t>:</a:t>
            </a:r>
          </a:p>
          <a:p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200" dirty="0"/>
              <a:t>使用按钮</a:t>
            </a:r>
            <a:r>
              <a:rPr lang="zh-CN" altLang="en-US" sz="1200" b="1" dirty="0">
                <a:solidFill>
                  <a:schemeClr val="tx1"/>
                </a:solidFill>
              </a:rPr>
              <a:t>“编辑承诺”</a:t>
            </a:r>
            <a:r>
              <a:rPr lang="en-US" altLang="zh-CN" sz="1200" b="1" dirty="0">
                <a:solidFill>
                  <a:schemeClr val="tx1"/>
                </a:solidFill>
              </a:rPr>
              <a:t>(1)</a:t>
            </a:r>
            <a:r>
              <a:rPr lang="zh-CN" altLang="en-US" sz="1200" dirty="0"/>
              <a:t>系统将弹出新的表格</a:t>
            </a:r>
            <a:endParaRPr lang="en-US" altLang="zh-CN" sz="1200" dirty="0"/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200" dirty="0"/>
              <a:t>在这里承诺数量可</a:t>
            </a:r>
            <a:r>
              <a:rPr lang="zh-CN" altLang="en-US" sz="1200" u="sng" dirty="0">
                <a:solidFill>
                  <a:schemeClr val="tx1"/>
                </a:solidFill>
              </a:rPr>
              <a:t>分为多个承诺日期</a:t>
            </a:r>
            <a:r>
              <a:rPr lang="en-US" altLang="zh-CN" sz="1200" u="sng" dirty="0">
                <a:solidFill>
                  <a:schemeClr val="tx1"/>
                </a:solidFill>
              </a:rPr>
              <a:t>(</a:t>
            </a:r>
            <a:r>
              <a:rPr lang="zh-CN" altLang="en-US" sz="1200" u="sng" dirty="0">
                <a:solidFill>
                  <a:schemeClr val="tx1"/>
                </a:solidFill>
              </a:rPr>
              <a:t>确认到达数据</a:t>
            </a:r>
            <a:r>
              <a:rPr lang="en-US" altLang="zh-CN" sz="1200" u="sng" dirty="0">
                <a:solidFill>
                  <a:schemeClr val="tx1"/>
                </a:solidFill>
              </a:rPr>
              <a:t>)</a:t>
            </a:r>
            <a:r>
              <a:rPr lang="en-US" altLang="zh-CN" sz="1200" b="1" dirty="0"/>
              <a:t>(2)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200" dirty="0"/>
              <a:t>每个确认项可以有单独的</a:t>
            </a:r>
            <a:r>
              <a:rPr lang="zh-CN" altLang="en-US" sz="1200" u="sng" dirty="0">
                <a:solidFill>
                  <a:schemeClr val="tx1"/>
                </a:solidFill>
              </a:rPr>
              <a:t>运单号信息</a:t>
            </a:r>
            <a:r>
              <a:rPr lang="en-US" altLang="zh-CN" sz="1200" b="1" dirty="0"/>
              <a:t>(3)</a:t>
            </a:r>
            <a:r>
              <a:rPr lang="zh-CN" altLang="en-US" sz="1200" dirty="0"/>
              <a:t>，您也可以在这里编辑</a:t>
            </a:r>
            <a:endParaRPr lang="en-US" altLang="zh-CN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rgbClr val="60605B"/>
                </a:solidFill>
              </a:rPr>
              <a:t>完成订单确认后，点击</a:t>
            </a:r>
            <a:r>
              <a:rPr lang="zh-CN" altLang="en-US" sz="1200" u="sng" dirty="0">
                <a:solidFill>
                  <a:srgbClr val="60605B"/>
                </a:solidFill>
              </a:rPr>
              <a:t>保存</a:t>
            </a:r>
            <a:r>
              <a:rPr lang="en-US" sz="1200" b="1" dirty="0">
                <a:solidFill>
                  <a:srgbClr val="60605B"/>
                </a:solidFill>
              </a:rPr>
              <a:t>(4)</a:t>
            </a:r>
            <a:r>
              <a:rPr lang="zh-CN" altLang="en-US" sz="1200" dirty="0">
                <a:solidFill>
                  <a:srgbClr val="60605B"/>
                </a:solidFill>
              </a:rPr>
              <a:t>按钮</a:t>
            </a:r>
            <a:endParaRPr lang="en-US" sz="12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</a:endParaRPr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A1B376F4-5650-2706-78A6-B523CD934931}"/>
              </a:ext>
            </a:extLst>
          </p:cNvPr>
          <p:cNvSpPr/>
          <p:nvPr/>
        </p:nvSpPr>
        <p:spPr>
          <a:xfrm>
            <a:off x="1104769" y="493275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2" name="Dodecagon 11">
            <a:extLst>
              <a:ext uri="{FF2B5EF4-FFF2-40B4-BE49-F238E27FC236}">
                <a16:creationId xmlns:a16="http://schemas.microsoft.com/office/drawing/2014/main" id="{4290F7C2-B3C0-870C-BCD3-144CD8DBD97F}"/>
              </a:ext>
            </a:extLst>
          </p:cNvPr>
          <p:cNvSpPr/>
          <p:nvPr/>
        </p:nvSpPr>
        <p:spPr>
          <a:xfrm>
            <a:off x="8055218" y="3691942"/>
            <a:ext cx="239037" cy="19600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8624E1E-CFE6-4603-10B7-7685E0128CF0}"/>
              </a:ext>
            </a:extLst>
          </p:cNvPr>
          <p:cNvSpPr/>
          <p:nvPr/>
        </p:nvSpPr>
        <p:spPr>
          <a:xfrm>
            <a:off x="1058112" y="4550414"/>
            <a:ext cx="979055" cy="365125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2915E60-1271-CD09-F315-A20382847AC4}"/>
              </a:ext>
            </a:extLst>
          </p:cNvPr>
          <p:cNvSpPr/>
          <p:nvPr/>
        </p:nvSpPr>
        <p:spPr>
          <a:xfrm>
            <a:off x="6165271" y="3937208"/>
            <a:ext cx="5299748" cy="442392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F35A4A0B-41A7-D729-8211-CC24773BE668}"/>
              </a:ext>
            </a:extLst>
          </p:cNvPr>
          <p:cNvSpPr/>
          <p:nvPr/>
        </p:nvSpPr>
        <p:spPr>
          <a:xfrm>
            <a:off x="10525315" y="3723612"/>
            <a:ext cx="239037" cy="19600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54F671FB-E64F-28A9-4552-F1D3234CAA25}"/>
              </a:ext>
            </a:extLst>
          </p:cNvPr>
          <p:cNvCxnSpPr>
            <a:cxnSpLocks/>
            <a:stCxn id="13" idx="2"/>
          </p:cNvCxnSpPr>
          <p:nvPr/>
        </p:nvCxnSpPr>
        <p:spPr>
          <a:xfrm rot="16200000" flipH="1">
            <a:off x="3547812" y="2915367"/>
            <a:ext cx="617287" cy="461763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4" name="Dodecagon 23">
            <a:extLst>
              <a:ext uri="{FF2B5EF4-FFF2-40B4-BE49-F238E27FC236}">
                <a16:creationId xmlns:a16="http://schemas.microsoft.com/office/drawing/2014/main" id="{36CE667A-1973-3BA8-4C95-E1FA17660051}"/>
              </a:ext>
            </a:extLst>
          </p:cNvPr>
          <p:cNvSpPr/>
          <p:nvPr/>
        </p:nvSpPr>
        <p:spPr>
          <a:xfrm>
            <a:off x="6694193" y="6193459"/>
            <a:ext cx="239037" cy="19600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D0A8FD-704D-0F33-6C9F-B69B0328CED7}"/>
              </a:ext>
            </a:extLst>
          </p:cNvPr>
          <p:cNvSpPr txBox="1"/>
          <p:nvPr/>
        </p:nvSpPr>
        <p:spPr>
          <a:xfrm>
            <a:off x="89511" y="5564293"/>
            <a:ext cx="58092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在点击</a:t>
            </a:r>
            <a:r>
              <a:rPr lang="zh-CN" altLang="en-US" sz="1200" b="1" dirty="0">
                <a:solidFill>
                  <a:srgbClr val="60605B"/>
                </a:solidFill>
              </a:rPr>
              <a:t>编辑承诺 </a:t>
            </a:r>
            <a:r>
              <a:rPr lang="en-US" altLang="zh-CN" sz="1200" b="1" dirty="0">
                <a:solidFill>
                  <a:schemeClr val="tx1"/>
                </a:solidFill>
                <a:latin typeface="+mj-lt"/>
              </a:rPr>
              <a:t>(1)</a:t>
            </a:r>
            <a:r>
              <a:rPr lang="zh-CN" altLang="en-US" sz="1200" b="0" i="0" u="none" strike="noStrike" dirty="0">
                <a:solidFill>
                  <a:srgbClr val="60605B"/>
                </a:solidFill>
                <a:effectLst/>
              </a:rPr>
              <a:t>之后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&gt;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更新承诺数量和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或确认到达日期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出货日期，</a:t>
            </a:r>
            <a:r>
              <a:rPr lang="zh-CN" altLang="en-US" sz="1200" dirty="0">
                <a:solidFill>
                  <a:srgbClr val="60605B"/>
                </a:solidFill>
              </a:rPr>
              <a:t>拆分出货后，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订单状态转换为</a:t>
            </a:r>
            <a:r>
              <a:rPr lang="zh-CN" altLang="en-US" sz="1200" u="sng" dirty="0">
                <a:solidFill>
                  <a:srgbClr val="002060"/>
                </a:solidFill>
              </a:rPr>
              <a:t>有变化地接受</a:t>
            </a:r>
            <a:endParaRPr lang="en-US"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2FBEE4-80C5-AE64-8CE3-88180708CE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072ACC5-1D5D-35E5-563D-658FB68C7467}"/>
              </a:ext>
            </a:extLst>
          </p:cNvPr>
          <p:cNvSpPr/>
          <p:nvPr/>
        </p:nvSpPr>
        <p:spPr>
          <a:xfrm>
            <a:off x="6271330" y="6389464"/>
            <a:ext cx="316804" cy="24274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9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1FC481-B734-4C94-E573-5259B7A2B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Grandview"/>
              </a:rPr>
              <a:t>供应商回复 </a:t>
            </a:r>
            <a:r>
              <a:rPr lang="en-US" altLang="zh-CN" dirty="0">
                <a:latin typeface="Grandview"/>
              </a:rPr>
              <a:t>| </a:t>
            </a:r>
            <a:r>
              <a:rPr lang="zh-CN" altLang="en-US" dirty="0">
                <a:latin typeface="Grandview"/>
              </a:rPr>
              <a:t>不承诺</a:t>
            </a:r>
            <a:r>
              <a:rPr lang="en-US" dirty="0">
                <a:latin typeface="Grandview"/>
              </a:rPr>
              <a:t> |</a:t>
            </a:r>
            <a:r>
              <a:rPr lang="hu-HU" dirty="0">
                <a:latin typeface="Grandview"/>
              </a:rPr>
              <a:t> </a:t>
            </a:r>
            <a:r>
              <a:rPr lang="zh-CN" altLang="en-US" dirty="0">
                <a:latin typeface="Grandview"/>
              </a:rPr>
              <a:t>网页链接</a:t>
            </a:r>
            <a:endParaRPr lang="en-US" dirty="0">
              <a:latin typeface="Grandview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4049BC-CC4A-DF1B-8CC8-9CD84378F54B}"/>
              </a:ext>
            </a:extLst>
          </p:cNvPr>
          <p:cNvSpPr txBox="1"/>
          <p:nvPr/>
        </p:nvSpPr>
        <p:spPr>
          <a:xfrm>
            <a:off x="278523" y="978550"/>
            <a:ext cx="11176877" cy="173664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如果您无法满足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JABIL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的需求，您可以选择“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NO COMMIT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”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作为反馈，但在这种情况下，您将需要</a:t>
            </a:r>
            <a:r>
              <a:rPr kumimoji="0" lang="zh-CN" alt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提供未承诺理由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，该理由可以从预定义的下拉列表中选择。</a:t>
            </a:r>
          </a:p>
          <a:p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在这个情形下，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e2open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将订单状态转换为未承诺状态。</a:t>
            </a:r>
            <a:endParaRPr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zh-CN" altLang="en-US" sz="1200" dirty="0">
                <a:solidFill>
                  <a:srgbClr val="60605B"/>
                </a:solidFill>
              </a:rPr>
              <a:t>请选择</a:t>
            </a:r>
            <a:r>
              <a:rPr lang="zh-CN" altLang="en-US" sz="1200" u="sng" dirty="0">
                <a:solidFill>
                  <a:srgbClr val="60605B"/>
                </a:solidFill>
              </a:rPr>
              <a:t>订单项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  <a:r>
              <a:rPr lang="en-US" sz="1200" b="1" dirty="0">
                <a:solidFill>
                  <a:srgbClr val="60605B"/>
                </a:solidFill>
              </a:rPr>
              <a:t>(1)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sz="1200" b="1" dirty="0">
              <a:solidFill>
                <a:srgbClr val="60605B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从下拉列表中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选择</a:t>
            </a:r>
            <a:r>
              <a:rPr kumimoji="0" lang="zh-CN" alt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/>
              </a:rPr>
              <a:t>未承诺理由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(2)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zh-CN" altLang="en-US" sz="1200" dirty="0">
                <a:solidFill>
                  <a:srgbClr val="60605B"/>
                </a:solidFill>
              </a:rPr>
              <a:t>点击</a:t>
            </a:r>
            <a:r>
              <a:rPr lang="en-US" sz="1200" dirty="0">
                <a:solidFill>
                  <a:srgbClr val="60605B"/>
                </a:solidFill>
              </a:rPr>
              <a:t> “</a:t>
            </a:r>
            <a:r>
              <a:rPr lang="en-US" sz="1200" b="1" dirty="0">
                <a:solidFill>
                  <a:srgbClr val="60605B"/>
                </a:solidFill>
              </a:rPr>
              <a:t>No Commit</a:t>
            </a:r>
            <a:r>
              <a:rPr lang="en-US" sz="1200" dirty="0">
                <a:solidFill>
                  <a:srgbClr val="60605B"/>
                </a:solidFill>
              </a:rPr>
              <a:t>” </a:t>
            </a:r>
            <a:r>
              <a:rPr lang="en-US" sz="1200" b="1" dirty="0">
                <a:solidFill>
                  <a:srgbClr val="60605B"/>
                </a:solidFill>
              </a:rPr>
              <a:t>(3)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FF9FC8A-5701-08D8-A6F9-7F090D74F405}"/>
              </a:ext>
            </a:extLst>
          </p:cNvPr>
          <p:cNvGrpSpPr/>
          <p:nvPr/>
        </p:nvGrpSpPr>
        <p:grpSpPr>
          <a:xfrm>
            <a:off x="819484" y="3219979"/>
            <a:ext cx="8903407" cy="3190814"/>
            <a:chOff x="1353127" y="2680894"/>
            <a:chExt cx="9485746" cy="344685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311E823-5F9A-81B9-441B-AD5B0BEE0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53127" y="2680894"/>
              <a:ext cx="9485746" cy="344685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D18ABBC-DAEE-458B-E7A1-A0A6DCE432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6821" y="3559627"/>
              <a:ext cx="4272908" cy="2308801"/>
            </a:xfrm>
            <a:prstGeom prst="rect">
              <a:avLst/>
            </a:prstGeom>
          </p:spPr>
        </p:pic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FB5CE7AF-2F2A-41C1-1C1A-21D90308DB0D}"/>
                </a:ext>
              </a:extLst>
            </p:cNvPr>
            <p:cNvSpPr/>
            <p:nvPr/>
          </p:nvSpPr>
          <p:spPr>
            <a:xfrm rot="1395903">
              <a:off x="3596618" y="5025199"/>
              <a:ext cx="184727" cy="36021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BE465083-C37A-2144-D5D9-A24DBE93BA19}"/>
                </a:ext>
              </a:extLst>
            </p:cNvPr>
            <p:cNvSpPr/>
            <p:nvPr/>
          </p:nvSpPr>
          <p:spPr>
            <a:xfrm rot="5400000">
              <a:off x="9731545" y="3658758"/>
              <a:ext cx="184604" cy="34308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3DD401B0-C9EB-EBDB-C310-EDA394C5749D}"/>
                </a:ext>
              </a:extLst>
            </p:cNvPr>
            <p:cNvSpPr/>
            <p:nvPr/>
          </p:nvSpPr>
          <p:spPr>
            <a:xfrm>
              <a:off x="7259783" y="3429000"/>
              <a:ext cx="2235200" cy="2290712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4" name="Dodecagon 13">
              <a:extLst>
                <a:ext uri="{FF2B5EF4-FFF2-40B4-BE49-F238E27FC236}">
                  <a16:creationId xmlns:a16="http://schemas.microsoft.com/office/drawing/2014/main" id="{6E5B2002-1DB9-E28F-3152-813B152B7FBC}"/>
                </a:ext>
              </a:extLst>
            </p:cNvPr>
            <p:cNvSpPr/>
            <p:nvPr/>
          </p:nvSpPr>
          <p:spPr>
            <a:xfrm>
              <a:off x="3066501" y="5107306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3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23978BE9-F3F5-75F7-DD25-D2D06E341AF9}"/>
                </a:ext>
              </a:extLst>
            </p:cNvPr>
            <p:cNvSpPr/>
            <p:nvPr/>
          </p:nvSpPr>
          <p:spPr>
            <a:xfrm>
              <a:off x="1364039" y="4349843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u-HU" sz="1200" dirty="0">
                  <a:solidFill>
                    <a:srgbClr val="FFFFFF"/>
                  </a:solidFill>
                  <a:latin typeface="Century Gothic"/>
                </a:rPr>
                <a:t>1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0333CD-4941-16F1-360B-C84401682C51}"/>
              </a:ext>
            </a:extLst>
          </p:cNvPr>
          <p:cNvGrpSpPr/>
          <p:nvPr/>
        </p:nvGrpSpPr>
        <p:grpSpPr>
          <a:xfrm>
            <a:off x="8679035" y="5006108"/>
            <a:ext cx="3348373" cy="1952561"/>
            <a:chOff x="8569013" y="4778710"/>
            <a:chExt cx="3458395" cy="217996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BEC44AE-BECE-C2B3-E89B-8CE04A30A5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69013" y="4778710"/>
              <a:ext cx="3458395" cy="2179960"/>
            </a:xfrm>
            <a:prstGeom prst="rect">
              <a:avLst/>
            </a:prstGeom>
          </p:spPr>
        </p:pic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E578F24-1FE4-2A81-F674-D1F90180E69A}"/>
                </a:ext>
              </a:extLst>
            </p:cNvPr>
            <p:cNvSpPr/>
            <p:nvPr/>
          </p:nvSpPr>
          <p:spPr>
            <a:xfrm>
              <a:off x="10856975" y="6027430"/>
              <a:ext cx="494022" cy="606252"/>
            </a:xfrm>
            <a:prstGeom prst="roundRect">
              <a:avLst>
                <a:gd name="adj" fmla="val 16667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21" name="Dodecagon 20">
              <a:extLst>
                <a:ext uri="{FF2B5EF4-FFF2-40B4-BE49-F238E27FC236}">
                  <a16:creationId xmlns:a16="http://schemas.microsoft.com/office/drawing/2014/main" id="{B76BD382-6CDA-E380-3EE2-0EB791DA2E26}"/>
                </a:ext>
              </a:extLst>
            </p:cNvPr>
            <p:cNvSpPr/>
            <p:nvPr/>
          </p:nvSpPr>
          <p:spPr>
            <a:xfrm>
              <a:off x="11097798" y="5649764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3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9" name="Dodecagon 8">
            <a:extLst>
              <a:ext uri="{FF2B5EF4-FFF2-40B4-BE49-F238E27FC236}">
                <a16:creationId xmlns:a16="http://schemas.microsoft.com/office/drawing/2014/main" id="{B7083A07-ED88-A4F7-A8C6-65B1A22FDF56}"/>
              </a:ext>
            </a:extLst>
          </p:cNvPr>
          <p:cNvSpPr/>
          <p:nvPr/>
        </p:nvSpPr>
        <p:spPr>
          <a:xfrm>
            <a:off x="8679035" y="395971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940B26-A570-BE7B-D4B0-716A99C8A855}"/>
              </a:ext>
            </a:extLst>
          </p:cNvPr>
          <p:cNvSpPr txBox="1"/>
          <p:nvPr/>
        </p:nvSpPr>
        <p:spPr>
          <a:xfrm>
            <a:off x="197659" y="5910444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zh-CN" altLang="en-US" sz="1100" b="0" i="0" u="none" strike="noStrike" dirty="0">
                <a:solidFill>
                  <a:srgbClr val="60605B"/>
                </a:solidFill>
                <a:effectLst/>
              </a:rPr>
              <a:t>在填写</a:t>
            </a:r>
            <a:r>
              <a:rPr lang="zh-CN" altLang="en-US" sz="1100" b="1" dirty="0">
                <a:solidFill>
                  <a:srgbClr val="60605B"/>
                </a:solidFill>
              </a:rPr>
              <a:t>不承诺</a:t>
            </a:r>
            <a:r>
              <a:rPr lang="zh-CN" altLang="en-US" sz="1100" b="0" i="0" u="none" strike="noStrike" dirty="0">
                <a:solidFill>
                  <a:srgbClr val="60605B"/>
                </a:solidFill>
                <a:effectLst/>
              </a:rPr>
              <a:t>之后</a:t>
            </a:r>
            <a:r>
              <a:rPr lang="en-US" sz="11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1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zh-CN" altLang="en-US" sz="1100" b="0" i="0" u="none" strike="noStrike" dirty="0">
                <a:solidFill>
                  <a:srgbClr val="60605B"/>
                </a:solidFill>
                <a:effectLst/>
              </a:rPr>
              <a:t>订单状态转换为</a:t>
            </a:r>
            <a:r>
              <a:rPr lang="zh-CN" altLang="en-US" sz="1100" u="sng" strike="noStrike" dirty="0">
                <a:solidFill>
                  <a:srgbClr val="002060"/>
                </a:solidFill>
              </a:rPr>
              <a:t>未</a:t>
            </a:r>
            <a:r>
              <a:rPr lang="zh-CN" altLang="en-US" sz="1100" b="0" i="0" u="sng" dirty="0">
                <a:solidFill>
                  <a:srgbClr val="002060"/>
                </a:solidFill>
                <a:effectLst/>
              </a:rPr>
              <a:t>承诺</a:t>
            </a:r>
            <a:endParaRPr lang="en-US" sz="1100" dirty="0"/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E90E4A66-D0D2-5986-6C6B-DF70F3DBB8D5}"/>
              </a:ext>
            </a:extLst>
          </p:cNvPr>
          <p:cNvCxnSpPr/>
          <p:nvPr/>
        </p:nvCxnSpPr>
        <p:spPr>
          <a:xfrm>
            <a:off x="3011938" y="5874078"/>
            <a:ext cx="5597231" cy="618796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4369A96B-47DF-AF18-43FC-AF978F21D7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311091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803629-DAB4-43D2-8BE7-7E2AF1913068}"/>
</file>

<file path=customXml/itemProps3.xml><?xml version="1.0" encoding="utf-8"?>
<ds:datastoreItem xmlns:ds="http://schemas.openxmlformats.org/officeDocument/2006/customXml" ds:itemID="{18B44CEB-53E9-4FE0-A40B-971794A45B63}">
  <ds:schemaRefs>
    <ds:schemaRef ds:uri="http://schemas.microsoft.com/office/2006/documentManagement/types"/>
    <ds:schemaRef ds:uri="http://schemas.microsoft.com/office/2006/metadata/properties"/>
    <ds:schemaRef ds:uri="8df4ecc1-dfa4-474d-adc0-f795c9945782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96a41bf7-7bba-400d-9b09-6d9131e68213"/>
    <ds:schemaRef ds:uri="http://schemas.microsoft.com/office/infopath/2007/PartnerControls"/>
    <ds:schemaRef ds:uri="1a2d8a1b-ec49-48b3-a505-2779a2783986"/>
    <ds:schemaRef ds:uri="http://purl.org/dc/dcmitype/"/>
    <ds:schemaRef ds:uri="d8302a85-f7aa-4890-99dd-5d1274ae15cf"/>
    <ds:schemaRef ds:uri="4f1edfe3-2a30-42c4-bfdd-143d6e02f6c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19318</TotalTime>
  <Words>3558</Words>
  <Application>Microsoft Office PowerPoint</Application>
  <PresentationFormat>Widescreen</PresentationFormat>
  <Paragraphs>332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Wingdings,Sans-Serif</vt:lpstr>
      <vt:lpstr>宋体</vt:lpstr>
      <vt:lpstr>Arial</vt:lpstr>
      <vt:lpstr>Calibri</vt:lpstr>
      <vt:lpstr>Century Gothic</vt:lpstr>
      <vt:lpstr>Grandview</vt:lpstr>
      <vt:lpstr>Wingdings</vt:lpstr>
      <vt:lpstr>Jabil</vt:lpstr>
      <vt:lpstr>2_Jabil</vt:lpstr>
      <vt:lpstr>供应商订单合作</vt:lpstr>
      <vt:lpstr>步骤和提示</vt:lpstr>
      <vt:lpstr>第一步和提示</vt:lpstr>
      <vt:lpstr>通信明细</vt:lpstr>
      <vt:lpstr>可用的通信选项的数据和详细信息</vt:lpstr>
      <vt:lpstr>基于邮件交流的供应商 </vt:lpstr>
      <vt:lpstr>供应商回复 | 认可 | 网页链接</vt:lpstr>
      <vt:lpstr>供应商回复 | 编辑承诺 | 网页链接</vt:lpstr>
      <vt:lpstr>供应商回复 | 不承诺 | 网页链接</vt:lpstr>
      <vt:lpstr>撤单申请回复 | 网页链接</vt:lpstr>
      <vt:lpstr>基于邮件交流的供应商 </vt:lpstr>
      <vt:lpstr>供应商回复 | 认可 | EXCEL附件</vt:lpstr>
      <vt:lpstr>供应商回复 | 编辑承诺 | EXCEL附件</vt:lpstr>
      <vt:lpstr>供应商回复 | 编辑承诺 | EXCEL附件</vt:lpstr>
      <vt:lpstr>供应商回复 | 不承诺 | EXCEL附件</vt:lpstr>
      <vt:lpstr>撤单申请回复 | EXCEL附件</vt:lpstr>
      <vt:lpstr>e2open中的订单的状态转换 </vt:lpstr>
      <vt:lpstr>访问供应商门户网站获取更多信息: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MsRita Li</cp:lastModifiedBy>
  <cp:revision>229</cp:revision>
  <dcterms:created xsi:type="dcterms:W3CDTF">2022-05-05T08:26:01Z</dcterms:created>
  <dcterms:modified xsi:type="dcterms:W3CDTF">2023-10-12T07:20:19Z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