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750" r:id="rId5"/>
  </p:sldMasterIdLst>
  <p:notesMasterIdLst>
    <p:notesMasterId r:id="rId30"/>
  </p:notesMasterIdLst>
  <p:sldIdLst>
    <p:sldId id="3416" r:id="rId6"/>
    <p:sldId id="2134959160" r:id="rId7"/>
    <p:sldId id="2134959157" r:id="rId8"/>
    <p:sldId id="2134959156" r:id="rId9"/>
    <p:sldId id="2134959170" r:id="rId10"/>
    <p:sldId id="2134959135" r:id="rId11"/>
    <p:sldId id="2134959167" r:id="rId12"/>
    <p:sldId id="2134959152" r:id="rId13"/>
    <p:sldId id="2134959151" r:id="rId14"/>
    <p:sldId id="2134959171" r:id="rId15"/>
    <p:sldId id="3251" r:id="rId16"/>
    <p:sldId id="2134959164" r:id="rId17"/>
    <p:sldId id="2134959163" r:id="rId18"/>
    <p:sldId id="2134959162" r:id="rId19"/>
    <p:sldId id="2134959172" r:id="rId20"/>
    <p:sldId id="2134959173" r:id="rId21"/>
    <p:sldId id="2134959174" r:id="rId22"/>
    <p:sldId id="3415" r:id="rId23"/>
    <p:sldId id="2134959166" r:id="rId24"/>
    <p:sldId id="2134959175" r:id="rId25"/>
    <p:sldId id="2134959176" r:id="rId26"/>
    <p:sldId id="2134959177" r:id="rId27"/>
    <p:sldId id="2134959178" r:id="rId28"/>
    <p:sldId id="2134959179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1BDC965-3042-4B1D-9D76-D2957ED988CF}">
          <p14:sldIdLst>
            <p14:sldId id="3416"/>
            <p14:sldId id="2134959160"/>
            <p14:sldId id="2134959157"/>
            <p14:sldId id="2134959156"/>
            <p14:sldId id="2134959170"/>
            <p14:sldId id="2134959135"/>
            <p14:sldId id="2134959167"/>
            <p14:sldId id="2134959152"/>
            <p14:sldId id="2134959151"/>
            <p14:sldId id="2134959171"/>
            <p14:sldId id="3251"/>
          </p14:sldIdLst>
        </p14:section>
        <p14:section name="How you can see data in e2open?" id="{DFC69905-5673-4BEC-8566-55DA214E23B3}">
          <p14:sldIdLst>
            <p14:sldId id="2134959164"/>
            <p14:sldId id="2134959163"/>
            <p14:sldId id="2134959162"/>
            <p14:sldId id="2134959172"/>
            <p14:sldId id="2134959173"/>
            <p14:sldId id="2134959174"/>
            <p14:sldId id="3415"/>
            <p14:sldId id="2134959166"/>
            <p14:sldId id="2134959175"/>
            <p14:sldId id="2134959176"/>
            <p14:sldId id="2134959177"/>
            <p14:sldId id="2134959178"/>
            <p14:sldId id="213495917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AB2CE73-1145-808A-E3E4-6109C83C388A}" name="Henriett Bakos" initials="HB" userId="S::henriett_bakos@jabil.com::5d2ec3e7-1a7a-41e3-9159-81dffa35c265" providerId="AD"/>
  <p188:author id="{1C958699-0721-C4D9-777B-DD695FAC814F}" name="Oleksandr Kis" initials="OK" userId="S::oleksandr_kis1@jabil.com::81febe02-dd6e-4325-95b8-48e968bd32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EEF"/>
    <a:srgbClr val="131B63"/>
    <a:srgbClr val="C64E18"/>
    <a:srgbClr val="E076D1"/>
    <a:srgbClr val="F165CC"/>
    <a:srgbClr val="84307E"/>
    <a:srgbClr val="E88F18"/>
    <a:srgbClr val="D2FBCB"/>
    <a:srgbClr val="A4793A"/>
    <a:srgbClr val="FFDD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46FED3-7F5C-4921-85FF-A1F935D527BD}" v="640" dt="2023-11-14T06:23:30.7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microsoft.com/office/2018/10/relationships/authors" Target="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microsoft.com/office/2015/10/relationships/revisionInfo" Target="revisionInfo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4CE18-BA6A-406F-B48A-1FEECA4E23B4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91FC6-1FF2-4F54-A2C0-3217B213B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905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2.jpe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5.jpe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6.jpe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5.jpe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7.jpe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6D3B49ED-95FC-C74D-8205-1C58E482AF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26" name="Freeform 25">
            <a:extLst>
              <a:ext uri="{FF2B5EF4-FFF2-40B4-BE49-F238E27FC236}">
                <a16:creationId xmlns:a16="http://schemas.microsoft.com/office/drawing/2014/main" id="{C018AB5E-C81C-F14A-940B-21CA99AC4DDA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C50F57B4-8F00-2944-B954-182F5448A781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CB3A07B-0B7D-E84B-93FA-3B27DAEE8B82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29" name="Trapezoid 23">
              <a:extLst>
                <a:ext uri="{FF2B5EF4-FFF2-40B4-BE49-F238E27FC236}">
                  <a16:creationId xmlns:a16="http://schemas.microsoft.com/office/drawing/2014/main" id="{E4584ABF-B0E9-314C-A3D5-41DBBC07D05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oid 21">
              <a:extLst>
                <a:ext uri="{FF2B5EF4-FFF2-40B4-BE49-F238E27FC236}">
                  <a16:creationId xmlns:a16="http://schemas.microsoft.com/office/drawing/2014/main" id="{D2EE21A4-6263-D940-9C70-2A7D6F37E475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073845A-F317-7848-95A3-4FD0B3DFEA66}"/>
              </a:ext>
            </a:extLst>
          </p:cNvPr>
          <p:cNvSpPr/>
          <p:nvPr userDrawn="1"/>
        </p:nvSpPr>
        <p:spPr>
          <a:xfrm>
            <a:off x="690995" y="2497158"/>
            <a:ext cx="605531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Please read the following instructional pages for information about:</a:t>
            </a:r>
          </a:p>
          <a:p>
            <a:r>
              <a:rPr lang="en-US" sz="1400">
                <a:solidFill>
                  <a:schemeClr val="bg1"/>
                </a:solidFill>
              </a:rPr>
              <a:t>• Data classification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Slide Layout Library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Jabil Brand Portal with photo and icon libraries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1400" b="1">
                <a:solidFill>
                  <a:schemeClr val="bg1"/>
                </a:solidFill>
              </a:rPr>
              <a:t>View in Presentation Mode to access hyperlinks.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2000" b="1">
                <a:solidFill>
                  <a:schemeClr val="accent1"/>
                </a:solidFill>
              </a:rPr>
              <a:t>AFTER FINISHING YOUR PRESENTATION,</a:t>
            </a:r>
            <a:br>
              <a:rPr lang="en-US" sz="2000" b="1">
                <a:solidFill>
                  <a:schemeClr val="accent1"/>
                </a:solidFill>
              </a:rPr>
            </a:br>
            <a:r>
              <a:rPr lang="en-US" sz="2000" b="1">
                <a:solidFill>
                  <a:schemeClr val="accent1"/>
                </a:solidFill>
              </a:rPr>
              <a:t>PLEASE DELETE ALL INSTRUCTIONAL PAGES. </a:t>
            </a: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2F76D7E1-6FD0-1940-ADD3-2475B49510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397368" cy="4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65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EED043F5-8F03-5B4E-998B-3EB3C35C68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0981" y="0"/>
            <a:ext cx="6138319" cy="49835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BB32C8-6AA8-8D47-BF0B-1629ADB54B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F8F6ECC2-88AF-6842-93B7-B9DF8585E905}"/>
              </a:ext>
            </a:extLst>
          </p:cNvPr>
          <p:cNvSpPr/>
          <p:nvPr userDrawn="1"/>
        </p:nvSpPr>
        <p:spPr>
          <a:xfrm>
            <a:off x="0" y="-14532"/>
            <a:ext cx="6040982" cy="5075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E6D8E7C-22B7-524A-B228-5AF9D50A7AF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DA65740-2D04-814E-8D9D-6434A9FD99F1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78893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5BFA773-7E8C-384B-A576-D985F7722B04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874051E-4D2D-5E47-AA25-749AAAB3CEF5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itle 1">
            <a:extLst>
              <a:ext uri="{FF2B5EF4-FFF2-40B4-BE49-F238E27FC236}">
                <a16:creationId xmlns:a16="http://schemas.microsoft.com/office/drawing/2014/main" id="{9994D7C1-9FF8-E145-BFCE-2375627480B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" name="Subtitle 2">
            <a:extLst>
              <a:ext uri="{FF2B5EF4-FFF2-40B4-BE49-F238E27FC236}">
                <a16:creationId xmlns:a16="http://schemas.microsoft.com/office/drawing/2014/main" id="{8BD641C0-F69B-1D4C-840C-E84776C318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1" name="Text Placeholder 14">
            <a:extLst>
              <a:ext uri="{FF2B5EF4-FFF2-40B4-BE49-F238E27FC236}">
                <a16:creationId xmlns:a16="http://schemas.microsoft.com/office/drawing/2014/main" id="{0D8DFB93-13C1-BA45-9FC2-2FCB69FAEEF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C36BC0F-5962-1E40-B5F6-2F56FB24AB62}"/>
              </a:ext>
            </a:extLst>
          </p:cNvPr>
          <p:cNvGrpSpPr/>
          <p:nvPr userDrawn="1"/>
        </p:nvGrpSpPr>
        <p:grpSpPr>
          <a:xfrm>
            <a:off x="6719340" y="5639596"/>
            <a:ext cx="2987683" cy="282321"/>
            <a:chOff x="5059259" y="3924366"/>
            <a:chExt cx="3912923" cy="369751"/>
          </a:xfrm>
        </p:grpSpPr>
        <p:pic>
          <p:nvPicPr>
            <p:cNvPr id="24" name="Picture 23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FAA626D5-217C-F74C-86E4-EEA5881503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5" name="Picture 24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247DB18-372C-3447-8524-0797184BB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BA041E33-1A2D-2A4F-AC23-726E92B0D6B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9303"/>
            <a:ext cx="1930722" cy="28229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0EDBEF3C-8004-444A-AFDC-E92B560EB275}"/>
              </a:ext>
            </a:extLst>
          </p:cNvPr>
          <p:cNvGrpSpPr/>
          <p:nvPr userDrawn="1"/>
        </p:nvGrpSpPr>
        <p:grpSpPr>
          <a:xfrm>
            <a:off x="6717596" y="5992307"/>
            <a:ext cx="2613640" cy="284967"/>
            <a:chOff x="5057514" y="4377778"/>
            <a:chExt cx="3423045" cy="373217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CD21F81-A60B-344A-A300-D4CE525B3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41B160D9-ACEE-0B40-8E48-35B785F63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674CBBCD-1E12-1045-998D-C5C098F8AF5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92853"/>
            <a:ext cx="1558135" cy="284996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D818158-B86D-7F4E-8EBC-18B03C7C46DD}"/>
              </a:ext>
            </a:extLst>
          </p:cNvPr>
          <p:cNvCxnSpPr/>
          <p:nvPr userDrawn="1"/>
        </p:nvCxnSpPr>
        <p:spPr>
          <a:xfrm>
            <a:off x="6044761" y="5336551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17C32437-C494-E34A-8462-2D89C9DAA2D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61980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05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40984" y="-3345"/>
            <a:ext cx="6151016" cy="4983596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891804-8664-1041-BBBA-1ED63DB47E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70F5173-7DFF-284C-92F2-293D110B4A4F}"/>
              </a:ext>
            </a:extLst>
          </p:cNvPr>
          <p:cNvSpPr/>
          <p:nvPr userDrawn="1"/>
        </p:nvSpPr>
        <p:spPr>
          <a:xfrm>
            <a:off x="2" y="-1"/>
            <a:ext cx="6040982" cy="52182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082EBD-B853-5840-B5F9-B09CA401C85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A3768A9-4416-2049-873D-BE5AD0226D33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80251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F6DC31E-8A0B-8941-85C6-7EBC23C0DFBE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ED511F0-7DBE-AC42-9F4D-5F92CE5C47BC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2B8A7865-B97C-A34F-9D3A-AA7475B0AD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523F7AA3-5B55-D94F-8DD3-C810DE9ED3F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5" name="Text Placeholder 14">
            <a:extLst>
              <a:ext uri="{FF2B5EF4-FFF2-40B4-BE49-F238E27FC236}">
                <a16:creationId xmlns:a16="http://schemas.microsoft.com/office/drawing/2014/main" id="{6A81BBB1-4A31-B84D-A976-E7D5467F4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0937D7E-522F-B64A-9425-F952F0E42DFB}"/>
              </a:ext>
            </a:extLst>
          </p:cNvPr>
          <p:cNvGrpSpPr/>
          <p:nvPr userDrawn="1"/>
        </p:nvGrpSpPr>
        <p:grpSpPr>
          <a:xfrm>
            <a:off x="6719340" y="5634052"/>
            <a:ext cx="2987683" cy="282321"/>
            <a:chOff x="5059259" y="3924366"/>
            <a:chExt cx="3912923" cy="369751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424CACD-F4C2-C34E-9C40-7D18C0861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B9848543-868A-204A-9AEC-BE367328A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4FB4A191-FFD8-8246-8942-5C091CA2C02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3759"/>
            <a:ext cx="1930722" cy="28229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3747D5E8-7380-174D-808A-D0B3E876E7EC}"/>
              </a:ext>
            </a:extLst>
          </p:cNvPr>
          <p:cNvGrpSpPr/>
          <p:nvPr userDrawn="1"/>
        </p:nvGrpSpPr>
        <p:grpSpPr>
          <a:xfrm>
            <a:off x="6717596" y="5986763"/>
            <a:ext cx="2613640" cy="284967"/>
            <a:chOff x="5057514" y="4377778"/>
            <a:chExt cx="3423045" cy="373217"/>
          </a:xfrm>
        </p:grpSpPr>
        <p:pic>
          <p:nvPicPr>
            <p:cNvPr id="32" name="Picture 3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CB78D14-0DC4-2641-9B0A-0989F9BEA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33" name="Picture 3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D34A66A-D919-4E42-8DD7-0A15BC8B7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EE690E50-46E2-154B-90A7-23DF675F5A1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87309"/>
            <a:ext cx="1558135" cy="284996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D38B908-19DE-9846-887B-DECB55F83F7A}"/>
              </a:ext>
            </a:extLst>
          </p:cNvPr>
          <p:cNvCxnSpPr/>
          <p:nvPr userDrawn="1"/>
        </p:nvCxnSpPr>
        <p:spPr>
          <a:xfrm>
            <a:off x="6044761" y="5331007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470071-2329-BD4F-8628-4A9600A06979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56436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00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B2310E8-79EC-BD4A-9377-CA746F773E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06"/>
          <a:stretch/>
        </p:blipFill>
        <p:spPr>
          <a:xfrm>
            <a:off x="-1" y="1244246"/>
            <a:ext cx="12191999" cy="4407807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8C134724-C163-574F-8BA2-FFFF5211D44F}"/>
              </a:ext>
            </a:extLst>
          </p:cNvPr>
          <p:cNvSpPr/>
          <p:nvPr userDrawn="1"/>
        </p:nvSpPr>
        <p:spPr>
          <a:xfrm rot="16200000">
            <a:off x="5455557" y="544690"/>
            <a:ext cx="6846711" cy="5779907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9291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picture containing text&#10;&#10;Description automatically generated">
            <a:extLst>
              <a:ext uri="{FF2B5EF4-FFF2-40B4-BE49-F238E27FC236}">
                <a16:creationId xmlns:a16="http://schemas.microsoft.com/office/drawing/2014/main" id="{BDCD7847-1522-0E44-AF5F-7A45814F37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88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CF8BCE1-6DCB-2840-A0A1-8CC968F7C884}"/>
              </a:ext>
            </a:extLst>
          </p:cNvPr>
          <p:cNvSpPr/>
          <p:nvPr userDrawn="1"/>
        </p:nvSpPr>
        <p:spPr>
          <a:xfrm rot="16200000">
            <a:off x="5459989" y="549121"/>
            <a:ext cx="6846710" cy="5771045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3" y="1180347"/>
            <a:ext cx="5997825" cy="4455955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1960654-D825-024F-B13F-787B9EC0C20F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FBB1ED9C-99DB-C246-A4DB-F174540FC6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19EFF162-5FEB-B040-9994-7DE97E34B86A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2FADF90-0AAD-0F45-A3AC-ABD6E1C37F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8B0BF2B-4F90-D247-9C57-408C733BE5F6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C2884DF9-53E6-4346-861F-8121ED4062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1B553F8-A471-9349-94E7-432646AEA067}"/>
              </a:ext>
            </a:extLst>
          </p:cNvPr>
          <p:cNvSpPr/>
          <p:nvPr userDrawn="1"/>
        </p:nvSpPr>
        <p:spPr>
          <a:xfrm>
            <a:off x="11768865" y="1180348"/>
            <a:ext cx="437881" cy="44781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2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unset in the background&#10;&#10;Description automatically generated">
            <a:extLst>
              <a:ext uri="{FF2B5EF4-FFF2-40B4-BE49-F238E27FC236}">
                <a16:creationId xmlns:a16="http://schemas.microsoft.com/office/drawing/2014/main" id="{4460951A-58F0-7D43-A01C-2C594E19BA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8531" y="0"/>
            <a:ext cx="6113475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3C282F-EB59-3543-87B8-7F8DEB02A5A3}"/>
              </a:ext>
            </a:extLst>
          </p:cNvPr>
          <p:cNvSpPr/>
          <p:nvPr userDrawn="1"/>
        </p:nvSpPr>
        <p:spPr>
          <a:xfrm>
            <a:off x="-18404" y="0"/>
            <a:ext cx="6099625" cy="68662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C7258B3-6723-9E4F-856A-23B5B163D4E7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F689BE-95E2-6A46-A78D-4BA7755CE76B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20EEB1F-4E01-6345-B454-EFB58C31E212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4034767-142E-6245-A8EC-C997E3BBBA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03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7345EFC-CAB9-A740-967E-AFE88684B442}"/>
              </a:ext>
            </a:extLst>
          </p:cNvPr>
          <p:cNvSpPr/>
          <p:nvPr userDrawn="1"/>
        </p:nvSpPr>
        <p:spPr>
          <a:xfrm>
            <a:off x="-18404" y="-18575"/>
            <a:ext cx="6099625" cy="6903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FBAEAB-D120-8149-909C-FAB20293F1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7CDE83-B46C-E54F-9B80-24A8D3DC5FD9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3054FB77-B517-C74A-B356-D4517F3FB1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5F55095-68A1-B941-9BE0-888332DD4FAE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C68FB32-6459-F34B-8979-07136250C7E7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860A2-6706-3A4F-85C9-E8BEC9A452D6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C90525A1-DD7A-D249-8353-F7C42128AE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71750" y="0"/>
            <a:ext cx="6120250" cy="685800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22862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&#10;&#10;Description automatically generated">
            <a:extLst>
              <a:ext uri="{FF2B5EF4-FFF2-40B4-BE49-F238E27FC236}">
                <a16:creationId xmlns:a16="http://schemas.microsoft.com/office/drawing/2014/main" id="{DBA51ED0-AC23-9247-A885-B540A5C4E7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705" b="21371"/>
          <a:stretch/>
        </p:blipFill>
        <p:spPr>
          <a:xfrm>
            <a:off x="2212" y="1175953"/>
            <a:ext cx="12198647" cy="4466668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DA214497-3A19-2949-BC95-02ED12518AD2}"/>
              </a:ext>
            </a:extLst>
          </p:cNvPr>
          <p:cNvSpPr/>
          <p:nvPr userDrawn="1"/>
        </p:nvSpPr>
        <p:spPr>
          <a:xfrm rot="5400000">
            <a:off x="8280089" y="3360361"/>
            <a:ext cx="1215380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AAF7C8-AF7B-EB42-B754-00A9A452984D}"/>
              </a:ext>
            </a:extLst>
          </p:cNvPr>
          <p:cNvSpPr/>
          <p:nvPr userDrawn="1"/>
        </p:nvSpPr>
        <p:spPr>
          <a:xfrm>
            <a:off x="6000881" y="1203158"/>
            <a:ext cx="5776847" cy="5654841"/>
          </a:xfrm>
          <a:prstGeom prst="rect">
            <a:avLst/>
          </a:prstGeom>
          <a:solidFill>
            <a:srgbClr val="003C6B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6227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9D7072-8E61-8A4A-8FA5-CB0BB9A6A728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B52EC65-56B6-E645-9466-67D81ED7DD29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C368A69-521D-A745-B5E9-30391993EF7D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17" name="Trapezoid 23">
                  <a:extLst>
                    <a:ext uri="{FF2B5EF4-FFF2-40B4-BE49-F238E27FC236}">
                      <a16:creationId xmlns:a16="http://schemas.microsoft.com/office/drawing/2014/main" id="{5CC7D75B-10B6-2D43-8C3E-9C46E949F430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rapezoid 21">
                  <a:extLst>
                    <a:ext uri="{FF2B5EF4-FFF2-40B4-BE49-F238E27FC236}">
                      <a16:creationId xmlns:a16="http://schemas.microsoft.com/office/drawing/2014/main" id="{3D7FF898-26E2-4648-9A62-BBA2DCDDC7F9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84610ECD-3063-2E45-8977-9670D2B35E70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5" name="Trapezoid 23">
                  <a:extLst>
                    <a:ext uri="{FF2B5EF4-FFF2-40B4-BE49-F238E27FC236}">
                      <a16:creationId xmlns:a16="http://schemas.microsoft.com/office/drawing/2014/main" id="{01109208-5C6B-7744-8336-82DBD919FCB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Trapezoid 21">
                  <a:extLst>
                    <a:ext uri="{FF2B5EF4-FFF2-40B4-BE49-F238E27FC236}">
                      <a16:creationId xmlns:a16="http://schemas.microsoft.com/office/drawing/2014/main" id="{80E6C773-8354-9445-A8E5-2C54D34558E8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3" name="Trapezoid 23">
              <a:extLst>
                <a:ext uri="{FF2B5EF4-FFF2-40B4-BE49-F238E27FC236}">
                  <a16:creationId xmlns:a16="http://schemas.microsoft.com/office/drawing/2014/main" id="{0ABDD431-8AF8-B743-A21B-5795E1CB65DA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9" name="Picture 2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D29D54C-3F54-264E-96BE-57421F2D37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09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180344"/>
            <a:ext cx="5997436" cy="4448463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AD1696-F878-8E45-8B97-701CE703B932}"/>
              </a:ext>
            </a:extLst>
          </p:cNvPr>
          <p:cNvSpPr/>
          <p:nvPr userDrawn="1"/>
        </p:nvSpPr>
        <p:spPr>
          <a:xfrm rot="5400000">
            <a:off x="6048951" y="1129224"/>
            <a:ext cx="5677655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2A8ACD4-72E6-E141-BC4A-F7261DACBD24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9BB24A2-A1A4-8042-A3D3-E79EC52BAEBD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166E370C-6563-5843-BA68-E200CC55066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F939E516-FCF1-0B41-84B0-8BAF2345BBD6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88904402-987A-3642-B024-A48D4229DE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BC4C3D-5E34-DC49-8318-D4FBE05F3F02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56C5F8E-EBF7-8E46-AEF4-157A8C39725B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07924856-ED39-6A46-BEE7-4971DC391FD7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22" name="Trapezoid 23">
                  <a:extLst>
                    <a:ext uri="{FF2B5EF4-FFF2-40B4-BE49-F238E27FC236}">
                      <a16:creationId xmlns:a16="http://schemas.microsoft.com/office/drawing/2014/main" id="{D659F23F-6941-974F-A2D9-156D42C0581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Trapezoid 21">
                  <a:extLst>
                    <a:ext uri="{FF2B5EF4-FFF2-40B4-BE49-F238E27FC236}">
                      <a16:creationId xmlns:a16="http://schemas.microsoft.com/office/drawing/2014/main" id="{2CCCAA9F-AF4C-324F-A50C-DD6C5231EB70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87EE595-4B35-874F-992B-05A7BAD6A4EA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0" name="Trapezoid 23">
                  <a:extLst>
                    <a:ext uri="{FF2B5EF4-FFF2-40B4-BE49-F238E27FC236}">
                      <a16:creationId xmlns:a16="http://schemas.microsoft.com/office/drawing/2014/main" id="{D9676B54-7CF4-B542-8A30-5D3E74A98583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Trapezoid 21">
                  <a:extLst>
                    <a:ext uri="{FF2B5EF4-FFF2-40B4-BE49-F238E27FC236}">
                      <a16:creationId xmlns:a16="http://schemas.microsoft.com/office/drawing/2014/main" id="{9D92856D-C279-0A4C-A9DE-E13187178522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55278DC3-2740-3844-A4CA-664DDA74C20C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B3547E-5320-834F-B3FE-FEF0C93761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0553C9F-A89B-EE43-A35E-67981571DE97}"/>
              </a:ext>
            </a:extLst>
          </p:cNvPr>
          <p:cNvSpPr/>
          <p:nvPr userDrawn="1"/>
        </p:nvSpPr>
        <p:spPr>
          <a:xfrm>
            <a:off x="11774774" y="1180344"/>
            <a:ext cx="417226" cy="44484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5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A9A21155-EED8-C94C-909C-9812663797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"/>
          <a:stretch/>
        </p:blipFill>
        <p:spPr>
          <a:xfrm>
            <a:off x="724" y="0"/>
            <a:ext cx="12190551" cy="6858000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8B67D96F-E80E-8741-9362-E4731F0CCF4E}"/>
              </a:ext>
            </a:extLst>
          </p:cNvPr>
          <p:cNvSpPr/>
          <p:nvPr userDrawn="1"/>
        </p:nvSpPr>
        <p:spPr>
          <a:xfrm rot="10800000">
            <a:off x="501844" y="4432"/>
            <a:ext cx="5776857" cy="6333303"/>
          </a:xfrm>
          <a:custGeom>
            <a:avLst/>
            <a:gdLst>
              <a:gd name="connsiteX0" fmla="*/ 2364207 w 5776857"/>
              <a:gd name="connsiteY0" fmla="*/ 1 h 5658522"/>
              <a:gd name="connsiteX1" fmla="*/ 2878898 w 5776857"/>
              <a:gd name="connsiteY1" fmla="*/ 285810 h 5658522"/>
              <a:gd name="connsiteX2" fmla="*/ 3412650 w 5776857"/>
              <a:gd name="connsiteY2" fmla="*/ 1 h 5658522"/>
              <a:gd name="connsiteX3" fmla="*/ 0 w 5776857"/>
              <a:gd name="connsiteY3" fmla="*/ 0 h 5658522"/>
              <a:gd name="connsiteX4" fmla="*/ 5776857 w 5776857"/>
              <a:gd name="connsiteY4" fmla="*/ 0 h 5658522"/>
              <a:gd name="connsiteX5" fmla="*/ 5776857 w 5776857"/>
              <a:gd name="connsiteY5" fmla="*/ 5658522 h 5658522"/>
              <a:gd name="connsiteX6" fmla="*/ 0 w 5776857"/>
              <a:gd name="connsiteY6" fmla="*/ 5658522 h 5658522"/>
              <a:gd name="connsiteX0" fmla="*/ 2364207 w 5776857"/>
              <a:gd name="connsiteY0" fmla="*/ 1 h 5658522"/>
              <a:gd name="connsiteX1" fmla="*/ 2885248 w 5776857"/>
              <a:gd name="connsiteY1" fmla="*/ 263116 h 5658522"/>
              <a:gd name="connsiteX2" fmla="*/ 3412650 w 5776857"/>
              <a:gd name="connsiteY2" fmla="*/ 1 h 5658522"/>
              <a:gd name="connsiteX3" fmla="*/ 2364207 w 5776857"/>
              <a:gd name="connsiteY3" fmla="*/ 1 h 5658522"/>
              <a:gd name="connsiteX4" fmla="*/ 0 w 5776857"/>
              <a:gd name="connsiteY4" fmla="*/ 0 h 5658522"/>
              <a:gd name="connsiteX5" fmla="*/ 5776857 w 5776857"/>
              <a:gd name="connsiteY5" fmla="*/ 0 h 5658522"/>
              <a:gd name="connsiteX6" fmla="*/ 5776857 w 5776857"/>
              <a:gd name="connsiteY6" fmla="*/ 5658522 h 5658522"/>
              <a:gd name="connsiteX7" fmla="*/ 0 w 5776857"/>
              <a:gd name="connsiteY7" fmla="*/ 5658522 h 5658522"/>
              <a:gd name="connsiteX8" fmla="*/ 0 w 5776857"/>
              <a:gd name="connsiteY8" fmla="*/ 0 h 5658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76857" h="5658522">
                <a:moveTo>
                  <a:pt x="2364207" y="1"/>
                </a:moveTo>
                <a:lnTo>
                  <a:pt x="2885248" y="263116"/>
                </a:lnTo>
                <a:cubicBezTo>
                  <a:pt x="3063165" y="167846"/>
                  <a:pt x="3234733" y="95271"/>
                  <a:pt x="3412650" y="1"/>
                </a:cubicBezTo>
                <a:lnTo>
                  <a:pt x="2364207" y="1"/>
                </a:lnTo>
                <a:close/>
                <a:moveTo>
                  <a:pt x="0" y="0"/>
                </a:moveTo>
                <a:lnTo>
                  <a:pt x="5776857" y="0"/>
                </a:lnTo>
                <a:lnTo>
                  <a:pt x="5776857" y="5658522"/>
                </a:lnTo>
                <a:lnTo>
                  <a:pt x="0" y="5658522"/>
                </a:lnTo>
                <a:lnTo>
                  <a:pt x="0" y="0"/>
                </a:lnTo>
                <a:close/>
              </a:path>
            </a:pathLst>
          </a:custGeom>
          <a:solidFill>
            <a:srgbClr val="003C6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33C9590-B040-B345-9770-D559537FAC24}"/>
              </a:ext>
            </a:extLst>
          </p:cNvPr>
          <p:cNvGrpSpPr/>
          <p:nvPr userDrawn="1"/>
        </p:nvGrpSpPr>
        <p:grpSpPr>
          <a:xfrm rot="16200000">
            <a:off x="3194232" y="5740894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4DF7E4EA-CE7B-664C-809B-AFD0D359C78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C50F9BD5-484D-A645-9D49-1CE58BE4B0E9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913681" y="21699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913681" y="2517070"/>
            <a:ext cx="4956948" cy="5517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934105" y="3590952"/>
            <a:ext cx="4665663" cy="762958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0FE58FF-642F-624C-8008-8D394D7069BC}"/>
              </a:ext>
            </a:extLst>
          </p:cNvPr>
          <p:cNvCxnSpPr>
            <a:cxnSpLocks/>
          </p:cNvCxnSpPr>
          <p:nvPr userDrawn="1"/>
        </p:nvCxnSpPr>
        <p:spPr>
          <a:xfrm>
            <a:off x="498941" y="1310403"/>
            <a:ext cx="0" cy="554759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2AB7E38-07B7-DC4F-9768-292FCE0A0F70}"/>
              </a:ext>
            </a:extLst>
          </p:cNvPr>
          <p:cNvCxnSpPr>
            <a:cxnSpLocks/>
          </p:cNvCxnSpPr>
          <p:nvPr userDrawn="1"/>
        </p:nvCxnSpPr>
        <p:spPr>
          <a:xfrm flipH="1">
            <a:off x="6273176" y="-25343"/>
            <a:ext cx="5525" cy="5636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FF11A3E-0FCB-2043-8F21-C3762F6A361F}"/>
              </a:ext>
            </a:extLst>
          </p:cNvPr>
          <p:cNvCxnSpPr>
            <a:cxnSpLocks/>
          </p:cNvCxnSpPr>
          <p:nvPr userDrawn="1"/>
        </p:nvCxnSpPr>
        <p:spPr>
          <a:xfrm>
            <a:off x="-1" y="471970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FCB4352-5F30-B343-A850-ABEA6968F7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489" y="5336884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89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CDA8232A-27C6-ED4E-8DD1-0B862D7634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D96B30A4-A7E5-CB4C-ACBE-2CD24015DC26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F1DED285-5821-EE4F-A524-28AA2E25353F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D0CA1B3-4419-924D-ABC7-DB10DC22F76F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1" name="Trapezoid 23">
              <a:extLst>
                <a:ext uri="{FF2B5EF4-FFF2-40B4-BE49-F238E27FC236}">
                  <a16:creationId xmlns:a16="http://schemas.microsoft.com/office/drawing/2014/main" id="{9756FCF0-2BF2-FA45-991F-C5F1EF55788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rapezoid 21">
              <a:extLst>
                <a:ext uri="{FF2B5EF4-FFF2-40B4-BE49-F238E27FC236}">
                  <a16:creationId xmlns:a16="http://schemas.microsoft.com/office/drawing/2014/main" id="{D6978D09-4B36-394B-997E-84B87A38922A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A2082C6-6867-304A-A846-A15BF1584A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712811C-8CCC-164B-859D-B052B17CE1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651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2F441C22-6E05-144A-8318-6A1E535FCCDA}"/>
              </a:ext>
            </a:extLst>
          </p:cNvPr>
          <p:cNvSpPr/>
          <p:nvPr userDrawn="1"/>
        </p:nvSpPr>
        <p:spPr>
          <a:xfrm>
            <a:off x="3411975" y="494761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C08EC25-A1C9-B346-9A09-03FD56799344}"/>
              </a:ext>
            </a:extLst>
          </p:cNvPr>
          <p:cNvSpPr/>
          <p:nvPr userDrawn="1"/>
        </p:nvSpPr>
        <p:spPr>
          <a:xfrm>
            <a:off x="699283" y="495312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999113-D4FD-E841-B314-44002230BA96}"/>
              </a:ext>
            </a:extLst>
          </p:cNvPr>
          <p:cNvSpPr/>
          <p:nvPr userDrawn="1"/>
        </p:nvSpPr>
        <p:spPr>
          <a:xfrm>
            <a:off x="697692" y="2834286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9CD0FA-1E07-9845-BD07-5F4D8D0A9FF8}"/>
              </a:ext>
            </a:extLst>
          </p:cNvPr>
          <p:cNvSpPr/>
          <p:nvPr userDrawn="1"/>
        </p:nvSpPr>
        <p:spPr>
          <a:xfrm>
            <a:off x="6072856" y="2851882"/>
            <a:ext cx="2491193" cy="94111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CORPORATE LOGO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388621"/>
            <a:ext cx="306623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LOGO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logo be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done proportionately. No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of the logo 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</a:t>
            </a:r>
            <a:r>
              <a:rPr lang="en-US" sz="1400" b="1" err="1">
                <a:ea typeface="Arial Narrow" charset="0"/>
                <a:cs typeface="Arial Narrow" charset="0"/>
                <a:hlinkClick r:id="rId2"/>
              </a:rPr>
              <a:t>JabilWeb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41F854-F0F7-4646-A277-390D453BF9D5}"/>
              </a:ext>
            </a:extLst>
          </p:cNvPr>
          <p:cNvSpPr/>
          <p:nvPr userDrawn="1"/>
        </p:nvSpPr>
        <p:spPr>
          <a:xfrm>
            <a:off x="3385274" y="2845077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734D09A-E36D-C94B-8978-F7D8091697D6}"/>
              </a:ext>
            </a:extLst>
          </p:cNvPr>
          <p:cNvSpPr>
            <a:spLocks noChangeAspect="1"/>
          </p:cNvSpPr>
          <p:nvPr userDrawn="1"/>
        </p:nvSpPr>
        <p:spPr>
          <a:xfrm>
            <a:off x="6129412" y="4953120"/>
            <a:ext cx="2558034" cy="9493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LIGHT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light colored backgrounds are white or gray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A1DE6AB-D4D3-AB41-8648-B78097CC268A}"/>
              </a:ext>
            </a:extLst>
          </p:cNvPr>
          <p:cNvSpPr txBox="1"/>
          <p:nvPr userDrawn="1"/>
        </p:nvSpPr>
        <p:spPr>
          <a:xfrm>
            <a:off x="586764" y="4278381"/>
            <a:ext cx="8114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DARK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dark colored backgrounds are black or Jabil blue</a:t>
            </a:r>
          </a:p>
        </p:txBody>
      </p:sp>
      <p:pic>
        <p:nvPicPr>
          <p:cNvPr id="25" name="Picture 24" descr="A picture containing drawing&#10;&#10;Description automatically generated">
            <a:extLst>
              <a:ext uri="{FF2B5EF4-FFF2-40B4-BE49-F238E27FC236}">
                <a16:creationId xmlns:a16="http://schemas.microsoft.com/office/drawing/2014/main" id="{7A818DF9-F30D-6F49-84CA-F771876BD5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3683" y="5231805"/>
            <a:ext cx="1956475" cy="358193"/>
          </a:xfrm>
          <a:prstGeom prst="rect">
            <a:avLst/>
          </a:prstGeom>
        </p:spPr>
      </p:pic>
      <p:pic>
        <p:nvPicPr>
          <p:cNvPr id="27" name="Picture 26" descr="Icon&#10;&#10;Description automatically generated">
            <a:extLst>
              <a:ext uri="{FF2B5EF4-FFF2-40B4-BE49-F238E27FC236}">
                <a16:creationId xmlns:a16="http://schemas.microsoft.com/office/drawing/2014/main" id="{DC299C23-2DA9-444B-BDF1-58C8FAD902C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589" y="5218793"/>
            <a:ext cx="1947861" cy="356616"/>
          </a:xfrm>
          <a:prstGeom prst="rect">
            <a:avLst/>
          </a:prstGeom>
        </p:spPr>
      </p:pic>
      <p:pic>
        <p:nvPicPr>
          <p:cNvPr id="28" name="Picture 27" descr="A picture containing object, clock, monitor, screen&#10;&#10;Description automatically generated">
            <a:extLst>
              <a:ext uri="{FF2B5EF4-FFF2-40B4-BE49-F238E27FC236}">
                <a16:creationId xmlns:a16="http://schemas.microsoft.com/office/drawing/2014/main" id="{E5FC417B-0FD7-7247-9D4B-EC7C39F7F4E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173" y="3141422"/>
            <a:ext cx="1947861" cy="356616"/>
          </a:xfrm>
          <a:prstGeom prst="rect">
            <a:avLst/>
          </a:prstGeom>
        </p:spPr>
      </p:pic>
      <p:pic>
        <p:nvPicPr>
          <p:cNvPr id="30" name="Picture 29" descr="A picture containing shape&#10;&#10;Description automatically generated">
            <a:extLst>
              <a:ext uri="{FF2B5EF4-FFF2-40B4-BE49-F238E27FC236}">
                <a16:creationId xmlns:a16="http://schemas.microsoft.com/office/drawing/2014/main" id="{E3C5894B-03E7-3740-A536-7C50C03E40F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535" y="3120623"/>
            <a:ext cx="1947861" cy="356616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1CA8311F-4F34-504B-88BD-73D17B8E4F6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318" y="3126954"/>
            <a:ext cx="1940649" cy="338328"/>
          </a:xfrm>
          <a:prstGeom prst="rect">
            <a:avLst/>
          </a:prstGeom>
        </p:spPr>
      </p:pic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B77220-0FC2-634B-9C79-0A955E900C5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611" y="5261364"/>
            <a:ext cx="1925247" cy="3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965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DD79919-84C0-504A-8178-9F242FB8DB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50628" y="-2"/>
            <a:ext cx="4141372" cy="6858002"/>
          </a:xfrm>
          <a:custGeom>
            <a:avLst/>
            <a:gdLst>
              <a:gd name="connsiteX0" fmla="*/ 4141372 w 4141372"/>
              <a:gd name="connsiteY0" fmla="*/ 0 h 6858002"/>
              <a:gd name="connsiteX1" fmla="*/ 4141372 w 4141372"/>
              <a:gd name="connsiteY1" fmla="*/ 6858002 h 6858002"/>
              <a:gd name="connsiteX2" fmla="*/ 2714208 w 4141372"/>
              <a:gd name="connsiteY2" fmla="*/ 6850507 h 6858002"/>
              <a:gd name="connsiteX3" fmla="*/ 0 w 4141372"/>
              <a:gd name="connsiteY3" fmla="*/ 1858945 h 6858002"/>
              <a:gd name="connsiteX4" fmla="*/ 1012986 w 4141372"/>
              <a:gd name="connsiteY4" fmla="*/ 3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1372" h="6858002">
                <a:moveTo>
                  <a:pt x="4141372" y="0"/>
                </a:moveTo>
                <a:lnTo>
                  <a:pt x="4141372" y="6858002"/>
                </a:lnTo>
                <a:lnTo>
                  <a:pt x="2714208" y="6850507"/>
                </a:lnTo>
                <a:lnTo>
                  <a:pt x="0" y="1858945"/>
                </a:lnTo>
                <a:lnTo>
                  <a:pt x="1012986" y="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6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50A4EE92-01A9-A242-BDFE-E7F13374437C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3CE685DE-1DA8-3942-9A9C-9499A3138C34}"/>
              </a:ext>
            </a:extLst>
          </p:cNvPr>
          <p:cNvSpPr/>
          <p:nvPr userDrawn="1"/>
        </p:nvSpPr>
        <p:spPr>
          <a:xfrm rot="10800000">
            <a:off x="0" y="-1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DECF679-CE70-1146-8E23-3B8A9F02EAC5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2" name="Trapezoid 23">
              <a:extLst>
                <a:ext uri="{FF2B5EF4-FFF2-40B4-BE49-F238E27FC236}">
                  <a16:creationId xmlns:a16="http://schemas.microsoft.com/office/drawing/2014/main" id="{B780118E-BDA1-724C-9637-433B955BB2C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oid 21">
              <a:extLst>
                <a:ext uri="{FF2B5EF4-FFF2-40B4-BE49-F238E27FC236}">
                  <a16:creationId xmlns:a16="http://schemas.microsoft.com/office/drawing/2014/main" id="{F2F59216-F7C8-2F4D-8B1F-1903EA229431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EE319738-B893-9D4C-B49F-6E6573E53D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039366EB-970F-3744-A3EB-5555E807BA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AA5D0AB-A5EF-5345-A4A1-06A6B832AF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E2855C25-D922-D149-BB7A-A8D7D67D0E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593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erson, person, standing, holding&#10;&#10;Description automatically generated">
            <a:extLst>
              <a:ext uri="{FF2B5EF4-FFF2-40B4-BE49-F238E27FC236}">
                <a16:creationId xmlns:a16="http://schemas.microsoft.com/office/drawing/2014/main" id="{2F74812C-738D-1F48-B719-CB82CA359D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21"/>
          <a:stretch/>
        </p:blipFill>
        <p:spPr>
          <a:xfrm>
            <a:off x="-4744" y="-22111"/>
            <a:ext cx="12201488" cy="6880111"/>
          </a:xfrm>
          <a:prstGeom prst="rect">
            <a:avLst/>
          </a:prstGeom>
        </p:spPr>
      </p:pic>
      <p:sp>
        <p:nvSpPr>
          <p:cNvPr id="40" name="Freeform 39">
            <a:extLst>
              <a:ext uri="{FF2B5EF4-FFF2-40B4-BE49-F238E27FC236}">
                <a16:creationId xmlns:a16="http://schemas.microsoft.com/office/drawing/2014/main" id="{A1CBC738-4D6E-E240-B2DA-1354B252E58B}"/>
              </a:ext>
            </a:extLst>
          </p:cNvPr>
          <p:cNvSpPr/>
          <p:nvPr userDrawn="1"/>
        </p:nvSpPr>
        <p:spPr>
          <a:xfrm>
            <a:off x="26587" y="1126338"/>
            <a:ext cx="12170909" cy="4614674"/>
          </a:xfrm>
          <a:custGeom>
            <a:avLst/>
            <a:gdLst>
              <a:gd name="connsiteX0" fmla="*/ 2514939 w 12170909"/>
              <a:gd name="connsiteY0" fmla="*/ 0 h 4614674"/>
              <a:gd name="connsiteX1" fmla="*/ 2810619 w 12170909"/>
              <a:gd name="connsiteY1" fmla="*/ 0 h 4614674"/>
              <a:gd name="connsiteX2" fmla="*/ 3022366 w 12170909"/>
              <a:gd name="connsiteY2" fmla="*/ 0 h 4614674"/>
              <a:gd name="connsiteX3" fmla="*/ 11043149 w 12170909"/>
              <a:gd name="connsiteY3" fmla="*/ 0 h 4614674"/>
              <a:gd name="connsiteX4" fmla="*/ 11571469 w 12170909"/>
              <a:gd name="connsiteY4" fmla="*/ 0 h 4614674"/>
              <a:gd name="connsiteX5" fmla="*/ 12170909 w 12170909"/>
              <a:gd name="connsiteY5" fmla="*/ 0 h 4614674"/>
              <a:gd name="connsiteX6" fmla="*/ 12170909 w 12170909"/>
              <a:gd name="connsiteY6" fmla="*/ 4614674 h 4614674"/>
              <a:gd name="connsiteX7" fmla="*/ 11571469 w 12170909"/>
              <a:gd name="connsiteY7" fmla="*/ 4614674 h 4614674"/>
              <a:gd name="connsiteX8" fmla="*/ 11043149 w 12170909"/>
              <a:gd name="connsiteY8" fmla="*/ 4614674 h 4614674"/>
              <a:gd name="connsiteX9" fmla="*/ 3022366 w 12170909"/>
              <a:gd name="connsiteY9" fmla="*/ 4614674 h 4614674"/>
              <a:gd name="connsiteX10" fmla="*/ 2810619 w 12170909"/>
              <a:gd name="connsiteY10" fmla="*/ 4614674 h 4614674"/>
              <a:gd name="connsiteX11" fmla="*/ 2522255 w 12170909"/>
              <a:gd name="connsiteY11" fmla="*/ 4614674 h 4614674"/>
              <a:gd name="connsiteX12" fmla="*/ 2522254 w 12170909"/>
              <a:gd name="connsiteY12" fmla="*/ 4614674 h 4614674"/>
              <a:gd name="connsiteX13" fmla="*/ 0 w 12170909"/>
              <a:gd name="connsiteY13" fmla="*/ 4614674 h 4614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70909" h="4614674">
                <a:moveTo>
                  <a:pt x="2514939" y="0"/>
                </a:moveTo>
                <a:lnTo>
                  <a:pt x="2810619" y="0"/>
                </a:lnTo>
                <a:lnTo>
                  <a:pt x="3022366" y="0"/>
                </a:lnTo>
                <a:lnTo>
                  <a:pt x="11043149" y="0"/>
                </a:lnTo>
                <a:lnTo>
                  <a:pt x="11571469" y="0"/>
                </a:lnTo>
                <a:lnTo>
                  <a:pt x="12170909" y="0"/>
                </a:lnTo>
                <a:lnTo>
                  <a:pt x="12170909" y="4614674"/>
                </a:lnTo>
                <a:lnTo>
                  <a:pt x="11571469" y="4614674"/>
                </a:lnTo>
                <a:lnTo>
                  <a:pt x="11043149" y="4614674"/>
                </a:lnTo>
                <a:lnTo>
                  <a:pt x="3022366" y="4614674"/>
                </a:lnTo>
                <a:lnTo>
                  <a:pt x="2810619" y="4614674"/>
                </a:lnTo>
                <a:lnTo>
                  <a:pt x="2522255" y="4614674"/>
                </a:lnTo>
                <a:lnTo>
                  <a:pt x="2522254" y="4614674"/>
                </a:lnTo>
                <a:lnTo>
                  <a:pt x="0" y="461467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92DCCA-828D-E846-80E8-84082B23C5BA}"/>
              </a:ext>
            </a:extLst>
          </p:cNvPr>
          <p:cNvSpPr/>
          <p:nvPr userDrawn="1"/>
        </p:nvSpPr>
        <p:spPr>
          <a:xfrm>
            <a:off x="0" y="1361440"/>
            <a:ext cx="12192000" cy="412496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2791102" y="1371483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791102" y="3777909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791102" y="4396609"/>
            <a:ext cx="4665663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8E0F2737-AB7D-6D4E-B1C4-AD6A89B91137}"/>
              </a:ext>
            </a:extLst>
          </p:cNvPr>
          <p:cNvSpPr/>
          <p:nvPr userDrawn="1"/>
        </p:nvSpPr>
        <p:spPr>
          <a:xfrm>
            <a:off x="-1" y="1361440"/>
            <a:ext cx="2892696" cy="4124960"/>
          </a:xfrm>
          <a:custGeom>
            <a:avLst/>
            <a:gdLst>
              <a:gd name="connsiteX0" fmla="*/ 0 w 2892696"/>
              <a:gd name="connsiteY0" fmla="*/ 0 h 4124960"/>
              <a:gd name="connsiteX1" fmla="*/ 644645 w 2892696"/>
              <a:gd name="connsiteY1" fmla="*/ 0 h 4124960"/>
              <a:gd name="connsiteX2" fmla="*/ 2892696 w 2892696"/>
              <a:gd name="connsiteY2" fmla="*/ 4124960 h 4124960"/>
              <a:gd name="connsiteX3" fmla="*/ 478656 w 2892696"/>
              <a:gd name="connsiteY3" fmla="*/ 4124960 h 4124960"/>
              <a:gd name="connsiteX4" fmla="*/ 478655 w 2892696"/>
              <a:gd name="connsiteY4" fmla="*/ 4124960 h 4124960"/>
              <a:gd name="connsiteX5" fmla="*/ 0 w 2892696"/>
              <a:gd name="connsiteY5" fmla="*/ 4124960 h 4124960"/>
              <a:gd name="connsiteX6" fmla="*/ 0 w 2892696"/>
              <a:gd name="connsiteY6" fmla="*/ 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2696" h="4124960">
                <a:moveTo>
                  <a:pt x="0" y="0"/>
                </a:moveTo>
                <a:lnTo>
                  <a:pt x="644645" y="0"/>
                </a:lnTo>
                <a:lnTo>
                  <a:pt x="2892696" y="4124960"/>
                </a:lnTo>
                <a:lnTo>
                  <a:pt x="478656" y="4124960"/>
                </a:lnTo>
                <a:lnTo>
                  <a:pt x="478655" y="4124960"/>
                </a:lnTo>
                <a:lnTo>
                  <a:pt x="0" y="412496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0B3DF7DA-D1E0-0E48-8958-5865E59DD578}"/>
              </a:ext>
            </a:extLst>
          </p:cNvPr>
          <p:cNvSpPr/>
          <p:nvPr userDrawn="1"/>
        </p:nvSpPr>
        <p:spPr>
          <a:xfrm rot="10800000">
            <a:off x="16041" y="1361440"/>
            <a:ext cx="2701629" cy="4124960"/>
          </a:xfrm>
          <a:custGeom>
            <a:avLst/>
            <a:gdLst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63327 w 2701629"/>
              <a:gd name="connsiteY6" fmla="*/ 12700 h 4137660"/>
              <a:gd name="connsiteX7" fmla="*/ 2270295 w 2701629"/>
              <a:gd name="connsiteY7" fmla="*/ 0 h 4137660"/>
              <a:gd name="connsiteX8" fmla="*/ 2270276 w 2701629"/>
              <a:gd name="connsiteY8" fmla="*/ 12700 h 4137660"/>
              <a:gd name="connsiteX9" fmla="*/ 2701629 w 2701629"/>
              <a:gd name="connsiteY9" fmla="*/ 1270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70295 w 2701629"/>
              <a:gd name="connsiteY6" fmla="*/ 0 h 4137660"/>
              <a:gd name="connsiteX7" fmla="*/ 2270276 w 2701629"/>
              <a:gd name="connsiteY7" fmla="*/ 12700 h 4137660"/>
              <a:gd name="connsiteX8" fmla="*/ 2701629 w 2701629"/>
              <a:gd name="connsiteY8" fmla="*/ 12700 h 4137660"/>
              <a:gd name="connsiteX9" fmla="*/ 2701629 w 2701629"/>
              <a:gd name="connsiteY9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70295 w 2701629"/>
              <a:gd name="connsiteY5" fmla="*/ 0 h 4137660"/>
              <a:gd name="connsiteX6" fmla="*/ 2270276 w 2701629"/>
              <a:gd name="connsiteY6" fmla="*/ 12700 h 4137660"/>
              <a:gd name="connsiteX7" fmla="*/ 2701629 w 2701629"/>
              <a:gd name="connsiteY7" fmla="*/ 12700 h 4137660"/>
              <a:gd name="connsiteX8" fmla="*/ 2701629 w 2701629"/>
              <a:gd name="connsiteY8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70295 w 2701629"/>
              <a:gd name="connsiteY4" fmla="*/ 0 h 4137660"/>
              <a:gd name="connsiteX5" fmla="*/ 2270276 w 2701629"/>
              <a:gd name="connsiteY5" fmla="*/ 12700 h 4137660"/>
              <a:gd name="connsiteX6" fmla="*/ 2701629 w 2701629"/>
              <a:gd name="connsiteY6" fmla="*/ 12700 h 4137660"/>
              <a:gd name="connsiteX7" fmla="*/ 2701629 w 2701629"/>
              <a:gd name="connsiteY7" fmla="*/ 4137660 h 41376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70276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48051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1629" h="4124960">
                <a:moveTo>
                  <a:pt x="2701629" y="4124960"/>
                </a:moveTo>
                <a:lnTo>
                  <a:pt x="2254590" y="4124960"/>
                </a:lnTo>
                <a:lnTo>
                  <a:pt x="2254589" y="4124960"/>
                </a:lnTo>
                <a:lnTo>
                  <a:pt x="0" y="4124960"/>
                </a:lnTo>
                <a:lnTo>
                  <a:pt x="2248051" y="0"/>
                </a:lnTo>
                <a:lnTo>
                  <a:pt x="2701629" y="0"/>
                </a:lnTo>
                <a:lnTo>
                  <a:pt x="2701629" y="4124960"/>
                </a:lnTo>
                <a:close/>
              </a:path>
            </a:pathLst>
          </a:custGeom>
          <a:solidFill>
            <a:schemeClr val="tx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137647B-326E-DD44-AD68-B34ACA487162}"/>
              </a:ext>
            </a:extLst>
          </p:cNvPr>
          <p:cNvGrpSpPr/>
          <p:nvPr userDrawn="1"/>
        </p:nvGrpSpPr>
        <p:grpSpPr>
          <a:xfrm>
            <a:off x="1200459" y="2558638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5" name="Trapezoid 23">
              <a:extLst>
                <a:ext uri="{FF2B5EF4-FFF2-40B4-BE49-F238E27FC236}">
                  <a16:creationId xmlns:a16="http://schemas.microsoft.com/office/drawing/2014/main" id="{48670AD9-2C01-1A4B-979D-C63D0A2CD74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rapezoid 21">
              <a:extLst>
                <a:ext uri="{FF2B5EF4-FFF2-40B4-BE49-F238E27FC236}">
                  <a16:creationId xmlns:a16="http://schemas.microsoft.com/office/drawing/2014/main" id="{71359802-178A-0742-994E-F27099C2F26F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5710C26-CD43-CD44-BB86-5AA36D27CA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5280" y="470504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3295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AD20778-A1C2-DA4F-A43D-52BEC134FC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Freeform 33">
            <a:extLst>
              <a:ext uri="{FF2B5EF4-FFF2-40B4-BE49-F238E27FC236}">
                <a16:creationId xmlns:a16="http://schemas.microsoft.com/office/drawing/2014/main" id="{54D21786-558F-E64C-8846-0166A947AA72}"/>
              </a:ext>
            </a:extLst>
          </p:cNvPr>
          <p:cNvSpPr/>
          <p:nvPr userDrawn="1"/>
        </p:nvSpPr>
        <p:spPr>
          <a:xfrm>
            <a:off x="777206" y="1420467"/>
            <a:ext cx="11414793" cy="3991170"/>
          </a:xfrm>
          <a:custGeom>
            <a:avLst/>
            <a:gdLst>
              <a:gd name="connsiteX0" fmla="*/ 0 w 11414793"/>
              <a:gd name="connsiteY0" fmla="*/ 0 h 3991170"/>
              <a:gd name="connsiteX1" fmla="*/ 11414793 w 11414793"/>
              <a:gd name="connsiteY1" fmla="*/ 0 h 3991170"/>
              <a:gd name="connsiteX2" fmla="*/ 11414793 w 11414793"/>
              <a:gd name="connsiteY2" fmla="*/ 3991170 h 3991170"/>
              <a:gd name="connsiteX3" fmla="*/ 0 w 11414793"/>
              <a:gd name="connsiteY3" fmla="*/ 3991170 h 3991170"/>
              <a:gd name="connsiteX4" fmla="*/ 0 w 11414793"/>
              <a:gd name="connsiteY4" fmla="*/ 1864853 h 3991170"/>
              <a:gd name="connsiteX5" fmla="*/ 346278 w 11414793"/>
              <a:gd name="connsiteY5" fmla="*/ 1252188 h 3991170"/>
              <a:gd name="connsiteX6" fmla="*/ 89369 w 11414793"/>
              <a:gd name="connsiteY6" fmla="*/ 787778 h 3991170"/>
              <a:gd name="connsiteX7" fmla="*/ 0 w 11414793"/>
              <a:gd name="connsiteY7" fmla="*/ 632043 h 3991170"/>
              <a:gd name="connsiteX8" fmla="*/ 0 w 11414793"/>
              <a:gd name="connsiteY8" fmla="*/ 0 h 399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4793" h="3991170">
                <a:moveTo>
                  <a:pt x="0" y="0"/>
                </a:moveTo>
                <a:lnTo>
                  <a:pt x="11414793" y="0"/>
                </a:lnTo>
                <a:lnTo>
                  <a:pt x="11414793" y="3991170"/>
                </a:lnTo>
                <a:lnTo>
                  <a:pt x="0" y="3991170"/>
                </a:lnTo>
                <a:lnTo>
                  <a:pt x="0" y="1864853"/>
                </a:lnTo>
                <a:lnTo>
                  <a:pt x="346278" y="1252188"/>
                </a:lnTo>
                <a:cubicBezTo>
                  <a:pt x="252242" y="1095285"/>
                  <a:pt x="175005" y="942581"/>
                  <a:pt x="89369" y="787778"/>
                </a:cubicBezTo>
                <a:lnTo>
                  <a:pt x="0" y="63204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4A09F44-A027-2E4B-8148-142E7222B917}"/>
              </a:ext>
            </a:extLst>
          </p:cNvPr>
          <p:cNvGrpSpPr/>
          <p:nvPr userDrawn="1"/>
        </p:nvGrpSpPr>
        <p:grpSpPr>
          <a:xfrm>
            <a:off x="568559" y="198135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505489F7-2515-874B-945E-02812D16A9D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FBA14F76-90D1-F64A-BE0F-6F021C5EFF83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356215" y="821948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56215" y="3228374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356215" y="3847074"/>
            <a:ext cx="4956948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F21341DA-EDE0-C649-8EE2-3648BC9786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4202" y="463189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9640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98033190-73FD-174E-836F-8C31E8F5F2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8769" y="0"/>
            <a:ext cx="10944497" cy="686046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52DE1FB-6FED-E344-BB58-A30F1BBB4E88}"/>
              </a:ext>
            </a:extLst>
          </p:cNvPr>
          <p:cNvSpPr/>
          <p:nvPr userDrawn="1"/>
        </p:nvSpPr>
        <p:spPr>
          <a:xfrm>
            <a:off x="0" y="-6045"/>
            <a:ext cx="1443789" cy="68604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89A11D-D759-264B-B904-6F102C389E92}"/>
              </a:ext>
            </a:extLst>
          </p:cNvPr>
          <p:cNvSpPr/>
          <p:nvPr userDrawn="1"/>
        </p:nvSpPr>
        <p:spPr>
          <a:xfrm>
            <a:off x="21266" y="632084"/>
            <a:ext cx="12192000" cy="6222336"/>
          </a:xfrm>
          <a:prstGeom prst="rect">
            <a:avLst/>
          </a:prstGeom>
          <a:gradFill>
            <a:gsLst>
              <a:gs pos="74000">
                <a:srgbClr val="FFFFFF">
                  <a:alpha val="75000"/>
                </a:srgbClr>
              </a:gs>
              <a:gs pos="43000">
                <a:srgbClr val="FFFFFF">
                  <a:alpha val="75000"/>
                </a:srgbClr>
              </a:gs>
              <a:gs pos="100000">
                <a:schemeClr val="bg1">
                  <a:alpha val="18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BC0DDD04-3A02-1541-AE07-0E802A341F1B}"/>
              </a:ext>
            </a:extLst>
          </p:cNvPr>
          <p:cNvSpPr/>
          <p:nvPr userDrawn="1"/>
        </p:nvSpPr>
        <p:spPr>
          <a:xfrm rot="5400000">
            <a:off x="-897105" y="1546381"/>
            <a:ext cx="6864048" cy="3759199"/>
          </a:xfrm>
          <a:custGeom>
            <a:avLst/>
            <a:gdLst>
              <a:gd name="connsiteX0" fmla="*/ 0 w 6858002"/>
              <a:gd name="connsiteY0" fmla="*/ 3759199 h 3759199"/>
              <a:gd name="connsiteX1" fmla="*/ 0 w 6858002"/>
              <a:gd name="connsiteY1" fmla="*/ 1889760 h 3759199"/>
              <a:gd name="connsiteX2" fmla="*/ 2 w 6858002"/>
              <a:gd name="connsiteY2" fmla="*/ 1889760 h 3759199"/>
              <a:gd name="connsiteX3" fmla="*/ 3429002 w 6858002"/>
              <a:gd name="connsiteY3" fmla="*/ 0 h 3759199"/>
              <a:gd name="connsiteX4" fmla="*/ 6858002 w 6858002"/>
              <a:gd name="connsiteY4" fmla="*/ 1889760 h 3759199"/>
              <a:gd name="connsiteX5" fmla="*/ 6858000 w 6858002"/>
              <a:gd name="connsiteY5" fmla="*/ 1889760 h 3759199"/>
              <a:gd name="connsiteX6" fmla="*/ 6858000 w 6858002"/>
              <a:gd name="connsiteY6" fmla="*/ 3759199 h 3759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2" h="3759199">
                <a:moveTo>
                  <a:pt x="0" y="3759199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9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41140542-BA01-8341-8799-F4C95B5DF8D8}"/>
              </a:ext>
            </a:extLst>
          </p:cNvPr>
          <p:cNvSpPr/>
          <p:nvPr userDrawn="1"/>
        </p:nvSpPr>
        <p:spPr>
          <a:xfrm rot="5400000">
            <a:off x="-1552424" y="1545372"/>
            <a:ext cx="6864046" cy="3759198"/>
          </a:xfrm>
          <a:custGeom>
            <a:avLst/>
            <a:gdLst>
              <a:gd name="connsiteX0" fmla="*/ 0 w 6858002"/>
              <a:gd name="connsiteY0" fmla="*/ 3759198 h 3759198"/>
              <a:gd name="connsiteX1" fmla="*/ 0 w 6858002"/>
              <a:gd name="connsiteY1" fmla="*/ 1889760 h 3759198"/>
              <a:gd name="connsiteX2" fmla="*/ 2 w 6858002"/>
              <a:gd name="connsiteY2" fmla="*/ 1889760 h 3759198"/>
              <a:gd name="connsiteX3" fmla="*/ 3429002 w 6858002"/>
              <a:gd name="connsiteY3" fmla="*/ 0 h 3759198"/>
              <a:gd name="connsiteX4" fmla="*/ 6858002 w 6858002"/>
              <a:gd name="connsiteY4" fmla="*/ 1889760 h 3759198"/>
              <a:gd name="connsiteX5" fmla="*/ 6858000 w 6858002"/>
              <a:gd name="connsiteY5" fmla="*/ 1889760 h 3759198"/>
              <a:gd name="connsiteX6" fmla="*/ 6858000 w 6858002"/>
              <a:gd name="connsiteY6" fmla="*/ 3759198 h 3759198"/>
              <a:gd name="connsiteX7" fmla="*/ 4137577 w 6858002"/>
              <a:gd name="connsiteY7" fmla="*/ 3759198 h 3759198"/>
              <a:gd name="connsiteX8" fmla="*/ 3429000 w 6858002"/>
              <a:gd name="connsiteY8" fmla="*/ 3368693 h 3759198"/>
              <a:gd name="connsiteX9" fmla="*/ 2720423 w 6858002"/>
              <a:gd name="connsiteY9" fmla="*/ 3759198 h 37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58002" h="3759198">
                <a:moveTo>
                  <a:pt x="0" y="3759198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8"/>
                </a:lnTo>
                <a:lnTo>
                  <a:pt x="4137577" y="3759198"/>
                </a:lnTo>
                <a:lnTo>
                  <a:pt x="3429000" y="3368693"/>
                </a:lnTo>
                <a:lnTo>
                  <a:pt x="2720423" y="375919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46375" y="2326860"/>
            <a:ext cx="4956948" cy="2387600"/>
          </a:xfrm>
        </p:spPr>
        <p:txBody>
          <a:bodyPr anchor="b">
            <a:normAutofit/>
          </a:bodyPr>
          <a:lstStyle>
            <a:lvl1pPr algn="r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46375" y="4733286"/>
            <a:ext cx="4956948" cy="83146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46376" y="5564746"/>
            <a:ext cx="4956948" cy="1344403"/>
          </a:xfrm>
        </p:spPr>
        <p:txBody>
          <a:bodyPr>
            <a:normAutofit/>
          </a:bodyPr>
          <a:lstStyle>
            <a:lvl1pPr marL="0" indent="0" algn="r">
              <a:lnSpc>
                <a:spcPts val="1680"/>
              </a:lnSpc>
              <a:buFontTx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A249DE5-4D90-1149-B17D-F83FB173BEAA}"/>
              </a:ext>
            </a:extLst>
          </p:cNvPr>
          <p:cNvGrpSpPr/>
          <p:nvPr userDrawn="1"/>
        </p:nvGrpSpPr>
        <p:grpSpPr>
          <a:xfrm>
            <a:off x="3759198" y="2705796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1" name="Trapezoid 23">
              <a:extLst>
                <a:ext uri="{FF2B5EF4-FFF2-40B4-BE49-F238E27FC236}">
                  <a16:creationId xmlns:a16="http://schemas.microsoft.com/office/drawing/2014/main" id="{E58AB415-D1C5-0F40-B578-18D294340BA7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" name="Trapezoid 21">
              <a:extLst>
                <a:ext uri="{FF2B5EF4-FFF2-40B4-BE49-F238E27FC236}">
                  <a16:creationId xmlns:a16="http://schemas.microsoft.com/office/drawing/2014/main" id="{0E40493E-760E-594E-A744-5E2E4ED9F752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D9498A0B-D0F8-564B-BD21-A287195E7B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47" y="3196325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8209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A22DCC9-FB96-FE44-84F9-4CD1110BC662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86CC623-69A5-464A-B0CE-09D9651884DD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DE2A54-BE55-6A4F-9B98-EE5E97B5574F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C7F3A1-4FF9-5346-822A-03BB1604F095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72AEE967-0648-E045-B6AA-0AECC545A7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  <p:pic>
        <p:nvPicPr>
          <p:cNvPr id="30" name="Picture 29" descr="A picture containing diagram&#10;&#10;Description automatically generated">
            <a:extLst>
              <a:ext uri="{FF2B5EF4-FFF2-40B4-BE49-F238E27FC236}">
                <a16:creationId xmlns:a16="http://schemas.microsoft.com/office/drawing/2014/main" id="{FC487544-6B01-E847-8572-05112D5C3E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00"/>
          <a:stretch/>
        </p:blipFill>
        <p:spPr>
          <a:xfrm>
            <a:off x="0" y="0"/>
            <a:ext cx="12289536" cy="359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1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FC200D-C1F8-EB43-AE51-B7989AA4A6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09" b="42072"/>
          <a:stretch/>
        </p:blipFill>
        <p:spPr>
          <a:xfrm>
            <a:off x="0" y="-2074"/>
            <a:ext cx="12192000" cy="291596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BC277AE-18E2-AF45-B521-88A3C9CE5CE1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2A2228-509F-E348-A592-52B259666A83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9E48CB2-C6F8-E348-A8F3-1A4FAF759AFC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FA949C9-1281-3346-AD48-EA1983011A68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39DF9D43-7A0F-8E49-B25B-80FD928B33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25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wearing a hat&#10;&#10;Description automatically generated">
            <a:extLst>
              <a:ext uri="{FF2B5EF4-FFF2-40B4-BE49-F238E27FC236}">
                <a16:creationId xmlns:a16="http://schemas.microsoft.com/office/drawing/2014/main" id="{60044C94-7FDF-E449-9030-9A0F545AB5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8677" y="3047"/>
            <a:ext cx="5995941" cy="6854953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301156D-7EB2-8549-A84E-B8561A9BC20B}"/>
              </a:ext>
            </a:extLst>
          </p:cNvPr>
          <p:cNvSpPr/>
          <p:nvPr userDrawn="1"/>
        </p:nvSpPr>
        <p:spPr>
          <a:xfrm>
            <a:off x="6858208" y="0"/>
            <a:ext cx="533379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 rot="5400000">
            <a:off x="174063" y="2338826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4966024-5052-7F4A-908D-8CB6F6BFB3B6}"/>
              </a:ext>
            </a:extLst>
          </p:cNvPr>
          <p:cNvCxnSpPr>
            <a:cxnSpLocks/>
          </p:cNvCxnSpPr>
          <p:nvPr userDrawn="1"/>
        </p:nvCxnSpPr>
        <p:spPr>
          <a:xfrm flipH="1">
            <a:off x="6854952" y="2559141"/>
            <a:ext cx="1262" cy="4298859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B3E7624-71A5-6B40-9DCA-FA18BAC0BBBB}"/>
              </a:ext>
            </a:extLst>
          </p:cNvPr>
          <p:cNvCxnSpPr>
            <a:cxnSpLocks/>
          </p:cNvCxnSpPr>
          <p:nvPr userDrawn="1"/>
        </p:nvCxnSpPr>
        <p:spPr>
          <a:xfrm>
            <a:off x="-32085" y="5746396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527583A-527D-DD46-88FF-45EE4243F2F3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0"/>
            <a:ext cx="0" cy="186820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875AF0D2-9A4A-8945-96BD-3286999883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2793" y="6142394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43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CA1A795-45C6-4E44-A6EF-8338E43027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"/>
          <a:stretch/>
        </p:blipFill>
        <p:spPr>
          <a:xfrm>
            <a:off x="0" y="-16687"/>
            <a:ext cx="12237046" cy="4186238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BCA41E3D-EC76-0C4A-8EAD-AC99ADF2F4C2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2D83551E-49DB-F647-8381-B22AF9C73C5A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0F2E7A8A-CF02-D74B-8019-3B3938E6C419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512527EC-CFA4-A943-9FB1-7D733237849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2092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6D16FF51-F385-A247-AB83-4FB56CD430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3E56D646-B424-2849-A409-37161785DE3A}"/>
              </a:ext>
            </a:extLst>
          </p:cNvPr>
          <p:cNvSpPr/>
          <p:nvPr userDrawn="1"/>
        </p:nvSpPr>
        <p:spPr>
          <a:xfrm>
            <a:off x="576404" y="3826730"/>
            <a:ext cx="1341169" cy="35950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00ADD1C-3B38-2344-A3D1-7BEE069954D3}"/>
              </a:ext>
            </a:extLst>
          </p:cNvPr>
          <p:cNvGrpSpPr/>
          <p:nvPr userDrawn="1"/>
        </p:nvGrpSpPr>
        <p:grpSpPr>
          <a:xfrm rot="16200000">
            <a:off x="1048758" y="3523627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9" name="Trapezoid 23">
              <a:extLst>
                <a:ext uri="{FF2B5EF4-FFF2-40B4-BE49-F238E27FC236}">
                  <a16:creationId xmlns:a16="http://schemas.microsoft.com/office/drawing/2014/main" id="{5CFDE20B-E499-7D41-B026-27990CE9ED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Trapezoid 21">
              <a:extLst>
                <a:ext uri="{FF2B5EF4-FFF2-40B4-BE49-F238E27FC236}">
                  <a16:creationId xmlns:a16="http://schemas.microsoft.com/office/drawing/2014/main" id="{9CCEA59B-DDF9-8D49-9657-BAA2D10A515D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F242ED42-54F1-914B-A44D-B0AD063090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706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909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483661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338212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 &amp; LOGO LOCK-UP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 TAGLINE LOGO LOCK-UP OPTIONS.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&amp; LOGO LOCK-UP OPTIONS </a:t>
            </a:r>
          </a:p>
          <a:p>
            <a:r>
              <a:rPr lang="en-US" sz="1400"/>
              <a:t>Only the below tagline and logo lock-up options are available for use. Please do not </a:t>
            </a:r>
            <a:br>
              <a:rPr lang="en-US" sz="1400"/>
            </a:br>
            <a:r>
              <a:rPr lang="en-US" sz="1400"/>
              <a:t>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16C5131-70A0-9341-B775-D1033114C389}"/>
              </a:ext>
            </a:extLst>
          </p:cNvPr>
          <p:cNvSpPr txBox="1"/>
          <p:nvPr userDrawn="1"/>
        </p:nvSpPr>
        <p:spPr>
          <a:xfrm>
            <a:off x="539088" y="520804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VERTICAL: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2" name="Picture 21" descr="A picture containing icon&#10;&#10;Description automatically generated">
            <a:extLst>
              <a:ext uri="{FF2B5EF4-FFF2-40B4-BE49-F238E27FC236}">
                <a16:creationId xmlns:a16="http://schemas.microsoft.com/office/drawing/2014/main" id="{D3E6F433-869A-2C48-B335-A5CDA005759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4187504"/>
            <a:ext cx="4095205" cy="548640"/>
          </a:xfrm>
          <a:prstGeom prst="rect">
            <a:avLst/>
          </a:prstGeom>
        </p:spPr>
      </p:pic>
      <p:pic>
        <p:nvPicPr>
          <p:cNvPr id="23" name="Picture 22" descr="A picture containing shape&#10;&#10;Description automatically generated">
            <a:extLst>
              <a:ext uri="{FF2B5EF4-FFF2-40B4-BE49-F238E27FC236}">
                <a16:creationId xmlns:a16="http://schemas.microsoft.com/office/drawing/2014/main" id="{1C2119B0-AB0A-8A4B-8318-871DE658193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3574" y="5099779"/>
            <a:ext cx="1938816" cy="8046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0CB0224-1822-7C4A-A55B-439D8DAD573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3293016"/>
            <a:ext cx="5640806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2988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12192000" cy="35934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3C0D3A-C343-A54A-87F1-B8F4D3E4BB96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9491156-2AFB-FE47-8144-D42A03CD8B9A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EB3AC2A-DF9E-424C-8179-38AF1B7D8106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3461EEA-F2E6-4F4A-9B66-7D59BA86DD5B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94492B9-5E2A-BD4E-925F-075DDA45E08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E4B4CCF-7A3B-A44D-A4F6-C9130A70CA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54D3CFD1-7B9C-CE48-9AD0-F520DBDAF6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48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-2894"/>
            <a:ext cx="12191999" cy="29061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B86AC7-9719-5545-8484-E4EA4124568C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C7A18C-B530-F544-8444-6F4E1C4603F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E7EE8DD-3208-CA45-AD1A-ADF2693C46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27B6C44-BA78-5D43-A458-90568443776E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3519B25-165D-9144-9E83-B2396EB20BF5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73837A8-574D-8846-9FC3-B9224BF0BC3C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99F1B84-C1B3-934F-A20C-4303F3AC80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40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>
            <a:extLst>
              <a:ext uri="{FF2B5EF4-FFF2-40B4-BE49-F238E27FC236}">
                <a16:creationId xmlns:a16="http://schemas.microsoft.com/office/drawing/2014/main" id="{A328951D-A7D0-AE46-AF0E-6124BD24EC47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B6C34029-0BB4-6A4D-8B4E-299C473E8740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C459AD94-4B1B-2542-A78C-4291A4E95DAD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76254B13-95A1-5D48-8EF6-99F4C2E9E23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84491A6-9D63-624D-9C40-B4132F414E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69AA2D18-E05C-9247-A64F-B3B638C5F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894" y="0"/>
            <a:ext cx="12189106" cy="417148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150966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9935203B-40D0-4E43-82E2-B1E4CD94A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68679" y="0"/>
            <a:ext cx="5998464" cy="6858000"/>
          </a:xfrm>
          <a:custGeom>
            <a:avLst/>
            <a:gdLst>
              <a:gd name="connsiteX0" fmla="*/ 0 w 5998464"/>
              <a:gd name="connsiteY0" fmla="*/ 0 h 6858000"/>
              <a:gd name="connsiteX1" fmla="*/ 5998464 w 5998464"/>
              <a:gd name="connsiteY1" fmla="*/ 0 h 6858000"/>
              <a:gd name="connsiteX2" fmla="*/ 5998464 w 5998464"/>
              <a:gd name="connsiteY2" fmla="*/ 6858000 h 6858000"/>
              <a:gd name="connsiteX3" fmla="*/ 0 w 5998464"/>
              <a:gd name="connsiteY3" fmla="*/ 6858000 h 6858000"/>
              <a:gd name="connsiteX4" fmla="*/ 0 w 5998464"/>
              <a:gd name="connsiteY4" fmla="*/ 4073402 h 6858000"/>
              <a:gd name="connsiteX5" fmla="*/ 443345 w 5998464"/>
              <a:gd name="connsiteY5" fmla="*/ 3246438 h 6858000"/>
              <a:gd name="connsiteX6" fmla="*/ 0 w 5998464"/>
              <a:gd name="connsiteY6" fmla="*/ 241947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8464" h="6858000">
                <a:moveTo>
                  <a:pt x="0" y="0"/>
                </a:moveTo>
                <a:lnTo>
                  <a:pt x="5998464" y="0"/>
                </a:lnTo>
                <a:lnTo>
                  <a:pt x="5998464" y="6858000"/>
                </a:lnTo>
                <a:lnTo>
                  <a:pt x="0" y="6858000"/>
                </a:lnTo>
                <a:lnTo>
                  <a:pt x="0" y="4073402"/>
                </a:lnTo>
                <a:lnTo>
                  <a:pt x="443345" y="3246438"/>
                </a:lnTo>
                <a:lnTo>
                  <a:pt x="0" y="24194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02B8E511-845A-2E46-BD9C-948415060E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4693" y="6242394"/>
            <a:ext cx="1678399" cy="29260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4978525-3DD0-6D4C-BF66-77295F12E6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66D017C-2DFC-0C4D-91B5-BF85B28E6DF4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B57A92F-01EA-2645-B8B6-6B81C4853C31}"/>
              </a:ext>
            </a:extLst>
          </p:cNvPr>
          <p:cNvGrpSpPr/>
          <p:nvPr userDrawn="1"/>
        </p:nvGrpSpPr>
        <p:grpSpPr>
          <a:xfrm rot="5400000">
            <a:off x="174063" y="2961029"/>
            <a:ext cx="1389232" cy="571004"/>
            <a:chOff x="533634" y="3826730"/>
            <a:chExt cx="1389232" cy="571004"/>
          </a:xfrm>
        </p:grpSpPr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E7E9BC73-6F2E-084C-AD3B-EADEDDF95F55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DD5F7A0-1C82-4041-A788-78C12B61BEB9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1" name="Trapezoid 23">
                <a:extLst>
                  <a:ext uri="{FF2B5EF4-FFF2-40B4-BE49-F238E27FC236}">
                    <a16:creationId xmlns:a16="http://schemas.microsoft.com/office/drawing/2014/main" id="{FA153C2B-3242-E74E-A2C0-787E329779D8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rapezoid 21">
                <a:extLst>
                  <a:ext uri="{FF2B5EF4-FFF2-40B4-BE49-F238E27FC236}">
                    <a16:creationId xmlns:a16="http://schemas.microsoft.com/office/drawing/2014/main" id="{7B0D1D74-17E7-F143-B85A-C909311228E5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89265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208D55BA-680F-7947-8650-4A85722149CE}"/>
              </a:ext>
            </a:extLst>
          </p:cNvPr>
          <p:cNvSpPr/>
          <p:nvPr userDrawn="1"/>
        </p:nvSpPr>
        <p:spPr>
          <a:xfrm>
            <a:off x="3220820" y="1"/>
            <a:ext cx="8971180" cy="1054117"/>
          </a:xfrm>
          <a:custGeom>
            <a:avLst/>
            <a:gdLst>
              <a:gd name="connsiteX0" fmla="*/ 0 w 8971180"/>
              <a:gd name="connsiteY0" fmla="*/ 0 h 1054117"/>
              <a:gd name="connsiteX1" fmla="*/ 8971180 w 8971180"/>
              <a:gd name="connsiteY1" fmla="*/ 0 h 1054117"/>
              <a:gd name="connsiteX2" fmla="*/ 8971180 w 8971180"/>
              <a:gd name="connsiteY2" fmla="*/ 1054117 h 1054117"/>
              <a:gd name="connsiteX3" fmla="*/ 0 w 8971180"/>
              <a:gd name="connsiteY3" fmla="*/ 1054117 h 1054117"/>
              <a:gd name="connsiteX4" fmla="*/ 0 w 8971180"/>
              <a:gd name="connsiteY4" fmla="*/ 0 h 1054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1180" h="1054117">
                <a:moveTo>
                  <a:pt x="0" y="0"/>
                </a:moveTo>
                <a:lnTo>
                  <a:pt x="8971180" y="0"/>
                </a:lnTo>
                <a:lnTo>
                  <a:pt x="8971180" y="1054117"/>
                </a:lnTo>
                <a:lnTo>
                  <a:pt x="0" y="105411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00B5723D-1A52-2045-8AB1-D889B99ED6BD}"/>
              </a:ext>
            </a:extLst>
          </p:cNvPr>
          <p:cNvSpPr/>
          <p:nvPr userDrawn="1"/>
        </p:nvSpPr>
        <p:spPr>
          <a:xfrm>
            <a:off x="263611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7990EC1-2ADD-E540-9353-DA0E6483A310}"/>
              </a:ext>
            </a:extLst>
          </p:cNvPr>
          <p:cNvSpPr/>
          <p:nvPr userDrawn="1"/>
        </p:nvSpPr>
        <p:spPr>
          <a:xfrm>
            <a:off x="0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648F98-B6A2-1743-BF94-0A798E3E262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0" y="27159"/>
            <a:ext cx="8328056" cy="986828"/>
          </a:xfrm>
        </p:spPr>
        <p:txBody>
          <a:bodyPr anchor="ctr">
            <a:normAutofit/>
          </a:bodyPr>
          <a:lstStyle>
            <a:lvl1pPr>
              <a:defRPr sz="25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371600"/>
            <a:ext cx="110109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0C974-6566-604C-A5D7-240797A4546F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0BC2CD0D-3752-2E46-A40A-13B1DE7BD5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BFFA05C4-F7AE-5747-935D-A73C693B63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256" y="389222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59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24">
          <p15:clr>
            <a:srgbClr val="FBAE40"/>
          </p15:clr>
        </p15:guide>
        <p15:guide id="2" pos="729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ECAAD9C-8A10-BF4A-86C5-45FCF4CF24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068" y="191916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9FB9A8-560C-384E-B4A5-09E3D62FACBF}"/>
              </a:ext>
            </a:extLst>
          </p:cNvPr>
          <p:cNvCxnSpPr/>
          <p:nvPr userDrawn="1"/>
        </p:nvCxnSpPr>
        <p:spPr>
          <a:xfrm>
            <a:off x="609234" y="1079890"/>
            <a:ext cx="1293341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AC41A825-477D-3D41-9103-392D7A025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053" y="67337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4200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46634A-A6DD-CC47-AC68-2FB40B6823F7}"/>
              </a:ext>
            </a:extLst>
          </p:cNvPr>
          <p:cNvSpPr/>
          <p:nvPr userDrawn="1"/>
        </p:nvSpPr>
        <p:spPr>
          <a:xfrm>
            <a:off x="-7" y="0"/>
            <a:ext cx="12192006" cy="1918568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C56CC9C-B964-D848-9F94-53D83996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534" y="512910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1A388D0-225C-D748-AD5F-6AFB0534BE91}"/>
              </a:ext>
            </a:extLst>
          </p:cNvPr>
          <p:cNvCxnSpPr>
            <a:cxnSpLocks/>
          </p:cNvCxnSpPr>
          <p:nvPr userDrawn="1"/>
        </p:nvCxnSpPr>
        <p:spPr>
          <a:xfrm>
            <a:off x="0" y="1491040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A1D1B6-1EFD-5044-935D-AE0167C7F31F}"/>
              </a:ext>
            </a:extLst>
          </p:cNvPr>
          <p:cNvCxnSpPr>
            <a:cxnSpLocks/>
          </p:cNvCxnSpPr>
          <p:nvPr userDrawn="1"/>
        </p:nvCxnSpPr>
        <p:spPr>
          <a:xfrm>
            <a:off x="404402" y="-61529"/>
            <a:ext cx="2806" cy="195977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F0706F4-9477-FE45-8F1D-5A0B85D7284E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1066800"/>
            <a:ext cx="0" cy="8314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7E7DA492-E426-5947-B6CD-EF34E53374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4077" y="252748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80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0917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97744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3AE9CAAC-7937-1D4D-9862-E6C2CCE55E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6"/>
          <a:stretch/>
        </p:blipFill>
        <p:spPr>
          <a:xfrm>
            <a:off x="-16723" y="2213021"/>
            <a:ext cx="12200406" cy="22961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F459D3-FF37-8249-A49A-D49496F8E58A}"/>
              </a:ext>
            </a:extLst>
          </p:cNvPr>
          <p:cNvSpPr/>
          <p:nvPr userDrawn="1"/>
        </p:nvSpPr>
        <p:spPr>
          <a:xfrm>
            <a:off x="8313" y="1185618"/>
            <a:ext cx="12182204" cy="1032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5BD078A-DB17-9943-9A52-3D3811F9CB8D}"/>
              </a:ext>
            </a:extLst>
          </p:cNvPr>
          <p:cNvSpPr/>
          <p:nvPr userDrawn="1"/>
        </p:nvSpPr>
        <p:spPr>
          <a:xfrm>
            <a:off x="-18203" y="3248357"/>
            <a:ext cx="12208720" cy="1275132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AB360B1-BA88-A445-B5B6-276EF426E0F0}"/>
              </a:ext>
            </a:extLst>
          </p:cNvPr>
          <p:cNvGrpSpPr/>
          <p:nvPr userDrawn="1"/>
        </p:nvGrpSpPr>
        <p:grpSpPr>
          <a:xfrm>
            <a:off x="-46300" y="1567583"/>
            <a:ext cx="12315464" cy="3060083"/>
            <a:chOff x="-46300" y="1567583"/>
            <a:chExt cx="12315464" cy="3060083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BBA4253-ADED-F140-9AAB-E5D768457E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46300" y="2223013"/>
              <a:ext cx="12315464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6191728-D531-F04F-ABB1-868ECC86B84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3060083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56B05-8028-DF46-BF36-CFD3CBD5B4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8" name="Rectangle 23">
            <a:extLst>
              <a:ext uri="{FF2B5EF4-FFF2-40B4-BE49-F238E27FC236}">
                <a16:creationId xmlns:a16="http://schemas.microsoft.com/office/drawing/2014/main" id="{9EABD61E-23B5-5444-AFE4-52B20726D575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0B823CD7-86F4-ED40-96CB-C50A6BD24F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812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85991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892265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“M” WORTH OF WHITE OR NEGATIVE SPACE AROUND</a:t>
            </a:r>
            <a:br>
              <a:rPr lang="en-US" sz="1400"/>
            </a:br>
            <a:r>
              <a:rPr lang="en-US" sz="1400"/>
              <a:t>THE TAGLINE.</a:t>
            </a:r>
          </a:p>
          <a:p>
            <a:endParaRPr lang="en-US" sz="1400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 sz="1400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78404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OPTIONS </a:t>
            </a:r>
          </a:p>
          <a:p>
            <a:r>
              <a:rPr lang="en-US" sz="1400"/>
              <a:t>When using the tagline alone, it should be stacked and left justified, or horizontal in a single line. Only the below tagline options are available for use. Please do not 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F59A4C8-FE5F-864E-8773-8B45270C10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4901831"/>
            <a:ext cx="5665389" cy="292608"/>
          </a:xfrm>
          <a:prstGeom prst="rect">
            <a:avLst/>
          </a:prstGeom>
        </p:spPr>
      </p:pic>
      <p:pic>
        <p:nvPicPr>
          <p:cNvPr id="24" name="Picture 23" descr="A close up of a sign&#10;&#10;Description automatically generated">
            <a:extLst>
              <a:ext uri="{FF2B5EF4-FFF2-40B4-BE49-F238E27FC236}">
                <a16:creationId xmlns:a16="http://schemas.microsoft.com/office/drawing/2014/main" id="{DBA4719B-34DD-064F-B21D-F79504E3CD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3716460"/>
            <a:ext cx="2983012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818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ird, snow, water, flying&#10;&#10;Description automatically generated">
            <a:extLst>
              <a:ext uri="{FF2B5EF4-FFF2-40B4-BE49-F238E27FC236}">
                <a16:creationId xmlns:a16="http://schemas.microsoft.com/office/drawing/2014/main" id="{1AC3D840-20B6-CC41-856B-B2E4055ACB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518" y="2118835"/>
            <a:ext cx="12216465" cy="2404653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60FE8236-97A0-5B47-B26B-2D49F2CD6B50}"/>
              </a:ext>
            </a:extLst>
          </p:cNvPr>
          <p:cNvSpPr/>
          <p:nvPr userDrawn="1"/>
        </p:nvSpPr>
        <p:spPr>
          <a:xfrm>
            <a:off x="-18203" y="3150893"/>
            <a:ext cx="12208720" cy="1372595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09484393-2D51-494C-8186-1E1545114486}"/>
              </a:ext>
            </a:extLst>
          </p:cNvPr>
          <p:cNvSpPr/>
          <p:nvPr userDrawn="1"/>
        </p:nvSpPr>
        <p:spPr>
          <a:xfrm>
            <a:off x="-16720" y="1330726"/>
            <a:ext cx="12200407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D5C0610-2EF5-B64B-A856-EF711F5A06FF}"/>
              </a:ext>
            </a:extLst>
          </p:cNvPr>
          <p:cNvSpPr/>
          <p:nvPr userDrawn="1"/>
        </p:nvSpPr>
        <p:spPr>
          <a:xfrm>
            <a:off x="-18204" y="1185618"/>
            <a:ext cx="12227835" cy="103205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84C4493-DD74-1E4F-9A7C-DEF10649406B}"/>
              </a:ext>
            </a:extLst>
          </p:cNvPr>
          <p:cNvGrpSpPr/>
          <p:nvPr userDrawn="1"/>
        </p:nvGrpSpPr>
        <p:grpSpPr>
          <a:xfrm>
            <a:off x="0" y="1567583"/>
            <a:ext cx="12190517" cy="2981450"/>
            <a:chOff x="0" y="1567583"/>
            <a:chExt cx="12190517" cy="298145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9DA2978-F060-874B-B8E4-20A88D12F4B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2223013"/>
              <a:ext cx="12190517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50E95B5-670E-9C4D-BE28-5E3E7FB805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298145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C92E593-6986-9F4C-B08A-AAB9B1BB23C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23">
            <a:extLst>
              <a:ext uri="{FF2B5EF4-FFF2-40B4-BE49-F238E27FC236}">
                <a16:creationId xmlns:a16="http://schemas.microsoft.com/office/drawing/2014/main" id="{0AF24DAD-2D4A-CB48-86EF-05889034A252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D85E4973-8F8A-6E47-8247-C118B6F070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4425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27FD5B8-1D02-F040-A6D4-16F37A9363A3}"/>
              </a:ext>
            </a:extLst>
          </p:cNvPr>
          <p:cNvSpPr/>
          <p:nvPr userDrawn="1"/>
        </p:nvSpPr>
        <p:spPr>
          <a:xfrm>
            <a:off x="-5" y="0"/>
            <a:ext cx="12192004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988DAE-ED71-0D49-9663-A4A9BBA0FF19}"/>
              </a:ext>
            </a:extLst>
          </p:cNvPr>
          <p:cNvSpPr txBox="1"/>
          <p:nvPr userDrawn="1"/>
        </p:nvSpPr>
        <p:spPr>
          <a:xfrm>
            <a:off x="12391697" y="50090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5E747A-85BB-1B46-8F12-111059E55DB2}"/>
              </a:ext>
            </a:extLst>
          </p:cNvPr>
          <p:cNvCxnSpPr>
            <a:cxnSpLocks/>
          </p:cNvCxnSpPr>
          <p:nvPr userDrawn="1"/>
        </p:nvCxnSpPr>
        <p:spPr>
          <a:xfrm>
            <a:off x="-5" y="411753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5EF10AF-2590-B647-88BD-D372488665D9}"/>
              </a:ext>
            </a:extLst>
          </p:cNvPr>
          <p:cNvCxnSpPr>
            <a:cxnSpLocks/>
          </p:cNvCxnSpPr>
          <p:nvPr userDrawn="1"/>
        </p:nvCxnSpPr>
        <p:spPr>
          <a:xfrm>
            <a:off x="603506" y="3264061"/>
            <a:ext cx="0" cy="358009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3D7C906-8A1C-564B-8726-80CB3C93286B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0"/>
            <a:ext cx="0" cy="55558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D23FB32D-EC23-3B42-868F-E8DC8DB93D8A}"/>
              </a:ext>
            </a:extLst>
          </p:cNvPr>
          <p:cNvSpPr/>
          <p:nvPr userDrawn="1"/>
        </p:nvSpPr>
        <p:spPr>
          <a:xfrm>
            <a:off x="848100" y="3337960"/>
            <a:ext cx="7562598" cy="779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200"/>
              </a:lnSpc>
            </a:pPr>
            <a:r>
              <a:rPr lang="en-US" sz="6600" b="1">
                <a:solidFill>
                  <a:schemeClr val="bg1"/>
                </a:solidFill>
                <a:latin typeface="Century Gothic" panose="020B0502020202020204" pitchFamily="34" charset="0"/>
              </a:rPr>
              <a:t>THANK YOU</a:t>
            </a:r>
            <a:endParaRPr lang="en-US" sz="54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4180D2B7-992A-D447-ACBC-3BF5FE5A5C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5050" y="6125417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66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01A70A92-118D-F14C-B84B-B5433D1EC5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96369C6-99CC-C84E-9939-FE732FD2711A}"/>
              </a:ext>
            </a:extLst>
          </p:cNvPr>
          <p:cNvGrpSpPr/>
          <p:nvPr userDrawn="1"/>
        </p:nvGrpSpPr>
        <p:grpSpPr>
          <a:xfrm>
            <a:off x="6756543" y="3146679"/>
            <a:ext cx="2987683" cy="282321"/>
            <a:chOff x="5059259" y="3924366"/>
            <a:chExt cx="3912923" cy="369751"/>
          </a:xfrm>
        </p:grpSpPr>
        <p:pic>
          <p:nvPicPr>
            <p:cNvPr id="37" name="Picture 3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EBD86E1-26B3-E045-A27F-A2797893A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39" name="Picture 3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0738A79-77C5-904C-91C6-1A560DD81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D814C3B7-ABE8-B144-9735-06BCFF1EA8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146386"/>
            <a:ext cx="1930722" cy="28229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C9163DD9-3B28-284A-87DE-A0228C47C32D}"/>
              </a:ext>
            </a:extLst>
          </p:cNvPr>
          <p:cNvGrpSpPr/>
          <p:nvPr userDrawn="1"/>
        </p:nvGrpSpPr>
        <p:grpSpPr>
          <a:xfrm>
            <a:off x="6754799" y="3499390"/>
            <a:ext cx="2613640" cy="284967"/>
            <a:chOff x="5057514" y="4377778"/>
            <a:chExt cx="3423045" cy="373217"/>
          </a:xfrm>
        </p:grpSpPr>
        <p:pic>
          <p:nvPicPr>
            <p:cNvPr id="42" name="Picture 4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F4F7229-8DF3-FA47-BB22-93447CF007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43" name="Picture 4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A741548A-000A-3B4F-B999-1B8C444758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22FD1457-AAD8-5C4F-BD5C-54EFB576A10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499936"/>
            <a:ext cx="1558135" cy="284996"/>
          </a:xfrm>
          <a:prstGeom prst="rect">
            <a:avLst/>
          </a:prstGeom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24CA384-49C6-2241-ACC6-FF5E9BD38452}"/>
              </a:ext>
            </a:extLst>
          </p:cNvPr>
          <p:cNvCxnSpPr/>
          <p:nvPr userDrawn="1"/>
        </p:nvCxnSpPr>
        <p:spPr>
          <a:xfrm>
            <a:off x="6081964" y="2843634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479EB2-A191-D944-851C-DE1F579C89B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557" y="3169063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50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3FD83EC-C1F5-31B3-23F7-4B0DDA8CE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Add Header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0F6A07-25A2-ECCE-1594-AF7056D5C55C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E5597F-CDFF-57FD-B662-A6A623DC3945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6717B6-16DD-D4AF-526D-72E6B3F3369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62975E-63F4-DD3E-52C2-A2351B69E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6B0401-09A9-06F5-25F5-5B575EB3DA05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87077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2">
          <p15:clr>
            <a:srgbClr val="FBAE40"/>
          </p15:clr>
        </p15:guide>
        <p15:guide id="6" orient="horz" pos="816">
          <p15:clr>
            <a:srgbClr val="FBAE40"/>
          </p15:clr>
        </p15:guide>
        <p15:guide id="7" pos="7322">
          <p15:clr>
            <a:srgbClr val="FBAE40"/>
          </p15:clr>
        </p15:guide>
        <p15:guide id="8" pos="28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151EACA7-4754-7A54-8504-55BBD10B5816}"/>
              </a:ext>
            </a:extLst>
          </p:cNvPr>
          <p:cNvSpPr/>
          <p:nvPr userDrawn="1"/>
        </p:nvSpPr>
        <p:spPr>
          <a:xfrm flipH="1">
            <a:off x="0" y="-4151"/>
            <a:ext cx="12192000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78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259119" y="1065955"/>
            <a:ext cx="8623762" cy="2091894"/>
          </a:xfrm>
        </p:spPr>
        <p:txBody>
          <a:bodyPr anchor="b">
            <a:noAutofit/>
          </a:bodyPr>
          <a:lstStyle>
            <a:lvl1pPr algn="l">
              <a:defRPr sz="42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259119" y="3444719"/>
            <a:ext cx="8623762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2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310717" y="5396645"/>
            <a:ext cx="4516745" cy="634779"/>
          </a:xfrm>
        </p:spPr>
        <p:txBody>
          <a:bodyPr lIns="0" tIns="0" rIns="0" bIns="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200" cap="none" spc="50" baseline="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r>
              <a:rPr lang="en-US"/>
              <a:t>  |  Date  |  </a:t>
            </a:r>
            <a:r>
              <a:rPr lang="en-US" err="1"/>
              <a:t>first_last@jabil.com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69668" y="5474821"/>
            <a:ext cx="3409331" cy="597613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741698" y="491485"/>
            <a:ext cx="7890858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8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1369668" y="330128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reeform 1">
            <a:extLst>
              <a:ext uri="{FF2B5EF4-FFF2-40B4-BE49-F238E27FC236}">
                <a16:creationId xmlns:a16="http://schemas.microsoft.com/office/drawing/2014/main" id="{0C4D2A46-C2D7-D04B-DD1F-DC4B1A470466}"/>
              </a:ext>
            </a:extLst>
          </p:cNvPr>
          <p:cNvSpPr/>
          <p:nvPr userDrawn="1"/>
        </p:nvSpPr>
        <p:spPr>
          <a:xfrm flipH="1">
            <a:off x="0" y="0"/>
            <a:ext cx="452309" cy="5522298"/>
          </a:xfrm>
          <a:custGeom>
            <a:avLst/>
            <a:gdLst>
              <a:gd name="connsiteX0" fmla="*/ 452309 w 452309"/>
              <a:gd name="connsiteY0" fmla="*/ 0 h 5522298"/>
              <a:gd name="connsiteX1" fmla="*/ 1 w 452309"/>
              <a:gd name="connsiteY1" fmla="*/ 0 h 5522298"/>
              <a:gd name="connsiteX2" fmla="*/ 2 w 452309"/>
              <a:gd name="connsiteY2" fmla="*/ 5263594 h 5522298"/>
              <a:gd name="connsiteX3" fmla="*/ 0 w 452309"/>
              <a:gd name="connsiteY3" fmla="*/ 5263594 h 5522298"/>
              <a:gd name="connsiteX4" fmla="*/ 2 w 452309"/>
              <a:gd name="connsiteY4" fmla="*/ 5263596 h 5522298"/>
              <a:gd name="connsiteX5" fmla="*/ 452309 w 452309"/>
              <a:gd name="connsiteY5" fmla="*/ 5522298 h 552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2298">
                <a:moveTo>
                  <a:pt x="452309" y="0"/>
                </a:moveTo>
                <a:lnTo>
                  <a:pt x="1" y="0"/>
                </a:lnTo>
                <a:lnTo>
                  <a:pt x="2" y="5263594"/>
                </a:lnTo>
                <a:lnTo>
                  <a:pt x="0" y="5263594"/>
                </a:lnTo>
                <a:lnTo>
                  <a:pt x="2" y="5263596"/>
                </a:lnTo>
                <a:lnTo>
                  <a:pt x="452309" y="552229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8AFFEDB3-4871-F039-E695-44101641E7BE}"/>
              </a:ext>
            </a:extLst>
          </p:cNvPr>
          <p:cNvSpPr/>
          <p:nvPr userDrawn="1"/>
        </p:nvSpPr>
        <p:spPr>
          <a:xfrm rot="10800000" flipH="1">
            <a:off x="11739691" y="1328844"/>
            <a:ext cx="452309" cy="5526451"/>
          </a:xfrm>
          <a:custGeom>
            <a:avLst/>
            <a:gdLst>
              <a:gd name="connsiteX0" fmla="*/ 452309 w 452309"/>
              <a:gd name="connsiteY0" fmla="*/ 5526451 h 5526451"/>
              <a:gd name="connsiteX1" fmla="*/ 452309 w 452309"/>
              <a:gd name="connsiteY1" fmla="*/ 0 h 5526451"/>
              <a:gd name="connsiteX2" fmla="*/ 1 w 452309"/>
              <a:gd name="connsiteY2" fmla="*/ 0 h 5526451"/>
              <a:gd name="connsiteX3" fmla="*/ 2 w 452309"/>
              <a:gd name="connsiteY3" fmla="*/ 5267747 h 5526451"/>
              <a:gd name="connsiteX4" fmla="*/ 0 w 452309"/>
              <a:gd name="connsiteY4" fmla="*/ 5267747 h 5526451"/>
              <a:gd name="connsiteX5" fmla="*/ 2 w 452309"/>
              <a:gd name="connsiteY5" fmla="*/ 5267749 h 552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6451">
                <a:moveTo>
                  <a:pt x="452309" y="5526451"/>
                </a:moveTo>
                <a:lnTo>
                  <a:pt x="452309" y="0"/>
                </a:lnTo>
                <a:lnTo>
                  <a:pt x="1" y="0"/>
                </a:lnTo>
                <a:lnTo>
                  <a:pt x="2" y="5267747"/>
                </a:lnTo>
                <a:lnTo>
                  <a:pt x="0" y="5267747"/>
                </a:lnTo>
                <a:lnTo>
                  <a:pt x="2" y="526774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4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7">
            <a:extLst>
              <a:ext uri="{FF2B5EF4-FFF2-40B4-BE49-F238E27FC236}">
                <a16:creationId xmlns:a16="http://schemas.microsoft.com/office/drawing/2014/main" id="{7196CC4B-5584-1947-6AAA-8620EEBB31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3" t="12179" r="20820" b="8579"/>
          <a:stretch/>
        </p:blipFill>
        <p:spPr>
          <a:xfrm>
            <a:off x="0" y="-4763"/>
            <a:ext cx="12191999" cy="6862763"/>
          </a:xfrm>
          <a:prstGeom prst="rect">
            <a:avLst/>
          </a:prstGeom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428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</a:t>
            </a:r>
            <a:br>
              <a:rPr lang="en-US"/>
            </a:br>
            <a:r>
              <a:rPr lang="en-US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r>
              <a:rPr lang="en-US"/>
              <a:t>  |  Date  |  </a:t>
            </a:r>
            <a:r>
              <a:rPr lang="en-US" err="1"/>
              <a:t>first_last@jabil.com</a:t>
            </a:r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03909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BC6ABB0-7AEC-1482-6FC9-247F127762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500" r="-22500" b="15541"/>
          <a:stretch/>
        </p:blipFill>
        <p:spPr>
          <a:xfrm>
            <a:off x="2756573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3BD7449-9CAA-DBC1-B78B-03CA985FA0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831" t="4501" r="-13330" b="1484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</a:t>
            </a:r>
            <a:br>
              <a:rPr lang="en-US"/>
            </a:br>
            <a:r>
              <a:rPr lang="en-US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r>
              <a:rPr lang="en-US"/>
              <a:t>  |  Date  |  </a:t>
            </a:r>
            <a:r>
              <a:rPr lang="en-US" err="1"/>
              <a:t>first_last@jabil.com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90471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00A357B3-6B85-74DA-DED6-3B40CAB6A1A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-4763"/>
            <a:ext cx="12192000" cy="6862763"/>
          </a:xfrm>
          <a:custGeom>
            <a:avLst/>
            <a:gdLst>
              <a:gd name="connsiteX0" fmla="*/ 6246326 w 12192000"/>
              <a:gd name="connsiteY0" fmla="*/ 612 h 6862763"/>
              <a:gd name="connsiteX1" fmla="*/ 6246326 w 12192000"/>
              <a:gd name="connsiteY1" fmla="*/ 613 h 6862763"/>
              <a:gd name="connsiteX2" fmla="*/ 5913192 w 12192000"/>
              <a:gd name="connsiteY2" fmla="*/ 613 h 6862763"/>
              <a:gd name="connsiteX3" fmla="*/ 5913192 w 12192000"/>
              <a:gd name="connsiteY3" fmla="*/ 6862762 h 6862763"/>
              <a:gd name="connsiteX4" fmla="*/ 11713310 w 12192000"/>
              <a:gd name="connsiteY4" fmla="*/ 6862762 h 6862763"/>
              <a:gd name="connsiteX5" fmla="*/ 11713310 w 12192000"/>
              <a:gd name="connsiteY5" fmla="*/ 613 h 6862763"/>
              <a:gd name="connsiteX6" fmla="*/ 9592864 w 12192000"/>
              <a:gd name="connsiteY6" fmla="*/ 613 h 6862763"/>
              <a:gd name="connsiteX7" fmla="*/ 9592864 w 12192000"/>
              <a:gd name="connsiteY7" fmla="*/ 612 h 6862763"/>
              <a:gd name="connsiteX8" fmla="*/ 0 w 12192000"/>
              <a:gd name="connsiteY8" fmla="*/ 0 h 6862763"/>
              <a:gd name="connsiteX9" fmla="*/ 12192000 w 12192000"/>
              <a:gd name="connsiteY9" fmla="*/ 0 h 6862763"/>
              <a:gd name="connsiteX10" fmla="*/ 12192000 w 12192000"/>
              <a:gd name="connsiteY10" fmla="*/ 6862763 h 6862763"/>
              <a:gd name="connsiteX11" fmla="*/ 0 w 12192000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62763">
                <a:moveTo>
                  <a:pt x="6246326" y="612"/>
                </a:moveTo>
                <a:lnTo>
                  <a:pt x="6246326" y="613"/>
                </a:lnTo>
                <a:lnTo>
                  <a:pt x="5913192" y="613"/>
                </a:lnTo>
                <a:lnTo>
                  <a:pt x="5913192" y="6862762"/>
                </a:lnTo>
                <a:lnTo>
                  <a:pt x="11713310" y="6862762"/>
                </a:lnTo>
                <a:lnTo>
                  <a:pt x="11713310" y="613"/>
                </a:lnTo>
                <a:lnTo>
                  <a:pt x="9592864" y="613"/>
                </a:lnTo>
                <a:lnTo>
                  <a:pt x="9592864" y="61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914400" rIns="73152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To customize this cover with your own  image, drag the image into this box or click the image icon in the center of this slide.</a:t>
            </a:r>
            <a:br>
              <a:rPr lang="en-US"/>
            </a:br>
            <a:br>
              <a:rPr lang="en-US"/>
            </a:br>
            <a:r>
              <a:rPr lang="en-US"/>
              <a:t>Our Cover Library contains 150+ covers </a:t>
            </a:r>
            <a:br>
              <a:rPr lang="en-US"/>
            </a:br>
            <a:r>
              <a:rPr lang="en-US"/>
              <a:t>for Jabil’s capabilities, markets and business needs. (link in Notes below)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</a:t>
            </a:r>
            <a:br>
              <a:rPr lang="en-US"/>
            </a:br>
            <a:r>
              <a:rPr lang="en-US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r>
              <a:rPr lang="en-US"/>
              <a:t>  |  Date  |  </a:t>
            </a:r>
            <a:r>
              <a:rPr lang="en-US" err="1"/>
              <a:t>first_last@jabil.com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34934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3">
            <a:extLst>
              <a:ext uri="{FF2B5EF4-FFF2-40B4-BE49-F238E27FC236}">
                <a16:creationId xmlns:a16="http://schemas.microsoft.com/office/drawing/2014/main" id="{37007B45-BE27-0B50-EDF0-78F19A5C19F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" y="-4763"/>
            <a:ext cx="12191999" cy="6862763"/>
          </a:xfrm>
          <a:custGeom>
            <a:avLst/>
            <a:gdLst>
              <a:gd name="connsiteX0" fmla="*/ 0 w 12191999"/>
              <a:gd name="connsiteY0" fmla="*/ 0 h 6862763"/>
              <a:gd name="connsiteX1" fmla="*/ 12191999 w 12191999"/>
              <a:gd name="connsiteY1" fmla="*/ 0 h 6862763"/>
              <a:gd name="connsiteX2" fmla="*/ 12191999 w 12191999"/>
              <a:gd name="connsiteY2" fmla="*/ 6862763 h 6862763"/>
              <a:gd name="connsiteX3" fmla="*/ 4735784 w 12191999"/>
              <a:gd name="connsiteY3" fmla="*/ 6862763 h 6862763"/>
              <a:gd name="connsiteX4" fmla="*/ 4735784 w 12191999"/>
              <a:gd name="connsiteY4" fmla="*/ 6862762 h 6862763"/>
              <a:gd name="connsiteX5" fmla="*/ 6278698 w 12191999"/>
              <a:gd name="connsiteY5" fmla="*/ 6862762 h 6862763"/>
              <a:gd name="connsiteX6" fmla="*/ 6278698 w 12191999"/>
              <a:gd name="connsiteY6" fmla="*/ 613 h 6862763"/>
              <a:gd name="connsiteX7" fmla="*/ 501841 w 12191999"/>
              <a:gd name="connsiteY7" fmla="*/ 613 h 6862763"/>
              <a:gd name="connsiteX8" fmla="*/ 501841 w 12191999"/>
              <a:gd name="connsiteY8" fmla="*/ 6862762 h 6862763"/>
              <a:gd name="connsiteX9" fmla="*/ 2477495 w 12191999"/>
              <a:gd name="connsiteY9" fmla="*/ 6862762 h 6862763"/>
              <a:gd name="connsiteX10" fmla="*/ 2477495 w 12191999"/>
              <a:gd name="connsiteY10" fmla="*/ 6862763 h 6862763"/>
              <a:gd name="connsiteX11" fmla="*/ 0 w 12191999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1999" h="6862763">
                <a:moveTo>
                  <a:pt x="0" y="0"/>
                </a:moveTo>
                <a:lnTo>
                  <a:pt x="12191999" y="0"/>
                </a:lnTo>
                <a:lnTo>
                  <a:pt x="12191999" y="6862763"/>
                </a:lnTo>
                <a:lnTo>
                  <a:pt x="4735784" y="6862763"/>
                </a:lnTo>
                <a:lnTo>
                  <a:pt x="4735784" y="6862762"/>
                </a:lnTo>
                <a:lnTo>
                  <a:pt x="6278698" y="6862762"/>
                </a:lnTo>
                <a:lnTo>
                  <a:pt x="6278698" y="613"/>
                </a:lnTo>
                <a:lnTo>
                  <a:pt x="501841" y="613"/>
                </a:lnTo>
                <a:lnTo>
                  <a:pt x="501841" y="6862762"/>
                </a:lnTo>
                <a:lnTo>
                  <a:pt x="2477495" y="6862762"/>
                </a:lnTo>
                <a:lnTo>
                  <a:pt x="2477495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7315200" rIns="9144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To customize this cover with your own  image, drag the image into this box or click the image icon in the center of this slide.</a:t>
            </a:r>
            <a:br>
              <a:rPr lang="en-US"/>
            </a:br>
            <a:br>
              <a:rPr lang="en-US"/>
            </a:br>
            <a:r>
              <a:rPr lang="en-US"/>
              <a:t>Our Cover Library contains 150+ covers </a:t>
            </a:r>
            <a:br>
              <a:rPr lang="en-US"/>
            </a:br>
            <a:r>
              <a:rPr lang="en-US"/>
              <a:t>for Jabil’s capabilities, markets and business needs. (link in Notes below)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2457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</a:t>
            </a:r>
            <a:br>
              <a:rPr lang="en-US"/>
            </a:br>
            <a:r>
              <a:rPr lang="en-US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r>
              <a:rPr lang="en-US"/>
              <a:t>  |  Date  |  </a:t>
            </a:r>
            <a:r>
              <a:rPr lang="en-US" err="1"/>
              <a:t>first_last@jabil.com</a:t>
            </a:r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4404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877C0FD5-1B94-FB7C-6019-E7E3AB3CE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6310261" cy="4895900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800" baseline="0"/>
            </a:lvl1pPr>
            <a:lvl2pPr marL="457200" indent="0">
              <a:lnSpc>
                <a:spcPct val="150000"/>
              </a:lnSpc>
              <a:buNone/>
              <a:defRPr sz="1800" baseline="0"/>
            </a:lvl2pPr>
            <a:lvl3pPr marL="914400" indent="0">
              <a:lnSpc>
                <a:spcPct val="150000"/>
              </a:lnSpc>
              <a:buNone/>
              <a:defRPr sz="1800" baseline="0"/>
            </a:lvl3pPr>
            <a:lvl4pPr marL="1371600" indent="0">
              <a:lnSpc>
                <a:spcPct val="150000"/>
              </a:lnSpc>
              <a:buNone/>
              <a:defRPr sz="1800" baseline="0"/>
            </a:lvl4pPr>
            <a:lvl5pPr marL="1828800" indent="0">
              <a:lnSpc>
                <a:spcPct val="150000"/>
              </a:lnSpc>
              <a:buNone/>
              <a:defRPr sz="1800" baseline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B870B639-47B5-349F-494A-82A945C529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4210"/>
            <a:ext cx="6310261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Add Header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6B35CF6-03AD-3AE5-C05F-4CEFE3EDD173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lide Number Placeholder 5">
            <a:extLst>
              <a:ext uri="{FF2B5EF4-FFF2-40B4-BE49-F238E27FC236}">
                <a16:creationId xmlns:a16="http://schemas.microsoft.com/office/drawing/2014/main" id="{052A61AA-6B31-A637-12BF-BB4EA47D21A1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3147D00-C60B-ED55-8751-4D8BFE71976B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1257C5F5-D676-4C9C-B45F-C14294D16A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5856515-CC3D-1BF8-6DF1-E4B0EC61C49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A0BE64F-FD51-59D9-D86B-81064D45304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52217" y="0"/>
            <a:ext cx="5039783" cy="6432550"/>
          </a:xfrm>
          <a:custGeom>
            <a:avLst/>
            <a:gdLst>
              <a:gd name="connsiteX0" fmla="*/ 874178 w 5039783"/>
              <a:gd name="connsiteY0" fmla="*/ 0 h 6432550"/>
              <a:gd name="connsiteX1" fmla="*/ 5039783 w 5039783"/>
              <a:gd name="connsiteY1" fmla="*/ 0 h 6432550"/>
              <a:gd name="connsiteX2" fmla="*/ 5039783 w 5039783"/>
              <a:gd name="connsiteY2" fmla="*/ 6432550 h 6432550"/>
              <a:gd name="connsiteX3" fmla="*/ 0 w 5039783"/>
              <a:gd name="connsiteY3" fmla="*/ 6432550 h 6432550"/>
              <a:gd name="connsiteX4" fmla="*/ 0 w 5039783"/>
              <a:gd name="connsiteY4" fmla="*/ 1752844 h 6432550"/>
              <a:gd name="connsiteX5" fmla="*/ 874178 w 5039783"/>
              <a:gd name="connsiteY5" fmla="*/ 1252848 h 6432550"/>
              <a:gd name="connsiteX6" fmla="*/ 874182 w 5039783"/>
              <a:gd name="connsiteY6" fmla="*/ 1252844 h 6432550"/>
              <a:gd name="connsiteX7" fmla="*/ 874178 w 5039783"/>
              <a:gd name="connsiteY7" fmla="*/ 1252844 h 643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39783" h="6432550">
                <a:moveTo>
                  <a:pt x="874178" y="0"/>
                </a:moveTo>
                <a:lnTo>
                  <a:pt x="5039783" y="0"/>
                </a:lnTo>
                <a:lnTo>
                  <a:pt x="5039783" y="6432550"/>
                </a:lnTo>
                <a:lnTo>
                  <a:pt x="0" y="6432550"/>
                </a:lnTo>
                <a:lnTo>
                  <a:pt x="0" y="1752844"/>
                </a:lnTo>
                <a:lnTo>
                  <a:pt x="874178" y="1252848"/>
                </a:lnTo>
                <a:lnTo>
                  <a:pt x="874182" y="1252844"/>
                </a:lnTo>
                <a:lnTo>
                  <a:pt x="874178" y="12528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To add an image, </a:t>
            </a:r>
            <a:br>
              <a:rPr lang="en-US"/>
            </a:br>
            <a:r>
              <a:rPr lang="en-US"/>
              <a:t>drag the image into this box </a:t>
            </a:r>
            <a:br>
              <a:rPr lang="en-US"/>
            </a:br>
            <a:r>
              <a:rPr lang="en-US"/>
              <a:t>or click the image icon in </a:t>
            </a:r>
            <a:br>
              <a:rPr lang="en-US"/>
            </a:br>
            <a:r>
              <a:rPr lang="en-US"/>
              <a:t>the center of this slide.</a:t>
            </a:r>
            <a:br>
              <a:rPr lang="en-US"/>
            </a:br>
            <a:br>
              <a:rPr lang="en-US"/>
            </a:br>
            <a:r>
              <a:rPr lang="en-US"/>
              <a:t>Need an image?</a:t>
            </a:r>
            <a:br>
              <a:rPr lang="en-US"/>
            </a:br>
            <a:r>
              <a:rPr lang="en-US"/>
              <a:t>The Marketing Resource Center </a:t>
            </a:r>
            <a:br>
              <a:rPr lang="en-US"/>
            </a:br>
            <a:r>
              <a:rPr lang="en-US"/>
              <a:t>has hundreds of images for Jabil’s </a:t>
            </a:r>
            <a:br>
              <a:rPr lang="en-US"/>
            </a:br>
            <a:r>
              <a:rPr lang="en-US"/>
              <a:t>capabilities, markets and business needs</a:t>
            </a:r>
            <a:br>
              <a:rPr lang="en-US"/>
            </a:br>
            <a:r>
              <a:rPr lang="en-US"/>
              <a:t>(link in Notes below)</a:t>
            </a:r>
          </a:p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D1674A2-0E74-FDFB-47D8-C6849AA10523}"/>
              </a:ext>
            </a:extLst>
          </p:cNvPr>
          <p:cNvSpPr/>
          <p:nvPr userDrawn="1"/>
        </p:nvSpPr>
        <p:spPr>
          <a:xfrm flipH="1">
            <a:off x="7152217" y="0"/>
            <a:ext cx="892112" cy="1763099"/>
          </a:xfrm>
          <a:custGeom>
            <a:avLst/>
            <a:gdLst>
              <a:gd name="connsiteX0" fmla="*/ 892112 w 892112"/>
              <a:gd name="connsiteY0" fmla="*/ 0 h 1763099"/>
              <a:gd name="connsiteX1" fmla="*/ 4 w 892112"/>
              <a:gd name="connsiteY1" fmla="*/ 0 h 1763099"/>
              <a:gd name="connsiteX2" fmla="*/ 4 w 892112"/>
              <a:gd name="connsiteY2" fmla="*/ 1252844 h 1763099"/>
              <a:gd name="connsiteX3" fmla="*/ 0 w 892112"/>
              <a:gd name="connsiteY3" fmla="*/ 1252844 h 1763099"/>
              <a:gd name="connsiteX4" fmla="*/ 4 w 892112"/>
              <a:gd name="connsiteY4" fmla="*/ 1252848 h 1763099"/>
              <a:gd name="connsiteX5" fmla="*/ 892112 w 892112"/>
              <a:gd name="connsiteY5" fmla="*/ 1763099 h 176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2112" h="1763099">
                <a:moveTo>
                  <a:pt x="892112" y="0"/>
                </a:moveTo>
                <a:lnTo>
                  <a:pt x="4" y="0"/>
                </a:lnTo>
                <a:lnTo>
                  <a:pt x="4" y="1252844"/>
                </a:lnTo>
                <a:lnTo>
                  <a:pt x="0" y="1252844"/>
                </a:lnTo>
                <a:lnTo>
                  <a:pt x="4" y="1252848"/>
                </a:lnTo>
                <a:lnTo>
                  <a:pt x="892112" y="17630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2EDA16EB-370A-E237-8062-3F07D3548DB1}"/>
              </a:ext>
            </a:extLst>
          </p:cNvPr>
          <p:cNvSpPr/>
          <p:nvPr userDrawn="1"/>
        </p:nvSpPr>
        <p:spPr>
          <a:xfrm flipH="1">
            <a:off x="7152217" y="0"/>
            <a:ext cx="892112" cy="1470998"/>
          </a:xfrm>
          <a:custGeom>
            <a:avLst/>
            <a:gdLst>
              <a:gd name="connsiteX0" fmla="*/ 892112 w 892112"/>
              <a:gd name="connsiteY0" fmla="*/ 0 h 1470998"/>
              <a:gd name="connsiteX1" fmla="*/ 4 w 892112"/>
              <a:gd name="connsiteY1" fmla="*/ 0 h 1470998"/>
              <a:gd name="connsiteX2" fmla="*/ 4 w 892112"/>
              <a:gd name="connsiteY2" fmla="*/ 18579 h 1470998"/>
              <a:gd name="connsiteX3" fmla="*/ 4 w 892112"/>
              <a:gd name="connsiteY3" fmla="*/ 741668 h 1470998"/>
              <a:gd name="connsiteX4" fmla="*/ 0 w 892112"/>
              <a:gd name="connsiteY4" fmla="*/ 741668 h 1470998"/>
              <a:gd name="connsiteX5" fmla="*/ 4 w 892112"/>
              <a:gd name="connsiteY5" fmla="*/ 741672 h 1470998"/>
              <a:gd name="connsiteX6" fmla="*/ 4 w 892112"/>
              <a:gd name="connsiteY6" fmla="*/ 960743 h 1470998"/>
              <a:gd name="connsiteX7" fmla="*/ 0 w 892112"/>
              <a:gd name="connsiteY7" fmla="*/ 960743 h 1470998"/>
              <a:gd name="connsiteX8" fmla="*/ 4 w 892112"/>
              <a:gd name="connsiteY8" fmla="*/ 960747 h 1470998"/>
              <a:gd name="connsiteX9" fmla="*/ 892112 w 892112"/>
              <a:gd name="connsiteY9" fmla="*/ 1470998 h 1470998"/>
              <a:gd name="connsiteX10" fmla="*/ 892112 w 892112"/>
              <a:gd name="connsiteY10" fmla="*/ 1251923 h 1470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92112" h="1470998">
                <a:moveTo>
                  <a:pt x="892112" y="0"/>
                </a:moveTo>
                <a:lnTo>
                  <a:pt x="4" y="0"/>
                </a:lnTo>
                <a:lnTo>
                  <a:pt x="4" y="18579"/>
                </a:lnTo>
                <a:lnTo>
                  <a:pt x="4" y="741668"/>
                </a:lnTo>
                <a:lnTo>
                  <a:pt x="0" y="741668"/>
                </a:lnTo>
                <a:lnTo>
                  <a:pt x="4" y="741672"/>
                </a:lnTo>
                <a:lnTo>
                  <a:pt x="4" y="960743"/>
                </a:lnTo>
                <a:lnTo>
                  <a:pt x="0" y="960743"/>
                </a:lnTo>
                <a:lnTo>
                  <a:pt x="4" y="960747"/>
                </a:lnTo>
                <a:lnTo>
                  <a:pt x="892112" y="1470998"/>
                </a:lnTo>
                <a:lnTo>
                  <a:pt x="892112" y="125192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6433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2C14D47-26AB-1D4B-9B5C-AF7E20DE1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FF02E25-0AED-8D4A-B871-4FDD66E8BF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70EB27-CE64-DE47-8F33-B7FCD61B8251}"/>
              </a:ext>
            </a:extLst>
          </p:cNvPr>
          <p:cNvGrpSpPr/>
          <p:nvPr userDrawn="1"/>
        </p:nvGrpSpPr>
        <p:grpSpPr>
          <a:xfrm>
            <a:off x="704493" y="2255472"/>
            <a:ext cx="10672344" cy="1542860"/>
            <a:chOff x="704493" y="2255472"/>
            <a:chExt cx="10672344" cy="154286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22DB006-5CA9-6247-B384-040EF4AF1E7E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EBAC1549-C5FD-CF4E-8ED9-0C0A349BE2C3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69033A4-140D-444C-8D92-19757E6A6C17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3DF50FE-33E9-DA44-86BA-ED0A37FD9EC4}"/>
                </a:ext>
              </a:extLst>
            </p:cNvPr>
            <p:cNvSpPr txBox="1"/>
            <p:nvPr userDrawn="1"/>
          </p:nvSpPr>
          <p:spPr>
            <a:xfrm>
              <a:off x="1303489" y="2255472"/>
              <a:ext cx="1007334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TITLE SLIDES</a:t>
              </a:r>
            </a:p>
            <a:p>
              <a:r>
                <a:rPr lang="en-US" sz="3600" b="1">
                  <a:solidFill>
                    <a:schemeClr val="tx2"/>
                  </a:solidFill>
                </a:rPr>
                <a:t>OR ADD A CUSTOM IMAGE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42E3FE0-2F66-EB47-8ED1-8F420DA5936E}"/>
                </a:ext>
              </a:extLst>
            </p:cNvPr>
            <p:cNvSpPr/>
            <p:nvPr userDrawn="1"/>
          </p:nvSpPr>
          <p:spPr>
            <a:xfrm>
              <a:off x="1303489" y="3429000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867869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DFF74C-0210-DD24-85FB-D807E25628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676" t="23285" r="9095" b="22827"/>
          <a:stretch/>
        </p:blipFill>
        <p:spPr>
          <a:xfrm>
            <a:off x="0" y="0"/>
            <a:ext cx="12192000" cy="41849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ABFD47BA-53ED-9D4F-AA2B-DFBC0A90A58E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F743B13-6D9D-1C4F-9397-A8842B88F2DC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4A1335C-49BE-834C-9124-4E6792881BFF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1F4FCB04-C409-8F43-94AA-D5E8B93029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Section Header Title 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1D13695-B4BC-33C2-A6F9-A4EA634F5AB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add subtitle or description</a:t>
            </a:r>
          </a:p>
        </p:txBody>
      </p:sp>
    </p:spTree>
    <p:extLst>
      <p:ext uri="{BB962C8B-B14F-4D97-AF65-F5344CB8AC3E}">
        <p14:creationId xmlns:p14="http://schemas.microsoft.com/office/powerpoint/2010/main" val="16724940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3">
            <a:extLst>
              <a:ext uri="{FF2B5EF4-FFF2-40B4-BE49-F238E27FC236}">
                <a16:creationId xmlns:a16="http://schemas.microsoft.com/office/drawing/2014/main" id="{FD46BF9B-DB66-524B-F106-3052ED39FF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47" b="47"/>
          <a:stretch>
            <a:fillRect/>
          </a:stretch>
        </p:blipFill>
        <p:spPr>
          <a:xfrm>
            <a:off x="0" y="0"/>
            <a:ext cx="12192000" cy="41846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FC99A2F-2436-03CE-58D7-B6F48E116F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add subtitle or description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2A952332-A6F7-0CAB-60FC-F7EF75811FDF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4C7AE1D2-3856-CEFD-6D72-DB84E93A182A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758A1D6-B8BF-4363-E181-06AFDD2F23DB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49A843-3607-6BAD-9A9B-95E0870CE1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272945899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add subtitle or description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19DFAA4-CD59-5F40-99EC-8FC01A83B44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4184650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/>
            </a:lvl1pPr>
          </a:lstStyle>
          <a:p>
            <a:r>
              <a:rPr lang="en-US"/>
              <a:t>To customize this section header with your own image, </a:t>
            </a:r>
            <a:br>
              <a:rPr lang="en-US"/>
            </a:br>
            <a:r>
              <a:rPr lang="en-US"/>
              <a:t>drag the image into this box or click the image icon in the center of this slide. </a:t>
            </a:r>
            <a:br>
              <a:rPr lang="en-US"/>
            </a:br>
            <a:br>
              <a:rPr lang="en-US"/>
            </a:br>
            <a:r>
              <a:rPr lang="en-US"/>
              <a:t>Our Section Header Library contains 150+ section header slides </a:t>
            </a:r>
            <a:br>
              <a:rPr lang="en-US"/>
            </a:br>
            <a:r>
              <a:rPr lang="en-US"/>
              <a:t>for Jabil’s capabilities, markets and business needs. (link in Notes below)</a:t>
            </a:r>
          </a:p>
          <a:p>
            <a:endParaRPr lang="en-US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7CB849A4-C474-E508-DF53-FADE4E97C028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6BA81168-849E-806A-2964-171DA162C751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F17A6350-4E57-6DC7-A019-B06DCD117091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171656892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0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add subtitle or description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7246" y="752987"/>
            <a:ext cx="9393753" cy="2171433"/>
          </a:xfrm>
        </p:spPr>
        <p:txBody>
          <a:bodyPr anchor="b">
            <a:normAutofit/>
          </a:bodyPr>
          <a:lstStyle>
            <a:lvl1pPr algn="l">
              <a:defRPr sz="40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Section Header Title 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655466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3FD83EC-C1F5-31B3-23F7-4B0DDA8CE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Add Header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0F6A07-25A2-ECCE-1594-AF7056D5C55C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E5597F-CDFF-57FD-B662-A6A623DC3945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6717B6-16DD-D4AF-526D-72E6B3F3369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62975E-63F4-DD3E-52C2-A2351B69E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6B0401-09A9-06F5-25F5-5B575EB3DA05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569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2">
          <p15:clr>
            <a:srgbClr val="FBAE40"/>
          </p15:clr>
        </p15:guide>
        <p15:guide id="6" orient="horz" pos="816">
          <p15:clr>
            <a:srgbClr val="FBAE40"/>
          </p15:clr>
        </p15:guide>
        <p15:guide id="7" pos="7322">
          <p15:clr>
            <a:srgbClr val="FBAE40"/>
          </p15:clr>
        </p15:guide>
        <p15:guide id="8" pos="28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34C950B-138C-6F67-9F8D-76FF15F71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11010900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4B9430-4782-DCF1-ED33-F38C018023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Add Header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CEC532-8D03-1FE1-DDEF-159542DE749B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A38B5-DF66-CA5F-43F7-0C8C9A472556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4F766-E589-63C5-A3E2-F2CFBAAC5AA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9EB9F4-DF3D-9A96-C8FF-62F88F9D29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33F9874-C656-BBEA-BE7F-24E2B6BF8F4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36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2">
          <p15:clr>
            <a:srgbClr val="FBAE40"/>
          </p15:clr>
        </p15:guide>
        <p15:guide id="2" pos="7326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0">
          <p15:clr>
            <a:srgbClr val="FBAE40"/>
          </p15:clr>
        </p15:guide>
        <p15:guide id="6" pos="278">
          <p15:clr>
            <a:srgbClr val="FBAE40"/>
          </p15:clr>
        </p15:guide>
        <p15:guide id="7" pos="7394">
          <p15:clr>
            <a:srgbClr val="FBAE40"/>
          </p15:clr>
        </p15:guide>
        <p15:guide id="8" orient="horz" pos="818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B2CA859-5D19-20CB-6770-9588B80D2E05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24FD884-3449-CEB2-0DA3-6901C43CA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684867"/>
            <a:ext cx="11010900" cy="4514053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B6C8DA02-67E3-F0D3-2196-8699EA81ED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4500" y="1064786"/>
            <a:ext cx="11010900" cy="4024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cap="none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Add Subhead or Text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2E61EC0-F8BF-C189-13DE-8F877C05EE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25068"/>
            <a:ext cx="11010900" cy="943410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Add Header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2071E1-DDCC-F9BE-246E-D3D14C03B130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43D986-A088-5BA7-EC34-5CA0FFD8B85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BEB734-200C-CB6E-02B3-6F22C48C0D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314BEA2-F3C4-2CE3-21B0-0948ABFEBBD2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3968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322">
          <p15:clr>
            <a:srgbClr val="FBAE40"/>
          </p15:clr>
        </p15:guide>
        <p15:guide id="3" pos="356">
          <p15:clr>
            <a:srgbClr val="FBAE40"/>
          </p15:clr>
        </p15:guide>
        <p15:guide id="4" orient="horz" pos="78">
          <p15:clr>
            <a:srgbClr val="FBAE40"/>
          </p15:clr>
        </p15:guide>
        <p15:guide id="5" orient="horz" pos="4052">
          <p15:clr>
            <a:srgbClr val="FBAE40"/>
          </p15:clr>
        </p15:guide>
        <p15:guide id="6" orient="horz" pos="668">
          <p15:clr>
            <a:srgbClr val="FBAE40"/>
          </p15:clr>
        </p15:guide>
        <p15:guide id="7" pos="278">
          <p15:clr>
            <a:srgbClr val="FBAE40"/>
          </p15:clr>
        </p15:guide>
        <p15:guide id="8" pos="7392">
          <p15:clr>
            <a:srgbClr val="FBAE40"/>
          </p15:clr>
        </p15:guide>
        <p15:guide id="9" orient="horz" pos="1047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19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4974" y="1303018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E895499-D6A4-122E-0C50-F1D049BDF15D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44FFD47-9F73-A071-5FCC-3387765D74CD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0C32D7-4C74-94B8-05A4-6324A1D7FE6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7E5E607-1E64-CEB8-4C92-D0E04321C9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E07C70-CDA5-1019-F72B-2467E594C944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C655F7A-4305-6E9A-78D9-B26D623346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Add Header</a:t>
            </a:r>
          </a:p>
        </p:txBody>
      </p:sp>
    </p:spTree>
    <p:extLst>
      <p:ext uri="{BB962C8B-B14F-4D97-AF65-F5344CB8AC3E}">
        <p14:creationId xmlns:p14="http://schemas.microsoft.com/office/powerpoint/2010/main" val="5666025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280">
          <p15:clr>
            <a:srgbClr val="FBAE40"/>
          </p15:clr>
        </p15:guide>
        <p15:guide id="4" pos="354">
          <p15:clr>
            <a:srgbClr val="FBAE40"/>
          </p15:clr>
        </p15:guide>
        <p15:guide id="5" pos="7320">
          <p15:clr>
            <a:srgbClr val="FBAE40"/>
          </p15:clr>
        </p15:guide>
        <p15:guide id="6" orient="horz" pos="60">
          <p15:clr>
            <a:srgbClr val="FBAE40"/>
          </p15:clr>
        </p15:guide>
        <p15:guide id="7" orient="horz" pos="688">
          <p15:clr>
            <a:srgbClr val="FBAE40"/>
          </p15:clr>
        </p15:guide>
        <p15:guide id="8" orient="horz" pos="815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7543289-2852-EF11-AACA-28BBC6817167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3DB323-A3D2-78E1-965B-1A19914956E9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7944B7-E061-3FDE-C3E8-0B056B9490A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532209-3AEF-C1A8-E34B-018650DFF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C3B524-4F71-6939-502F-5656727307BD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965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8">
          <p15:clr>
            <a:srgbClr val="FBAE40"/>
          </p15:clr>
        </p15:guide>
        <p15:guide id="2" pos="7394">
          <p15:clr>
            <a:srgbClr val="FBAE40"/>
          </p15:clr>
        </p15:guide>
        <p15:guide id="3" orient="horz" pos="4049">
          <p15:clr>
            <a:srgbClr val="FBAE40"/>
          </p15:clr>
        </p15:guide>
        <p15:guide id="4" pos="356">
          <p15:clr>
            <a:srgbClr val="FBAE40"/>
          </p15:clr>
        </p15:guide>
        <p15:guide id="5" pos="7324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xt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2353457"/>
            <a:ext cx="9393753" cy="2698217"/>
          </a:xfr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add subtitle or description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1917662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DF3EB52B-E2D5-CE5B-729C-F85B0F62BBA6}"/>
              </a:ext>
            </a:extLst>
          </p:cNvPr>
          <p:cNvSpPr txBox="1">
            <a:spLocks/>
          </p:cNvSpPr>
          <p:nvPr userDrawn="1"/>
        </p:nvSpPr>
        <p:spPr>
          <a:xfrm>
            <a:off x="1147246" y="579281"/>
            <a:ext cx="9393753" cy="11106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68531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 animBg="1"/>
      <p:bldP spid="21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OR MORE TRANSITION SLIDES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035030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add subtitle or description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1FB5957D-F052-89C8-69C9-67F9D96028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3CD7C55F-4742-1314-B45C-057E6561FF78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760C4465-08D1-DD6E-33E9-557D350CE571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61FA27E2-2742-D9A6-0580-589CD5F35E16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15B9A97-A113-CDB6-77C0-CADBCDADBD19}"/>
              </a:ext>
            </a:extLst>
          </p:cNvPr>
          <p:cNvSpPr txBox="1">
            <a:spLocks/>
          </p:cNvSpPr>
          <p:nvPr userDrawn="1"/>
        </p:nvSpPr>
        <p:spPr>
          <a:xfrm>
            <a:off x="1147246" y="752987"/>
            <a:ext cx="9393753" cy="21714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4019370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B55436-07DF-8351-B39D-B091DA7AAD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randview" panose="020B0502040204020203" pitchFamily="34" charset="0"/>
            </a:endParaRPr>
          </a:p>
        </p:txBody>
      </p:sp>
      <p:pic>
        <p:nvPicPr>
          <p:cNvPr id="54" name="Picture 5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8A8D385-FD15-C96A-768E-4F22F2924B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2119" y="3062710"/>
            <a:ext cx="3015115" cy="520904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DC1B016A-9F47-4CFA-7E78-5C03183ED024}"/>
              </a:ext>
            </a:extLst>
          </p:cNvPr>
          <p:cNvSpPr/>
          <p:nvPr userDrawn="1"/>
        </p:nvSpPr>
        <p:spPr>
          <a:xfrm>
            <a:off x="5932663" y="2917418"/>
            <a:ext cx="4459345" cy="8377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randview" panose="020B0502040204020203" pitchFamily="34" charset="0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5C4E1F24-782F-7C48-3C83-DF444496A1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57907" y="2993486"/>
            <a:ext cx="3195289" cy="700794"/>
          </a:xfrm>
          <a:prstGeom prst="rect">
            <a:avLst/>
          </a:prstGeom>
        </p:spPr>
      </p:pic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C6741F4-34DA-6EC6-BA2A-AB79B5884D9A}"/>
              </a:ext>
            </a:extLst>
          </p:cNvPr>
          <p:cNvCxnSpPr>
            <a:cxnSpLocks/>
          </p:cNvCxnSpPr>
          <p:nvPr userDrawn="1"/>
        </p:nvCxnSpPr>
        <p:spPr>
          <a:xfrm>
            <a:off x="5932663" y="2924207"/>
            <a:ext cx="0" cy="830943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CDEBBDA-1E93-A891-6E36-36980A366CC2}"/>
              </a:ext>
            </a:extLst>
          </p:cNvPr>
          <p:cNvGrpSpPr/>
          <p:nvPr userDrawn="1"/>
        </p:nvGrpSpPr>
        <p:grpSpPr>
          <a:xfrm>
            <a:off x="1350933" y="2907690"/>
            <a:ext cx="4459345" cy="837732"/>
            <a:chOff x="1360661" y="2917418"/>
            <a:chExt cx="4459345" cy="83773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FE2281C-AA57-A2A2-ED3D-B7CEE8590418}"/>
                </a:ext>
              </a:extLst>
            </p:cNvPr>
            <p:cNvSpPr/>
            <p:nvPr userDrawn="1"/>
          </p:nvSpPr>
          <p:spPr>
            <a:xfrm>
              <a:off x="1360661" y="2917418"/>
              <a:ext cx="4459345" cy="83773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Grandview" panose="020B0502040204020203" pitchFamily="34" charset="0"/>
              </a:endParaRPr>
            </a:p>
          </p:txBody>
        </p:sp>
        <p:pic>
          <p:nvPicPr>
            <p:cNvPr id="62" name="Picture 6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8328403C-0978-3EC5-C5F6-69F9014444E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3754" y="3072438"/>
              <a:ext cx="3015115" cy="5209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963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7.40741E-7 L -0.28932 -7.40741E-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182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035F1AF-F17C-81EC-9B50-AFA99EBBF67D}"/>
              </a:ext>
            </a:extLst>
          </p:cNvPr>
          <p:cNvSpPr txBox="1"/>
          <p:nvPr userDrawn="1"/>
        </p:nvSpPr>
        <p:spPr>
          <a:xfrm>
            <a:off x="1159347" y="1268097"/>
            <a:ext cx="4147279" cy="1656414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algn="l"/>
            <a:r>
              <a:rPr lang="en-US" sz="6000">
                <a:solidFill>
                  <a:schemeClr val="bg1"/>
                </a:solidFill>
                <a:latin typeface="Grandview" panose="020B05020402040202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8728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3600" b="1">
                  <a:solidFill>
                    <a:schemeClr val="tx2"/>
                  </a:solidFill>
                </a:rPr>
                <a:t>CHOOSE ONE THANK YOU SLIDE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5481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85E9ED8F-4F2A-3C47-B58F-743FEBACA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62E5BAD-1AEA-884A-A509-9A4CF459D0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560E49F-CF63-6346-8F10-2CA2C5EEE6D2}"/>
              </a:ext>
            </a:extLst>
          </p:cNvPr>
          <p:cNvGrpSpPr/>
          <p:nvPr userDrawn="1"/>
        </p:nvGrpSpPr>
        <p:grpSpPr>
          <a:xfrm>
            <a:off x="704493" y="2259377"/>
            <a:ext cx="10672344" cy="1340390"/>
            <a:chOff x="704493" y="2259377"/>
            <a:chExt cx="10672344" cy="134039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CFB0830-53C0-3548-B3D1-34B385003A33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5" name="Trapezoid 23">
                <a:extLst>
                  <a:ext uri="{FF2B5EF4-FFF2-40B4-BE49-F238E27FC236}">
                    <a16:creationId xmlns:a16="http://schemas.microsoft.com/office/drawing/2014/main" id="{4FE4CB6B-B3F9-0940-B6A2-B5A67D6E6655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rapezoid 21">
                <a:extLst>
                  <a:ext uri="{FF2B5EF4-FFF2-40B4-BE49-F238E27FC236}">
                    <a16:creationId xmlns:a16="http://schemas.microsoft.com/office/drawing/2014/main" id="{4FC99C3B-F883-014D-8BF4-041DD9092E76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34F05DE-4101-A346-AB1C-EAB76634CB60}"/>
                </a:ext>
              </a:extLst>
            </p:cNvPr>
            <p:cNvSpPr txBox="1"/>
            <p:nvPr userDrawn="1"/>
          </p:nvSpPr>
          <p:spPr>
            <a:xfrm>
              <a:off x="1303489" y="2505670"/>
              <a:ext cx="100733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HEADER STYLE </a:t>
              </a:r>
              <a:br>
                <a:rPr lang="en-US" sz="2800" b="1">
                  <a:solidFill>
                    <a:schemeClr val="tx2"/>
                  </a:solidFill>
                </a:rPr>
              </a:br>
              <a:r>
                <a:rPr lang="en-US" sz="1800" b="0">
                  <a:solidFill>
                    <a:schemeClr val="accent1"/>
                  </a:solidFill>
                </a:rPr>
                <a:t>SEE SLIDE LAYOUT LIBRARY WITH THE MATCHING HEADER STYLE FOR LAYOUT SUGGESTIONS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0638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43D58331-1A9A-B34B-A44B-BE029F76F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09ECEE64-692A-5140-8DED-C4690119A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6A09CA-B19D-8040-85FD-FEF93AB27741}"/>
              </a:ext>
            </a:extLst>
          </p:cNvPr>
          <p:cNvGrpSpPr/>
          <p:nvPr userDrawn="1"/>
        </p:nvGrpSpPr>
        <p:grpSpPr>
          <a:xfrm>
            <a:off x="704493" y="2259377"/>
            <a:ext cx="11182706" cy="1361528"/>
            <a:chOff x="704493" y="2259377"/>
            <a:chExt cx="11182706" cy="136152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7F52E25-BA21-7944-80AC-03FB2A112E2D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23" name="Trapezoid 23">
                <a:extLst>
                  <a:ext uri="{FF2B5EF4-FFF2-40B4-BE49-F238E27FC236}">
                    <a16:creationId xmlns:a16="http://schemas.microsoft.com/office/drawing/2014/main" id="{7BCB0728-5E0C-FC4C-888E-711399C6063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rapezoid 21">
                <a:extLst>
                  <a:ext uri="{FF2B5EF4-FFF2-40B4-BE49-F238E27FC236}">
                    <a16:creationId xmlns:a16="http://schemas.microsoft.com/office/drawing/2014/main" id="{F537C509-E5EE-234D-900F-025A4125DF8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66565C8-CDA9-FC47-B4DF-9A9FD6123993}"/>
                </a:ext>
              </a:extLst>
            </p:cNvPr>
            <p:cNvSpPr txBox="1"/>
            <p:nvPr userDrawn="1"/>
          </p:nvSpPr>
          <p:spPr>
            <a:xfrm>
              <a:off x="1303488" y="2605242"/>
              <a:ext cx="105837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STOCK SLIDES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05B5D9B-9CE4-5B46-BB31-F047EB3D3A75}"/>
                </a:ext>
              </a:extLst>
            </p:cNvPr>
            <p:cNvSpPr/>
            <p:nvPr userDrawn="1"/>
          </p:nvSpPr>
          <p:spPr>
            <a:xfrm>
              <a:off x="1303488" y="3251573"/>
              <a:ext cx="1022975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kern="1200">
                  <a:solidFill>
                    <a:schemeClr val="accent1"/>
                  </a:solidFill>
                  <a:effectLst/>
                  <a:latin typeface="+mn-lt"/>
                  <a:ea typeface="+mn-ea"/>
                  <a:cs typeface="+mn-cs"/>
                </a:rPr>
                <a:t>THE FOLLOWING SLIDES HAVE BEEN CREATED FOR OPTIONAL USE IN YOUR PRESENTATIONS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36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1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46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slideLayout" Target="../slideLayouts/slideLayout60.xml"/><Relationship Id="rId2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63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3.xml"/><Relationship Id="rId19" Type="http://schemas.openxmlformats.org/officeDocument/2006/relationships/slideLayout" Target="../slideLayouts/slideLayout62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CAB8F-A782-EF4B-973B-A648135F89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36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  <p:sldLayoutId id="2147483903" r:id="rId4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1" i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64">
          <p15:clr>
            <a:srgbClr val="F26B43"/>
          </p15:clr>
        </p15:guide>
        <p15:guide id="2" pos="36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499" y="103360"/>
            <a:ext cx="11010898" cy="986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499" y="1303021"/>
            <a:ext cx="11010899" cy="489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59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  <p:sldLayoutId id="2147483768" r:id="rId18"/>
    <p:sldLayoutId id="2147483769" r:id="rId19"/>
    <p:sldLayoutId id="2147483774" r:id="rId20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Grandview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8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67.svg"/><Relationship Id="rId5" Type="http://schemas.openxmlformats.org/officeDocument/2006/relationships/image" Target="../media/image66.png"/><Relationship Id="rId4" Type="http://schemas.openxmlformats.org/officeDocument/2006/relationships/image" Target="../media/image5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5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58.xml"/><Relationship Id="rId4" Type="http://schemas.openxmlformats.org/officeDocument/2006/relationships/image" Target="../media/image7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5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5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5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58.xml"/><Relationship Id="rId4" Type="http://schemas.openxmlformats.org/officeDocument/2006/relationships/image" Target="../media/image5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8.xml"/><Relationship Id="rId5" Type="http://schemas.openxmlformats.org/officeDocument/2006/relationships/image" Target="../media/image82.png"/><Relationship Id="rId4" Type="http://schemas.openxmlformats.org/officeDocument/2006/relationships/image" Target="../media/image5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hyperlink" Target="https://www.jabil.com/about-us/supplier/supplier-collaboration.html" TargetMode="External"/><Relationship Id="rId1" Type="http://schemas.openxmlformats.org/officeDocument/2006/relationships/slideLayout" Target="../slideLayouts/slideLayout4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5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58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5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50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abil.com/about-us/supplier/supplier-collaboration.html" TargetMode="External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6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0.em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50.emf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4.xml"/><Relationship Id="rId5" Type="http://schemas.openxmlformats.org/officeDocument/2006/relationships/hyperlink" Target="mailto:donotreply@e2open.com" TargetMode="External"/><Relationship Id="rId4" Type="http://schemas.openxmlformats.org/officeDocument/2006/relationships/hyperlink" Target="mailto:mailer@services.e2open.co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hyperlink" Target="mailto:donotreply@e2open.com" TargetMode="External"/><Relationship Id="rId1" Type="http://schemas.openxmlformats.org/officeDocument/2006/relationships/slideLayout" Target="../slideLayouts/slideLayout5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447D1AC9-C4CD-E957-689E-3C18CCF929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latin typeface="Grandview"/>
              </a:rPr>
              <a:t>e2open Pasos &amp; Tips para </a:t>
            </a:r>
            <a:r>
              <a:rPr lang="en-US" err="1">
                <a:latin typeface="Grandview"/>
              </a:rPr>
              <a:t>Usuarios</a:t>
            </a:r>
            <a:r>
              <a:rPr lang="en-US">
                <a:latin typeface="Grandview"/>
              </a:rPr>
              <a:t> del Portal</a:t>
            </a:r>
            <a:endParaRPr lang="en-US">
              <a:latin typeface="Grandview" panose="020B0502040204020203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C69A76-F1AE-CB48-8E21-F436A49A8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/>
          <a:p>
            <a:r>
              <a:rPr lang="hu-HU">
                <a:latin typeface="Grandview" panose="020B0502040204020203" pitchFamily="34" charset="0"/>
              </a:rPr>
              <a:t>Supplier Order Collaboration</a:t>
            </a:r>
            <a:endParaRPr lang="en-US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886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Diagonal Corners Rounded 3">
            <a:extLst>
              <a:ext uri="{FF2B5EF4-FFF2-40B4-BE49-F238E27FC236}">
                <a16:creationId xmlns:a16="http://schemas.microsoft.com/office/drawing/2014/main" id="{6873F54A-31AC-C1E3-9D63-7052F787444D}"/>
              </a:ext>
            </a:extLst>
          </p:cNvPr>
          <p:cNvSpPr/>
          <p:nvPr/>
        </p:nvSpPr>
        <p:spPr>
          <a:xfrm>
            <a:off x="8619398" y="1163782"/>
            <a:ext cx="3481568" cy="5138595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1" i="0" u="none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Cada cambio en la PO activa la línea de la PO y el estado del Schedule line en e2o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1" i="0" u="none" strike="noStrike" kern="1200" cap="none" spc="0" normalizeH="0" baseline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200" b="1" i="0" u="sng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NEW State</a:t>
            </a:r>
            <a:r>
              <a:rPr kumimoji="0" lang="es-MX" sz="1200" b="0" i="0" u="sng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s-MX" sz="1200" b="0" i="0" u="none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nueva PO, no confirmada antes</a:t>
            </a:r>
            <a:endParaRPr lang="es-MX" sz="1200" b="0" i="0" u="none" strike="noStrike" kern="1200" cap="none" spc="0" normalizeH="0" baseline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kumimoji="0" lang="es-MX" sz="1200" b="1" i="0" u="sng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OPEN State</a:t>
            </a:r>
            <a:r>
              <a:rPr kumimoji="0" lang="es-MX" sz="1200" b="0" i="0" u="sng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s-MX" sz="1200" b="0" i="0" u="none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PO donde hay un cambio en la cantidad, fecha de entrega o precio</a:t>
            </a:r>
            <a:endParaRPr lang="es-MX" sz="1200" b="0" i="0" u="none" strike="noStrike" kern="1200" cap="none" spc="0" normalizeH="0" baseline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200" b="1" i="0" u="sng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ACCEPTED</a:t>
            </a:r>
            <a:r>
              <a:rPr kumimoji="0" lang="es-MX" sz="1200" b="0" i="0" u="none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&gt; cada PO que el proveedor confirmó y que cumple con la fecha y cantidad requerida por Jabil</a:t>
            </a:r>
            <a:endParaRPr lang="es-MX" sz="1200" b="0" i="0" u="none" strike="noStrike" kern="1200" cap="none" spc="0" normalizeH="0" baseline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200" b="1" i="0" u="sng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ACCEPTED w/CHANGES</a:t>
            </a:r>
            <a:r>
              <a:rPr kumimoji="0" lang="es-MX" sz="1200" b="0" i="0" u="sng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s-MX" sz="1200" b="0" i="0" u="none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PO que el proveedor confirmó, pero no cumplió con todo lo que Jabil solicitó ya sea fecha o cantidad</a:t>
            </a:r>
            <a:endParaRPr lang="es-MX" sz="1200" b="0" i="0" u="none" strike="noStrike" kern="1200" cap="none" spc="0" normalizeH="0" baseline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200" b="1" i="0" u="sng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CLOSED</a:t>
            </a:r>
            <a:r>
              <a:rPr kumimoji="0" lang="es-MX" sz="1200" b="1" i="0" u="none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s-MX" sz="1200" b="0" i="0" u="none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PO en la que no hay más cantidad abierta en SAP o el comprador activó la bandera de </a:t>
            </a:r>
            <a:r>
              <a:rPr kumimoji="0" lang="es-MX" sz="1200" b="1" i="0" u="none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Delivery Completed</a:t>
            </a:r>
            <a:endParaRPr lang="es-MX" sz="1200" b="1" i="0" u="none" strike="noStrike" kern="1200" cap="none" spc="0" normalizeH="0" baseline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200" b="1" i="0" u="sng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CANCELLED </a:t>
            </a:r>
            <a:r>
              <a:rPr kumimoji="0" lang="es-MX" sz="1200" b="0" i="0" u="none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PO que el comprador canceló en SAP</a:t>
            </a:r>
            <a:endParaRPr lang="es-MX" sz="1200" b="0" i="0" u="none" strike="noStrike" kern="1200" cap="none" spc="0" normalizeH="0" baseline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s-MX" sz="1200" b="0" i="0" u="none" strike="noStrike" kern="1200" cap="none" spc="0" normalizeH="0" baseline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1">
                <a:solidFill>
                  <a:srgbClr val="60605B"/>
                </a:solidFill>
                <a:latin typeface="+mj-lt"/>
              </a:rPr>
              <a:t>¡</a:t>
            </a:r>
            <a:r>
              <a:rPr kumimoji="0" lang="es-MX" sz="1200" b="1" i="0" u="none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Puedes revisar la Matriz de cambios aquí!!</a:t>
            </a:r>
            <a:endParaRPr kumimoji="0" lang="es-MX" sz="1200" b="0" i="0" u="none" strike="noStrike" kern="1200" cap="none" spc="0" normalizeH="0" baseline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717FD3-4570-E1F0-ED2F-C60FEE6EC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359"/>
            <a:ext cx="11010900" cy="543187"/>
          </a:xfrm>
        </p:spPr>
        <p:txBody>
          <a:bodyPr>
            <a:normAutofit fontScale="90000"/>
          </a:bodyPr>
          <a:lstStyle/>
          <a:p>
            <a:r>
              <a:rPr lang="es-MX"/>
              <a:t>CAMBIO DE ESTADO EN LAS POs EN</a:t>
            </a:r>
            <a:r>
              <a:rPr lang="hu-HU"/>
              <a:t> e2open</a:t>
            </a:r>
            <a:endParaRPr lang="en-US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82FFFB0-10E7-E7DF-625E-872D0D7AE38D}"/>
              </a:ext>
            </a:extLst>
          </p:cNvPr>
          <p:cNvGraphicFramePr>
            <a:graphicFrameLocks noGrp="1"/>
          </p:cNvGraphicFramePr>
          <p:nvPr/>
        </p:nvGraphicFramePr>
        <p:xfrm>
          <a:off x="210671" y="646546"/>
          <a:ext cx="8212894" cy="590462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60103">
                  <a:extLst>
                    <a:ext uri="{9D8B030D-6E8A-4147-A177-3AD203B41FA5}">
                      <a16:colId xmlns:a16="http://schemas.microsoft.com/office/drawing/2014/main" val="287385098"/>
                    </a:ext>
                  </a:extLst>
                </a:gridCol>
                <a:gridCol w="782297">
                  <a:extLst>
                    <a:ext uri="{9D8B030D-6E8A-4147-A177-3AD203B41FA5}">
                      <a16:colId xmlns:a16="http://schemas.microsoft.com/office/drawing/2014/main" val="416538618"/>
                    </a:ext>
                  </a:extLst>
                </a:gridCol>
                <a:gridCol w="1391493">
                  <a:extLst>
                    <a:ext uri="{9D8B030D-6E8A-4147-A177-3AD203B41FA5}">
                      <a16:colId xmlns:a16="http://schemas.microsoft.com/office/drawing/2014/main" val="230437338"/>
                    </a:ext>
                  </a:extLst>
                </a:gridCol>
                <a:gridCol w="847298">
                  <a:extLst>
                    <a:ext uri="{9D8B030D-6E8A-4147-A177-3AD203B41FA5}">
                      <a16:colId xmlns:a16="http://schemas.microsoft.com/office/drawing/2014/main" val="3233636676"/>
                    </a:ext>
                  </a:extLst>
                </a:gridCol>
                <a:gridCol w="1226877">
                  <a:extLst>
                    <a:ext uri="{9D8B030D-6E8A-4147-A177-3AD203B41FA5}">
                      <a16:colId xmlns:a16="http://schemas.microsoft.com/office/drawing/2014/main" val="4267009892"/>
                    </a:ext>
                  </a:extLst>
                </a:gridCol>
                <a:gridCol w="983180">
                  <a:extLst>
                    <a:ext uri="{9D8B030D-6E8A-4147-A177-3AD203B41FA5}">
                      <a16:colId xmlns:a16="http://schemas.microsoft.com/office/drawing/2014/main" val="2924423378"/>
                    </a:ext>
                  </a:extLst>
                </a:gridCol>
                <a:gridCol w="795034">
                  <a:extLst>
                    <a:ext uri="{9D8B030D-6E8A-4147-A177-3AD203B41FA5}">
                      <a16:colId xmlns:a16="http://schemas.microsoft.com/office/drawing/2014/main" val="683853944"/>
                    </a:ext>
                  </a:extLst>
                </a:gridCol>
                <a:gridCol w="1026612">
                  <a:extLst>
                    <a:ext uri="{9D8B030D-6E8A-4147-A177-3AD203B41FA5}">
                      <a16:colId xmlns:a16="http://schemas.microsoft.com/office/drawing/2014/main" val="473936603"/>
                    </a:ext>
                  </a:extLst>
                </a:gridCol>
              </a:tblGrid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START/END</a:t>
                      </a:r>
                      <a:endParaRPr lang="en-US" sz="1000" b="1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NEW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OPEN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ACCEPT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ACCEPT W/CHANGES (AWC)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NO COMMIT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CLOSED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CANCELLEED</a:t>
                      </a:r>
                      <a:endParaRPr lang="en-US" sz="10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6161113"/>
                  </a:ext>
                </a:extLst>
              </a:tr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INITIAL SYSTEM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Change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7186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NEW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(Suppl)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496953"/>
                  </a:ext>
                </a:extLst>
              </a:tr>
              <a:tr h="1144696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OPEN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&gt;Cancel Response (Accept/No Commit – 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(Suppl)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380016"/>
                  </a:ext>
                </a:extLst>
              </a:tr>
              <a:tr h="730374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NO COMMIT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</a:t>
                      </a:r>
                      <a:r>
                        <a:rPr lang="hu-HU" sz="1000" i="1"/>
                        <a:t>(backend sync up only)</a:t>
                      </a:r>
                      <a:endParaRPr lang="en-US" sz="1000" i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5429635"/>
                  </a:ext>
                </a:extLst>
              </a:tr>
              <a:tr h="692843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ACCEPT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</a:t>
                      </a:r>
                      <a:r>
                        <a:rPr lang="hu-HU" sz="1000" i="1"/>
                        <a:t>backend sync up only)</a:t>
                      </a:r>
                      <a:endParaRPr lang="en-US" sz="1000" i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(Suppl)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03921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ACCEPT W/CHANGES (AWC)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</a:t>
                      </a:r>
                      <a:r>
                        <a:rPr lang="hu-HU" sz="1000" i="1"/>
                        <a:t>(backend sync up only)</a:t>
                      </a:r>
                      <a:endParaRPr lang="en-US" sz="1000" i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(Suppl)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43112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CLOSED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/>
                        <a:t>Change (Jabil)</a:t>
                      </a:r>
                      <a:endParaRPr lang="en-US" sz="1000"/>
                    </a:p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0669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CANCELLED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/>
                        <a:t>Change (Jabil)</a:t>
                      </a:r>
                      <a:endParaRPr lang="en-US" sz="1000"/>
                    </a:p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540163"/>
                  </a:ext>
                </a:extLst>
              </a:tr>
            </a:tbl>
          </a:graphicData>
        </a:graphic>
      </p:graphicFrame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89AEA4A7-2868-5AB1-391C-C300FB78EE8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03565" y="1163784"/>
            <a:ext cx="1219200" cy="1219197"/>
          </a:xfrm>
          <a:prstGeom prst="bentConnector3">
            <a:avLst>
              <a:gd name="adj1" fmla="val -7576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3DD46AA-38DE-AE9B-32BD-C8DF9F82B976}"/>
              </a:ext>
            </a:extLst>
          </p:cNvPr>
          <p:cNvGraphicFramePr>
            <a:graphicFrameLocks noGrp="1"/>
          </p:cNvGraphicFramePr>
          <p:nvPr/>
        </p:nvGraphicFramePr>
        <p:xfrm>
          <a:off x="210672" y="646546"/>
          <a:ext cx="8212894" cy="590462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60103">
                  <a:extLst>
                    <a:ext uri="{9D8B030D-6E8A-4147-A177-3AD203B41FA5}">
                      <a16:colId xmlns:a16="http://schemas.microsoft.com/office/drawing/2014/main" val="287385098"/>
                    </a:ext>
                  </a:extLst>
                </a:gridCol>
                <a:gridCol w="782297">
                  <a:extLst>
                    <a:ext uri="{9D8B030D-6E8A-4147-A177-3AD203B41FA5}">
                      <a16:colId xmlns:a16="http://schemas.microsoft.com/office/drawing/2014/main" val="416538618"/>
                    </a:ext>
                  </a:extLst>
                </a:gridCol>
                <a:gridCol w="1391493">
                  <a:extLst>
                    <a:ext uri="{9D8B030D-6E8A-4147-A177-3AD203B41FA5}">
                      <a16:colId xmlns:a16="http://schemas.microsoft.com/office/drawing/2014/main" val="230437338"/>
                    </a:ext>
                  </a:extLst>
                </a:gridCol>
                <a:gridCol w="847298">
                  <a:extLst>
                    <a:ext uri="{9D8B030D-6E8A-4147-A177-3AD203B41FA5}">
                      <a16:colId xmlns:a16="http://schemas.microsoft.com/office/drawing/2014/main" val="3233636676"/>
                    </a:ext>
                  </a:extLst>
                </a:gridCol>
                <a:gridCol w="1226877">
                  <a:extLst>
                    <a:ext uri="{9D8B030D-6E8A-4147-A177-3AD203B41FA5}">
                      <a16:colId xmlns:a16="http://schemas.microsoft.com/office/drawing/2014/main" val="4267009892"/>
                    </a:ext>
                  </a:extLst>
                </a:gridCol>
                <a:gridCol w="983180">
                  <a:extLst>
                    <a:ext uri="{9D8B030D-6E8A-4147-A177-3AD203B41FA5}">
                      <a16:colId xmlns:a16="http://schemas.microsoft.com/office/drawing/2014/main" val="2924423378"/>
                    </a:ext>
                  </a:extLst>
                </a:gridCol>
                <a:gridCol w="795034">
                  <a:extLst>
                    <a:ext uri="{9D8B030D-6E8A-4147-A177-3AD203B41FA5}">
                      <a16:colId xmlns:a16="http://schemas.microsoft.com/office/drawing/2014/main" val="683853944"/>
                    </a:ext>
                  </a:extLst>
                </a:gridCol>
                <a:gridCol w="1026612">
                  <a:extLst>
                    <a:ext uri="{9D8B030D-6E8A-4147-A177-3AD203B41FA5}">
                      <a16:colId xmlns:a16="http://schemas.microsoft.com/office/drawing/2014/main" val="473936603"/>
                    </a:ext>
                  </a:extLst>
                </a:gridCol>
              </a:tblGrid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START/END</a:t>
                      </a:r>
                      <a:endParaRPr lang="en-US" sz="1000" b="1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NEW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OPEN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ACCEPT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ACCEPT W/CHANGES (AWC)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NO COMMIT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CLOSED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CANCELLEED</a:t>
                      </a:r>
                      <a:endParaRPr lang="en-US" sz="10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6161113"/>
                  </a:ext>
                </a:extLst>
              </a:tr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INITIAL SYSTEM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Change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7186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NEW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(Suppl)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496953"/>
                  </a:ext>
                </a:extLst>
              </a:tr>
              <a:tr h="1144696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OPEN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&gt;Cancel Response (Accept/No Commit – 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(Suppl)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380016"/>
                  </a:ext>
                </a:extLst>
              </a:tr>
              <a:tr h="730374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NO COMMIT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</a:t>
                      </a:r>
                      <a:r>
                        <a:rPr lang="hu-HU" sz="1000" i="1"/>
                        <a:t>(backend sync up only)</a:t>
                      </a:r>
                      <a:endParaRPr lang="en-US" sz="1000" i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5429635"/>
                  </a:ext>
                </a:extLst>
              </a:tr>
              <a:tr h="692843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ACCEPT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</a:t>
                      </a:r>
                      <a:r>
                        <a:rPr lang="hu-HU" sz="1000" i="1"/>
                        <a:t>backend sync up only)</a:t>
                      </a:r>
                      <a:endParaRPr lang="en-US" sz="1000" i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(Suppl)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03921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ACCEPT W/CHANGES (AWC)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</a:t>
                      </a:r>
                      <a:r>
                        <a:rPr lang="hu-HU" sz="1000" i="1"/>
                        <a:t>(backend sync up only)</a:t>
                      </a:r>
                      <a:endParaRPr lang="en-US" sz="1000" i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(Suppl)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43112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CLOSED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/>
                        <a:t>Change (Jabil)</a:t>
                      </a:r>
                      <a:endParaRPr lang="en-US" sz="1000"/>
                    </a:p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0669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CANCELLED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/>
                        <a:t>Change (Jabil)</a:t>
                      </a:r>
                      <a:endParaRPr lang="en-US" sz="1000"/>
                    </a:p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540163"/>
                  </a:ext>
                </a:extLst>
              </a:tr>
            </a:tbl>
          </a:graphicData>
        </a:graphic>
      </p:graphicFrame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EC3AF09F-755C-3CAE-883F-023A97EC310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03566" y="1163784"/>
            <a:ext cx="1219200" cy="1219197"/>
          </a:xfrm>
          <a:prstGeom prst="bentConnector3">
            <a:avLst>
              <a:gd name="adj1" fmla="val -7576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83A0BCFF-0A70-18BC-52C3-772CEDD9D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41897DD-4D1F-686B-6A9C-50B694E5CD05}"/>
              </a:ext>
            </a:extLst>
          </p:cNvPr>
          <p:cNvCxnSpPr/>
          <p:nvPr/>
        </p:nvCxnSpPr>
        <p:spPr>
          <a:xfrm flipH="1">
            <a:off x="8462471" y="5690881"/>
            <a:ext cx="34174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6547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332DA74-FFFA-0339-A33A-EC6CB68DF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4411" y="2134775"/>
            <a:ext cx="6930697" cy="369864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E468675-2315-9652-A556-6E1C4DA4A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e2open | Ayuda en línea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3DE887-99F0-E6D9-5C36-1AD67791C321}"/>
              </a:ext>
            </a:extLst>
          </p:cNvPr>
          <p:cNvSpPr txBox="1"/>
          <p:nvPr/>
        </p:nvSpPr>
        <p:spPr>
          <a:xfrm>
            <a:off x="190239" y="4397252"/>
            <a:ext cx="4412255" cy="188987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rtl="0" fontAlgn="base"/>
            <a:r>
              <a:rPr lang="es-ES" sz="1050" b="0" i="0" u="none" strike="noStrike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Esta ayuda proporciona a los usuarios (proveedores, compradores, etc.) información sobre los conceptos y procesos de la aplicación, así como información sobre todas las pantallas, características y funcionalidades. </a:t>
            </a:r>
            <a:r>
              <a:rPr lang="es-MX" sz="1050" b="0" i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br>
              <a:rPr lang="es-MX" sz="1050" b="0" i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</a:br>
            <a:r>
              <a:rPr lang="es-MX" sz="1050" b="0" i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     </a:t>
            </a:r>
          </a:p>
          <a:p>
            <a:pPr marL="171450" indent="-171450" algn="l" rtl="0" fontAlgn="base">
              <a:buFont typeface="Arial" panose="020B0604020202020204" pitchFamily="34" charset="0"/>
              <a:buChar char="•"/>
            </a:pPr>
            <a:r>
              <a:rPr lang="es-MX" sz="1050" b="0" i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s-MX" sz="1050" b="0" i="0" u="none" strike="noStrike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Haz clic en el </a:t>
            </a:r>
            <a:r>
              <a:rPr lang="es-MX" sz="1050" b="0" i="0" u="sng" strike="noStrike">
                <a:solidFill>
                  <a:srgbClr val="002B49"/>
                </a:solidFill>
                <a:effectLst/>
                <a:latin typeface="Grandview" panose="020B0502040204020203" pitchFamily="34" charset="0"/>
              </a:rPr>
              <a:t>ícono de interrogación </a:t>
            </a:r>
            <a:r>
              <a:rPr lang="es-MX" sz="1050" b="1" i="0" u="none" strike="noStrike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(1)</a:t>
            </a:r>
            <a:r>
              <a:rPr lang="es-MX" sz="1050" b="0" i="0" u="none" strike="noStrike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del Centro de Ayuda. </a:t>
            </a:r>
            <a:r>
              <a:rPr lang="en-US" sz="1050" b="0" i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050" b="0" i="0">
              <a:solidFill>
                <a:srgbClr val="494949"/>
              </a:solidFill>
              <a:effectLst/>
              <a:latin typeface="Arial" panose="020B0604020202020204" pitchFamily="34" charset="0"/>
            </a:endParaRPr>
          </a:p>
          <a:p>
            <a:pPr marL="171450" indent="-171450" algn="l" rtl="0" fontAlgn="base">
              <a:buFont typeface="Arial" panose="020B0604020202020204" pitchFamily="34" charset="0"/>
              <a:buChar char="•"/>
            </a:pPr>
            <a:r>
              <a:rPr lang="es-MX" sz="1050" b="0" i="0" u="none" strike="noStrike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Escribe en el recuadro de búsqueda </a:t>
            </a:r>
            <a:r>
              <a:rPr lang="es-MX" sz="1050" b="1" i="0" u="none" strike="noStrike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(2)</a:t>
            </a:r>
            <a:r>
              <a:rPr lang="es-MX" sz="1050" b="0" i="0" u="none" strike="noStrike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la información que deseas buscar o presiona el ícono de las 3 líneas </a:t>
            </a:r>
            <a:r>
              <a:rPr lang="es-MX" sz="1050" b="1" i="0" u="none" strike="noStrike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(3)</a:t>
            </a:r>
            <a:r>
              <a:rPr lang="es-MX" sz="1050" b="0" i="0" u="none" strike="noStrike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para abrir el menú con todas las categorías disponibles.</a:t>
            </a:r>
            <a:r>
              <a:rPr lang="en-US" sz="1050" b="0" i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050" b="1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D91AE0-C8D9-6E81-1BEC-E987CE51E2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691" y="1649207"/>
            <a:ext cx="3926701" cy="273843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2E6BAC1-8872-AFF5-00EC-F8368B0643F4}"/>
              </a:ext>
            </a:extLst>
          </p:cNvPr>
          <p:cNvSpPr txBox="1"/>
          <p:nvPr/>
        </p:nvSpPr>
        <p:spPr>
          <a:xfrm>
            <a:off x="426621" y="1125469"/>
            <a:ext cx="37389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b="1" i="0" u="none" strike="noStrike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e</a:t>
            </a:r>
            <a:r>
              <a:rPr lang="en-US" b="1" i="0" u="none" strike="noStrike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2</a:t>
            </a:r>
            <a:r>
              <a:rPr lang="hu-HU" b="1" i="0" u="none" strike="noStrike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o</a:t>
            </a:r>
            <a:r>
              <a:rPr lang="en-US" b="1" i="0" u="none" strike="noStrike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pen - Centro de Ayuda</a:t>
            </a:r>
            <a:endParaRPr lang="en-US" b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482D92-4F9F-0ECD-B0F8-89B6FBE5D471}"/>
              </a:ext>
            </a:extLst>
          </p:cNvPr>
          <p:cNvSpPr txBox="1"/>
          <p:nvPr/>
        </p:nvSpPr>
        <p:spPr>
          <a:xfrm>
            <a:off x="5050166" y="1125469"/>
            <a:ext cx="2743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/>
              <a:t>Maestro add-in helps </a:t>
            </a:r>
            <a:endParaRPr lang="en-US" b="1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3064D67-48C9-7991-DE70-826FF123104C}"/>
              </a:ext>
            </a:extLst>
          </p:cNvPr>
          <p:cNvCxnSpPr/>
          <p:nvPr/>
        </p:nvCxnSpPr>
        <p:spPr>
          <a:xfrm>
            <a:off x="4701309" y="1310135"/>
            <a:ext cx="0" cy="4832047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030FB82B-0D20-96E9-0578-200C60F20E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  <p:sp>
        <p:nvSpPr>
          <p:cNvPr id="5" name="TextBox 1">
            <a:extLst>
              <a:ext uri="{FF2B5EF4-FFF2-40B4-BE49-F238E27FC236}">
                <a16:creationId xmlns:a16="http://schemas.microsoft.com/office/drawing/2014/main" id="{9863DC02-CFBC-D8F2-EF9C-7DE99E955CEE}"/>
              </a:ext>
            </a:extLst>
          </p:cNvPr>
          <p:cNvSpPr txBox="1"/>
          <p:nvPr/>
        </p:nvSpPr>
        <p:spPr>
          <a:xfrm>
            <a:off x="5339594" y="3829692"/>
            <a:ext cx="3611418" cy="2758202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200" u="sng">
                <a:solidFill>
                  <a:srgbClr val="002060"/>
                </a:solidFill>
              </a:rPr>
              <a:t>Maestro add-in </a:t>
            </a:r>
            <a:r>
              <a:rPr lang="es-MX" sz="1200">
                <a:solidFill>
                  <a:srgbClr val="002060"/>
                </a:solidFill>
              </a:rPr>
              <a:t>helps </a:t>
            </a:r>
            <a:r>
              <a:rPr lang="es-MX" sz="1200"/>
              <a:t>contribuye a lograr el éxito en tiempo real con la ayuda interactiva, automatizada y personalizada. </a:t>
            </a:r>
            <a:r>
              <a:rPr lang="es-ES" sz="1200"/>
              <a:t>El asistente de usuario siempre activo proporciona una experiencia de ayuda consistente en el momento requerido.</a:t>
            </a:r>
          </a:p>
          <a:p>
            <a:endParaRPr lang="es-MX" sz="1200">
              <a:highlight>
                <a:srgbClr val="00FFFF"/>
              </a:highlight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MX" sz="1200"/>
              <a:t>Para iniciar </a:t>
            </a:r>
            <a:r>
              <a:rPr lang="es-MX" sz="1200" u="sng">
                <a:solidFill>
                  <a:srgbClr val="002060"/>
                </a:solidFill>
              </a:rPr>
              <a:t>Maestro</a:t>
            </a:r>
            <a:r>
              <a:rPr lang="es-MX" sz="1200"/>
              <a:t> coloca el cursor sobre el ícono de flecha </a:t>
            </a:r>
            <a:r>
              <a:rPr lang="es-MX" sz="1200" b="1"/>
              <a:t>(1)</a:t>
            </a:r>
            <a:r>
              <a:rPr lang="es-MX" sz="1200"/>
              <a:t> y haz clic en él.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MX" sz="1200"/>
              <a:t>Escribe una pregunta en el recuadro de </a:t>
            </a:r>
            <a:r>
              <a:rPr lang="es-MX" sz="1200">
                <a:solidFill>
                  <a:schemeClr val="tx1"/>
                </a:solidFill>
              </a:rPr>
              <a:t>búsqueda </a:t>
            </a:r>
            <a:r>
              <a:rPr lang="es-MX" sz="1200" b="1">
                <a:solidFill>
                  <a:schemeClr val="tx1"/>
                </a:solidFill>
              </a:rPr>
              <a:t>(2)</a:t>
            </a:r>
            <a:r>
              <a:rPr lang="es-MX" sz="1200">
                <a:solidFill>
                  <a:schemeClr val="tx1"/>
                </a:solidFill>
              </a:rPr>
              <a:t> o selecciona </a:t>
            </a:r>
            <a:r>
              <a:rPr lang="es-MX" sz="1200"/>
              <a:t>cualquier categoría que desees </a:t>
            </a:r>
            <a:r>
              <a:rPr lang="es-MX" sz="1200" b="1"/>
              <a:t>(3)</a:t>
            </a:r>
            <a:r>
              <a:rPr lang="es-MX" sz="1200"/>
              <a:t>.</a:t>
            </a:r>
          </a:p>
        </p:txBody>
      </p:sp>
      <p:pic>
        <p:nvPicPr>
          <p:cNvPr id="4" name="Graphic 3" descr="Question Mark with solid fill">
            <a:extLst>
              <a:ext uri="{FF2B5EF4-FFF2-40B4-BE49-F238E27FC236}">
                <a16:creationId xmlns:a16="http://schemas.microsoft.com/office/drawing/2014/main" id="{998AD9C1-8AFD-A1C3-D5C9-D5F6BB55DD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044403" y="320317"/>
            <a:ext cx="1383792" cy="1383792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2220CC73-F388-E7DB-1AF5-1BAA7E3F0A18}"/>
              </a:ext>
            </a:extLst>
          </p:cNvPr>
          <p:cNvSpPr/>
          <p:nvPr/>
        </p:nvSpPr>
        <p:spPr>
          <a:xfrm>
            <a:off x="9782433" y="1967152"/>
            <a:ext cx="1043708" cy="34174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DA8DE78-34A1-35C5-89F2-F7C85343409D}"/>
              </a:ext>
            </a:extLst>
          </p:cNvPr>
          <p:cNvSpPr/>
          <p:nvPr/>
        </p:nvSpPr>
        <p:spPr>
          <a:xfrm>
            <a:off x="7490692" y="1780996"/>
            <a:ext cx="1484460" cy="5279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noProof="1"/>
              <a:t>Puedes abrir </a:t>
            </a:r>
            <a:r>
              <a:rPr lang="es-MX" sz="1000" b="1" noProof="1"/>
              <a:t>Maestro</a:t>
            </a:r>
            <a:r>
              <a:rPr lang="es-MX" sz="1000" noProof="1"/>
              <a:t> al hacer clic en el icono de flecha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55872DD-0823-992B-6C0A-D0B9BE2D4A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35417" y="1324484"/>
            <a:ext cx="2476500" cy="657225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4FBBA8A-5C3F-E6AD-2584-FAB43D097183}"/>
              </a:ext>
            </a:extLst>
          </p:cNvPr>
          <p:cNvCxnSpPr/>
          <p:nvPr/>
        </p:nvCxnSpPr>
        <p:spPr>
          <a:xfrm>
            <a:off x="9042400" y="2127019"/>
            <a:ext cx="692727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8215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230910" y="-2266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s-MX" b="0">
                <a:solidFill>
                  <a:srgbClr val="002060"/>
                </a:solidFill>
                <a:latin typeface="Grandview" panose="020B0502040204020203" pitchFamily="34" charset="0"/>
              </a:rPr>
              <a:t>PROVEEDORES DE </a:t>
            </a:r>
            <a:r>
              <a:rPr lang="hu-HU" b="0">
                <a:solidFill>
                  <a:srgbClr val="002060"/>
                </a:solidFill>
                <a:latin typeface="Grandview" panose="020B0502040204020203" pitchFamily="34" charset="0"/>
              </a:rPr>
              <a:t>PORTAL </a:t>
            </a:r>
            <a:r>
              <a:rPr lang="en-US" b="0">
                <a:solidFill>
                  <a:srgbClr val="002060"/>
                </a:solidFill>
                <a:latin typeface="Grandview" panose="020B0502040204020203" pitchFamily="34" charset="0"/>
              </a:rPr>
              <a:t>| </a:t>
            </a:r>
            <a:r>
              <a:rPr lang="hu-HU" b="0">
                <a:solidFill>
                  <a:srgbClr val="002060"/>
                </a:solidFill>
                <a:latin typeface="Grandview" panose="020B0502040204020203" pitchFamily="34" charset="0"/>
              </a:rPr>
              <a:t>MY WORKSPACE</a:t>
            </a:r>
            <a:endParaRPr lang="en-US" b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8DEA13-B927-2D89-D2D9-A6ECC5B265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45" y="985159"/>
            <a:ext cx="8617526" cy="2770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60488CA-4973-A445-B9B5-FFC06434C92F}"/>
              </a:ext>
            </a:extLst>
          </p:cNvPr>
          <p:cNvSpPr txBox="1"/>
          <p:nvPr/>
        </p:nvSpPr>
        <p:spPr>
          <a:xfrm>
            <a:off x="8848437" y="804297"/>
            <a:ext cx="3205018" cy="3879592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b="1" noProof="1">
                <a:solidFill>
                  <a:srgbClr val="002060"/>
                </a:solidFill>
              </a:rPr>
              <a:t>My Workspace </a:t>
            </a:r>
            <a:r>
              <a:rPr lang="es-MX" sz="1200" b="0" i="0" u="none" strike="noStrike" noProof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ofrece una descripción general de todas las POs (agrupados por status) o por resumen de excepciones.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200" noProof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noProof="1"/>
              <a:t>La Información en My Workspace is </a:t>
            </a:r>
            <a:r>
              <a:rPr lang="es-MX" sz="1200" u="sng" noProof="1">
                <a:solidFill>
                  <a:srgbClr val="002060"/>
                </a:solidFill>
              </a:rPr>
              <a:t>está vinculada</a:t>
            </a:r>
            <a:r>
              <a:rPr lang="es-MX" sz="1200" noProof="1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b="0" i="0" noProof="1">
                <a:effectLst/>
              </a:rPr>
              <a:t>To see detailed information, </a:t>
            </a:r>
            <a:r>
              <a:rPr lang="es-MX" sz="1200" b="0" i="0" u="sng" noProof="1">
                <a:solidFill>
                  <a:srgbClr val="002060"/>
                </a:solidFill>
                <a:effectLst/>
              </a:rPr>
              <a:t>click on the cards name</a:t>
            </a:r>
            <a:r>
              <a:rPr lang="es-MX" sz="1200" b="0" i="0" noProof="1">
                <a:effectLst/>
              </a:rPr>
              <a:t>, e.g., Supply Exception </a:t>
            </a:r>
            <a:r>
              <a:rPr lang="es-MX" sz="1200" b="1" i="0" noProof="1">
                <a:effectLst/>
              </a:rPr>
              <a:t>(1)</a:t>
            </a:r>
            <a:r>
              <a:rPr lang="es-MX" sz="1200" noProof="1"/>
              <a:t> to see the list of the objects </a:t>
            </a:r>
            <a:r>
              <a:rPr lang="es-MX" sz="1200" b="1" noProof="1"/>
              <a:t>(2)</a:t>
            </a:r>
            <a:r>
              <a:rPr lang="es-MX" sz="1200" noProof="1"/>
              <a:t> which meet these criteria.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noProof="1"/>
              <a:t>Para ver información detallada, </a:t>
            </a:r>
            <a:r>
              <a:rPr lang="es-MX" sz="1200" u="sng" noProof="1">
                <a:solidFill>
                  <a:srgbClr val="002060"/>
                </a:solidFill>
              </a:rPr>
              <a:t>haz clic en el nombre de la tarjeta</a:t>
            </a:r>
            <a:r>
              <a:rPr lang="es-MX" sz="1200" noProof="1"/>
              <a:t>, por ejemplo, </a:t>
            </a:r>
            <a:r>
              <a:rPr lang="es-MX" sz="1200" b="1" i="0" noProof="1">
                <a:effectLst/>
              </a:rPr>
              <a:t>Supply Exception</a:t>
            </a:r>
            <a:r>
              <a:rPr lang="es-MX" sz="1200" b="1" noProof="1"/>
              <a:t> (1)</a:t>
            </a:r>
            <a:r>
              <a:rPr lang="es-MX" sz="1200" noProof="1"/>
              <a:t> para ver la lista de los objetos </a:t>
            </a:r>
            <a:r>
              <a:rPr lang="es-MX" sz="1200" b="1" noProof="1"/>
              <a:t>(2)</a:t>
            </a:r>
            <a:r>
              <a:rPr lang="es-MX" sz="1200" noProof="1"/>
              <a:t> que cumplen con estos criterios.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200" noProof="1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200" noProof="1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E8080FB-0285-6559-4E08-B4960C494D3F}"/>
              </a:ext>
            </a:extLst>
          </p:cNvPr>
          <p:cNvSpPr/>
          <p:nvPr/>
        </p:nvSpPr>
        <p:spPr>
          <a:xfrm>
            <a:off x="1689508" y="1972583"/>
            <a:ext cx="341001" cy="175720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decagon 9">
            <a:extLst>
              <a:ext uri="{FF2B5EF4-FFF2-40B4-BE49-F238E27FC236}">
                <a16:creationId xmlns:a16="http://schemas.microsoft.com/office/drawing/2014/main" id="{6A7DB0BF-81BA-F43A-79D3-FD47DFF8D923}"/>
              </a:ext>
            </a:extLst>
          </p:cNvPr>
          <p:cNvSpPr/>
          <p:nvPr/>
        </p:nvSpPr>
        <p:spPr>
          <a:xfrm>
            <a:off x="1757664" y="1767865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1</a:t>
            </a:r>
            <a:endParaRPr lang="en-US" sz="12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9D572AF-F207-6CE4-D754-AE2A3D4A16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545" y="3953800"/>
            <a:ext cx="8416940" cy="21987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Dodecagon 17">
            <a:extLst>
              <a:ext uri="{FF2B5EF4-FFF2-40B4-BE49-F238E27FC236}">
                <a16:creationId xmlns:a16="http://schemas.microsoft.com/office/drawing/2014/main" id="{B53E2240-5B00-7D73-CF1F-15A8A55B9DC6}"/>
              </a:ext>
            </a:extLst>
          </p:cNvPr>
          <p:cNvSpPr/>
          <p:nvPr/>
        </p:nvSpPr>
        <p:spPr>
          <a:xfrm>
            <a:off x="1587164" y="4150732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2</a:t>
            </a:r>
            <a:endParaRPr lang="en-US" sz="120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EDF7ED1-FCE6-D6A7-C97B-4FFB1CFB8FC5}"/>
              </a:ext>
            </a:extLst>
          </p:cNvPr>
          <p:cNvCxnSpPr/>
          <p:nvPr/>
        </p:nvCxnSpPr>
        <p:spPr>
          <a:xfrm>
            <a:off x="1860008" y="2171877"/>
            <a:ext cx="0" cy="215457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2" name="Arrow: Down 21">
            <a:extLst>
              <a:ext uri="{FF2B5EF4-FFF2-40B4-BE49-F238E27FC236}">
                <a16:creationId xmlns:a16="http://schemas.microsoft.com/office/drawing/2014/main" id="{1BDB9F0B-1851-2A6C-566A-29A673A27959}"/>
              </a:ext>
            </a:extLst>
          </p:cNvPr>
          <p:cNvSpPr/>
          <p:nvPr/>
        </p:nvSpPr>
        <p:spPr>
          <a:xfrm>
            <a:off x="9763477" y="5643419"/>
            <a:ext cx="1394691" cy="75738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D04ADF8-C0B4-38EA-A395-9FACDFEE093C}"/>
              </a:ext>
            </a:extLst>
          </p:cNvPr>
          <p:cNvSpPr txBox="1"/>
          <p:nvPr/>
        </p:nvSpPr>
        <p:spPr>
          <a:xfrm>
            <a:off x="9091049" y="5329383"/>
            <a:ext cx="2693635" cy="3140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s-ES" sz="1200">
                <a:latin typeface="Grandview" panose="020B0502040204020203" pitchFamily="34" charset="0"/>
              </a:rPr>
              <a:t>Continúa en la siguiente diapositiva</a:t>
            </a:r>
            <a:endParaRPr lang="en-US" sz="120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8661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1A59F6F2-3E04-9D64-9561-A28848139A7D}"/>
              </a:ext>
            </a:extLst>
          </p:cNvPr>
          <p:cNvSpPr txBox="1">
            <a:spLocks/>
          </p:cNvSpPr>
          <p:nvPr/>
        </p:nvSpPr>
        <p:spPr>
          <a:xfrm>
            <a:off x="230910" y="-2266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hu-HU" b="0">
                <a:solidFill>
                  <a:srgbClr val="002060"/>
                </a:solidFill>
                <a:latin typeface="Grandview" panose="020B0502040204020203" pitchFamily="34" charset="0"/>
              </a:rPr>
              <a:t>PROVEEDORES DEL PORTAL</a:t>
            </a:r>
            <a:r>
              <a:rPr lang="en-US" b="0">
                <a:solidFill>
                  <a:srgbClr val="002060"/>
                </a:solidFill>
                <a:latin typeface="Grandview" panose="020B0502040204020203" pitchFamily="34" charset="0"/>
              </a:rPr>
              <a:t>| </a:t>
            </a:r>
            <a:r>
              <a:rPr lang="hu-HU" b="0">
                <a:solidFill>
                  <a:srgbClr val="002060"/>
                </a:solidFill>
                <a:latin typeface="Grandview" panose="020B0502040204020203" pitchFamily="34" charset="0"/>
              </a:rPr>
              <a:t>MY WORKSPACE </a:t>
            </a:r>
            <a:r>
              <a:rPr lang="en-US" b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hu-HU" b="0">
                <a:solidFill>
                  <a:srgbClr val="002060"/>
                </a:solidFill>
                <a:latin typeface="Grandview" panose="020B0502040204020203" pitchFamily="34" charset="0"/>
              </a:rPr>
              <a:t> EXCEPTIONS</a:t>
            </a:r>
            <a:endParaRPr lang="en-US" b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1CD894-D9A4-8BEA-97AB-3FE855C245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65" y="3616951"/>
            <a:ext cx="4667682" cy="2608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06E691F-5A6D-0EAB-84CF-E6F240D53B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910" y="1008413"/>
            <a:ext cx="8312726" cy="2171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D126D01-D797-F5D8-E6D5-279D66524887}"/>
              </a:ext>
            </a:extLst>
          </p:cNvPr>
          <p:cNvSpPr/>
          <p:nvPr/>
        </p:nvSpPr>
        <p:spPr>
          <a:xfrm>
            <a:off x="3754730" y="2373238"/>
            <a:ext cx="170500" cy="175719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decagon 6">
            <a:extLst>
              <a:ext uri="{FF2B5EF4-FFF2-40B4-BE49-F238E27FC236}">
                <a16:creationId xmlns:a16="http://schemas.microsoft.com/office/drawing/2014/main" id="{5ED0E600-CC02-A0D5-D08C-B35EDC88D2B6}"/>
              </a:ext>
            </a:extLst>
          </p:cNvPr>
          <p:cNvSpPr/>
          <p:nvPr/>
        </p:nvSpPr>
        <p:spPr>
          <a:xfrm>
            <a:off x="3737636" y="2149747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1</a:t>
            </a:r>
            <a:endParaRPr lang="en-US" sz="1200"/>
          </a:p>
        </p:txBody>
      </p:sp>
      <p:sp>
        <p:nvSpPr>
          <p:cNvPr id="8" name="Dodecagon 7">
            <a:extLst>
              <a:ext uri="{FF2B5EF4-FFF2-40B4-BE49-F238E27FC236}">
                <a16:creationId xmlns:a16="http://schemas.microsoft.com/office/drawing/2014/main" id="{CF1DCA56-A3C9-5E3E-80B2-D687961002EB}"/>
              </a:ext>
            </a:extLst>
          </p:cNvPr>
          <p:cNvSpPr/>
          <p:nvPr/>
        </p:nvSpPr>
        <p:spPr>
          <a:xfrm>
            <a:off x="3658867" y="3451230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2</a:t>
            </a:r>
            <a:endParaRPr lang="en-US" sz="120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0EB9A93-2F23-C2E1-5E80-7B363FBE1F8D}"/>
              </a:ext>
            </a:extLst>
          </p:cNvPr>
          <p:cNvCxnSpPr>
            <a:cxnSpLocks/>
          </p:cNvCxnSpPr>
          <p:nvPr/>
        </p:nvCxnSpPr>
        <p:spPr>
          <a:xfrm>
            <a:off x="3965899" y="2578277"/>
            <a:ext cx="0" cy="103867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250DA44-3950-5656-3FDC-B04D102CB170}"/>
              </a:ext>
            </a:extLst>
          </p:cNvPr>
          <p:cNvSpPr txBox="1"/>
          <p:nvPr/>
        </p:nvSpPr>
        <p:spPr>
          <a:xfrm>
            <a:off x="8719872" y="1221400"/>
            <a:ext cx="3121143" cy="4982230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s-MX" sz="1200" b="0" i="0" noProof="1">
              <a:effectLst/>
            </a:endParaRPr>
          </a:p>
          <a:p>
            <a:r>
              <a:rPr lang="es-MX" sz="1200" noProof="1"/>
              <a:t>El objeto puede tener varias excepciones </a:t>
            </a:r>
            <a:r>
              <a:rPr lang="es-MX" sz="1200" b="0" i="0" noProof="1">
                <a:effectLst/>
              </a:rPr>
              <a:t>(</a:t>
            </a:r>
            <a:r>
              <a:rPr lang="es-MX" sz="1200" noProof="1"/>
              <a:t>El recuento en el desglose puede ser mayor</a:t>
            </a:r>
            <a:r>
              <a:rPr lang="es-MX" sz="1200" b="0" i="0" noProof="1">
                <a:effectLst/>
              </a:rPr>
              <a:t>).</a:t>
            </a:r>
          </a:p>
          <a:p>
            <a:endParaRPr lang="es-MX" sz="1200" b="0" i="0" noProof="1">
              <a:effectLst/>
            </a:endParaRPr>
          </a:p>
          <a:p>
            <a:r>
              <a:rPr lang="es-MX" sz="1200" b="0" i="0" u="sng" noProof="1">
                <a:solidFill>
                  <a:srgbClr val="002060"/>
                </a:solidFill>
                <a:effectLst/>
              </a:rPr>
              <a:t>La Información en My Workspace está vinculada</a:t>
            </a:r>
            <a:r>
              <a:rPr lang="es-MX" sz="1200" b="0" i="0" noProof="1">
                <a:effectLst/>
              </a:rPr>
              <a:t>. Haz </a:t>
            </a:r>
            <a:r>
              <a:rPr lang="es-MX" sz="1200" noProof="1"/>
              <a:t>clic </a:t>
            </a:r>
            <a:r>
              <a:rPr lang="es-MX" sz="1200" b="0" i="0" noProof="1">
                <a:effectLst/>
              </a:rPr>
              <a:t>Click </a:t>
            </a:r>
            <a:r>
              <a:rPr lang="es-MX" sz="1200" noProof="1"/>
              <a:t>en el número situado junto a la excepción elegida </a:t>
            </a:r>
            <a:r>
              <a:rPr lang="es-MX" sz="1200" b="1" i="0" noProof="1">
                <a:effectLst/>
              </a:rPr>
              <a:t>(1)</a:t>
            </a:r>
            <a:r>
              <a:rPr lang="es-MX" sz="1200" b="1" noProof="1"/>
              <a:t> </a:t>
            </a:r>
            <a:r>
              <a:rPr lang="es-MX" sz="1200" noProof="1"/>
              <a:t>para ver la lista de los objetos que cumplen con este criterio.</a:t>
            </a:r>
          </a:p>
          <a:p>
            <a:endParaRPr lang="es-MX" sz="1200" noProof="1"/>
          </a:p>
          <a:p>
            <a:r>
              <a:rPr lang="es-MX" sz="1200" noProof="1"/>
              <a:t>En la nueva ventana emergente, verás una lista de todas las excepciones con la cantidad de POs (2).</a:t>
            </a:r>
          </a:p>
          <a:p>
            <a:endParaRPr lang="es-MX" sz="1200" noProof="1"/>
          </a:p>
          <a:p>
            <a:r>
              <a:rPr lang="es-MX" sz="1200" noProof="1"/>
              <a:t>Para entrar a </a:t>
            </a:r>
            <a:r>
              <a:rPr lang="es-MX" sz="1200" b="0" i="0" u="sng" noProof="1">
                <a:solidFill>
                  <a:srgbClr val="002060"/>
                </a:solidFill>
                <a:effectLst/>
              </a:rPr>
              <a:t>Exceptions</a:t>
            </a:r>
            <a:r>
              <a:rPr lang="es-MX" sz="1200" b="0" i="0" noProof="1">
                <a:effectLst/>
              </a:rPr>
              <a:t> puedes hacerlo desde diferentes lugares dentro del Sistema:</a:t>
            </a:r>
          </a:p>
          <a:p>
            <a:endParaRPr lang="es-MX" sz="1200" b="0" i="0" noProof="1">
              <a:effectLst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200" noProof="1"/>
              <a:t>desde </a:t>
            </a:r>
            <a:r>
              <a:rPr lang="es-MX" sz="1200" u="sng" noProof="1">
                <a:solidFill>
                  <a:srgbClr val="002060"/>
                </a:solidFill>
              </a:rPr>
              <a:t>Menu</a:t>
            </a:r>
            <a:endParaRPr lang="es-MX" sz="1200" b="1" u="sng" noProof="1">
              <a:solidFill>
                <a:srgbClr val="00206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200" noProof="1"/>
              <a:t>a través de </a:t>
            </a:r>
            <a:r>
              <a:rPr lang="es-MX" sz="1200" b="0" i="0" u="sng" noProof="1">
                <a:solidFill>
                  <a:srgbClr val="002060"/>
                </a:solidFill>
                <a:effectLst/>
              </a:rPr>
              <a:t>My Workspace</a:t>
            </a:r>
            <a:r>
              <a:rPr lang="es-MX" sz="1200" b="0" i="0" noProof="1">
                <a:effectLst/>
              </a:rPr>
              <a:t>. </a:t>
            </a:r>
          </a:p>
          <a:p>
            <a:endParaRPr lang="es-MX" sz="1200" noProof="1"/>
          </a:p>
          <a:p>
            <a:r>
              <a:rPr lang="es-MX" sz="1200" noProof="1"/>
              <a:t>Puedes hacer clic en ellos para profundizar más en los detalles.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FA1CA8C-2C39-EC7C-F2FE-D271CA8C6D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3589" y="4709419"/>
            <a:ext cx="3510047" cy="1521326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3922E1A-A9B6-7FEE-C7F7-CA545EFC98B5}"/>
              </a:ext>
            </a:extLst>
          </p:cNvPr>
          <p:cNvCxnSpPr>
            <a:cxnSpLocks/>
          </p:cNvCxnSpPr>
          <p:nvPr/>
        </p:nvCxnSpPr>
        <p:spPr>
          <a:xfrm flipH="1">
            <a:off x="6437745" y="4253868"/>
            <a:ext cx="2466481" cy="113093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0414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230910" y="12780"/>
            <a:ext cx="11961090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hu-HU" b="0">
                <a:solidFill>
                  <a:srgbClr val="002060"/>
                </a:solidFill>
                <a:latin typeface="Grandview" panose="020B0502040204020203" pitchFamily="34" charset="0"/>
              </a:rPr>
              <a:t>MY WORKSPACE </a:t>
            </a:r>
            <a:r>
              <a:rPr lang="en-US" b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hu-HU" b="0">
                <a:solidFill>
                  <a:srgbClr val="002060"/>
                </a:solidFill>
                <a:latin typeface="Grandview" panose="020B0502040204020203" pitchFamily="34" charset="0"/>
              </a:rPr>
              <a:t> </a:t>
            </a:r>
            <a:r>
              <a:rPr lang="es-ES" b="0">
                <a:solidFill>
                  <a:srgbClr val="002060"/>
                </a:solidFill>
                <a:latin typeface="Grandview" panose="020B0502040204020203" pitchFamily="34" charset="0"/>
              </a:rPr>
              <a:t>CONFIRMACIÓN DE POs</a:t>
            </a:r>
            <a:endParaRPr lang="en-US" b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8DEA13-B927-2D89-D2D9-A6ECC5B265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097" y="831273"/>
            <a:ext cx="9393739" cy="30201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E8080FB-0285-6559-4E08-B4960C494D3F}"/>
              </a:ext>
            </a:extLst>
          </p:cNvPr>
          <p:cNvSpPr/>
          <p:nvPr/>
        </p:nvSpPr>
        <p:spPr>
          <a:xfrm>
            <a:off x="3445908" y="1892697"/>
            <a:ext cx="638799" cy="448634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decagon 9">
            <a:extLst>
              <a:ext uri="{FF2B5EF4-FFF2-40B4-BE49-F238E27FC236}">
                <a16:creationId xmlns:a16="http://schemas.microsoft.com/office/drawing/2014/main" id="{6A7DB0BF-81BA-F43A-79D3-FD47DFF8D923}"/>
              </a:ext>
            </a:extLst>
          </p:cNvPr>
          <p:cNvSpPr/>
          <p:nvPr/>
        </p:nvSpPr>
        <p:spPr>
          <a:xfrm>
            <a:off x="3379763" y="1653436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1</a:t>
            </a:r>
            <a:endParaRPr lang="en-US" sz="12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6BD35C-98BC-D38D-934C-D72A10C046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215" y="4222333"/>
            <a:ext cx="8783782" cy="2063782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68BD65B-7863-449B-6ACD-14E1C3E21E78}"/>
              </a:ext>
            </a:extLst>
          </p:cNvPr>
          <p:cNvSpPr/>
          <p:nvPr/>
        </p:nvSpPr>
        <p:spPr>
          <a:xfrm>
            <a:off x="326402" y="5984707"/>
            <a:ext cx="1419271" cy="27709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0488CA-4973-A445-B9B5-FFC06434C92F}"/>
              </a:ext>
            </a:extLst>
          </p:cNvPr>
          <p:cNvSpPr txBox="1"/>
          <p:nvPr/>
        </p:nvSpPr>
        <p:spPr>
          <a:xfrm>
            <a:off x="9163203" y="1195598"/>
            <a:ext cx="2945654" cy="5177611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>
                <a:solidFill>
                  <a:srgbClr val="002060"/>
                </a:solidFill>
              </a:rPr>
              <a:t>My Workspace </a:t>
            </a:r>
            <a:r>
              <a:rPr lang="es-ES" sz="1200"/>
              <a:t>ofrece una descripción general de todas las POs (agrupados por status) o por resumen de excepciones.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/>
              <a:t>La Información </a:t>
            </a:r>
            <a:r>
              <a:rPr lang="en-US" sz="1200" err="1"/>
              <a:t>en</a:t>
            </a:r>
            <a:r>
              <a:rPr lang="en-US" sz="1200"/>
              <a:t> My Workspace </a:t>
            </a:r>
            <a:r>
              <a:rPr lang="en-US" sz="1200" err="1"/>
              <a:t>está</a:t>
            </a:r>
            <a:r>
              <a:rPr lang="en-US" sz="1200"/>
              <a:t> </a:t>
            </a:r>
            <a:r>
              <a:rPr lang="en-US" sz="1200" u="sng" err="1">
                <a:solidFill>
                  <a:srgbClr val="002060"/>
                </a:solidFill>
              </a:rPr>
              <a:t>vinculada</a:t>
            </a:r>
            <a:r>
              <a:rPr lang="en-US" sz="1200" u="sng">
                <a:solidFill>
                  <a:srgbClr val="002060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/>
              <a:t>Para la CONFIRMACIÓN DE POs, por favor revisa </a:t>
            </a:r>
            <a:r>
              <a:rPr lang="es-MX" sz="1200"/>
              <a:t>las POs con el estado</a:t>
            </a:r>
            <a:r>
              <a:rPr lang="en-US" sz="1200"/>
              <a:t> NEW y OPEN </a:t>
            </a:r>
            <a:r>
              <a:rPr lang="en-US" sz="1200" b="1" i="0">
                <a:effectLst/>
              </a:rPr>
              <a:t>(1)</a:t>
            </a:r>
            <a:r>
              <a:rPr lang="en-US" sz="120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/>
              <a:t>Para ver información detallada, </a:t>
            </a:r>
            <a:r>
              <a:rPr lang="es-ES" sz="1200" u="sng">
                <a:solidFill>
                  <a:srgbClr val="002060"/>
                </a:solidFill>
              </a:rPr>
              <a:t>haz clic en el número o en el texto</a:t>
            </a:r>
            <a:r>
              <a:rPr lang="es-ES" sz="1200"/>
              <a:t>, y la lista de POs se abrirá en una nueva ventana emergente </a:t>
            </a:r>
            <a:r>
              <a:rPr lang="en-US" sz="1200" b="1"/>
              <a:t>(2)</a:t>
            </a:r>
            <a:r>
              <a:rPr lang="en-US" sz="120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/>
              <a:t>Aquí </a:t>
            </a:r>
            <a:r>
              <a:rPr lang="en-US" sz="1200" err="1"/>
              <a:t>puedes</a:t>
            </a:r>
            <a:r>
              <a:rPr lang="en-US" sz="1200"/>
              <a:t> </a:t>
            </a:r>
            <a:r>
              <a:rPr lang="en-US" sz="1200" err="1"/>
              <a:t>aceptar</a:t>
            </a:r>
            <a:r>
              <a:rPr lang="en-US" sz="1200"/>
              <a:t> “Acknowledge” las POs </a:t>
            </a:r>
            <a:r>
              <a:rPr lang="en-US" sz="1200" err="1"/>
              <a:t>publicando</a:t>
            </a:r>
            <a:r>
              <a:rPr lang="en-US" sz="1200"/>
              <a:t> la </a:t>
            </a:r>
            <a:r>
              <a:rPr lang="en-US" sz="1200" err="1"/>
              <a:t>cantidad</a:t>
            </a:r>
            <a:r>
              <a:rPr lang="en-US" sz="1200"/>
              <a:t> </a:t>
            </a:r>
            <a:r>
              <a:rPr lang="en-US" sz="1200" err="1"/>
              <a:t>confirmada</a:t>
            </a:r>
            <a:r>
              <a:rPr lang="en-US" sz="1200"/>
              <a:t> y </a:t>
            </a:r>
            <a:r>
              <a:rPr lang="en-US" sz="1200" err="1"/>
              <a:t>fecha</a:t>
            </a:r>
            <a:r>
              <a:rPr lang="en-US" sz="1200"/>
              <a:t>, o </a:t>
            </a:r>
            <a:r>
              <a:rPr lang="es-ES" sz="1200"/>
              <a:t>puedes EDITAR la confirmación de la PO en caso de dividir la confirmación. </a:t>
            </a:r>
            <a:r>
              <a:rPr lang="en-US" sz="1200" b="1"/>
              <a:t>(3)</a:t>
            </a:r>
            <a:r>
              <a:rPr lang="en-US" sz="120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/>
              <a:t>Para obtener más información sobre los pasos del proceso de confirmación de POs, consulta las diapositivas de la </a:t>
            </a:r>
            <a:r>
              <a:rPr lang="es-ES" sz="1200" b="1">
                <a:solidFill>
                  <a:srgbClr val="002060"/>
                </a:solidFill>
              </a:rPr>
              <a:t>página 20.</a:t>
            </a:r>
            <a:endParaRPr lang="en-US" sz="1200" b="1">
              <a:solidFill>
                <a:srgbClr val="002060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C96E815-41BB-0FA4-C217-BB3CAAD353AD}"/>
              </a:ext>
            </a:extLst>
          </p:cNvPr>
          <p:cNvCxnSpPr/>
          <p:nvPr/>
        </p:nvCxnSpPr>
        <p:spPr>
          <a:xfrm>
            <a:off x="3379019" y="2341331"/>
            <a:ext cx="0" cy="215457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3" name="Dodecagon 12">
            <a:extLst>
              <a:ext uri="{FF2B5EF4-FFF2-40B4-BE49-F238E27FC236}">
                <a16:creationId xmlns:a16="http://schemas.microsoft.com/office/drawing/2014/main" id="{BD541FC5-2836-9B78-7612-EF05A3842DA9}"/>
              </a:ext>
            </a:extLst>
          </p:cNvPr>
          <p:cNvSpPr/>
          <p:nvPr/>
        </p:nvSpPr>
        <p:spPr>
          <a:xfrm>
            <a:off x="3241220" y="4557132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2</a:t>
            </a:r>
            <a:endParaRPr lang="en-US" sz="1200"/>
          </a:p>
        </p:txBody>
      </p:sp>
      <p:sp>
        <p:nvSpPr>
          <p:cNvPr id="14" name="Dodecagon 13">
            <a:extLst>
              <a:ext uri="{FF2B5EF4-FFF2-40B4-BE49-F238E27FC236}">
                <a16:creationId xmlns:a16="http://schemas.microsoft.com/office/drawing/2014/main" id="{81A720D9-D4A0-CFBF-F13E-0851A58F8AD2}"/>
              </a:ext>
            </a:extLst>
          </p:cNvPr>
          <p:cNvSpPr/>
          <p:nvPr/>
        </p:nvSpPr>
        <p:spPr>
          <a:xfrm>
            <a:off x="1636477" y="6173938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3</a:t>
            </a:r>
            <a:endParaRPr lang="en-US" sz="120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D93A1A5-145F-D863-9E26-3125003F9261}"/>
              </a:ext>
            </a:extLst>
          </p:cNvPr>
          <p:cNvSpPr/>
          <p:nvPr/>
        </p:nvSpPr>
        <p:spPr>
          <a:xfrm>
            <a:off x="6787239" y="5165619"/>
            <a:ext cx="500252" cy="14067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A8E3B-478E-9581-0313-65A1E7D7DB47}"/>
              </a:ext>
            </a:extLst>
          </p:cNvPr>
          <p:cNvSpPr/>
          <p:nvPr/>
        </p:nvSpPr>
        <p:spPr>
          <a:xfrm>
            <a:off x="8194835" y="5181600"/>
            <a:ext cx="782910" cy="14067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0583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230910" y="-2266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hu-HU" b="0">
                <a:solidFill>
                  <a:srgbClr val="002060"/>
                </a:solidFill>
                <a:latin typeface="Grandview" panose="020B0502040204020203" pitchFamily="34" charset="0"/>
              </a:rPr>
              <a:t>PROVEEDORES DEL PORTAL</a:t>
            </a:r>
            <a:r>
              <a:rPr lang="en-US" b="0">
                <a:solidFill>
                  <a:srgbClr val="002060"/>
                </a:solidFill>
                <a:latin typeface="Grandview" panose="020B0502040204020203" pitchFamily="34" charset="0"/>
              </a:rPr>
              <a:t>| </a:t>
            </a:r>
            <a:r>
              <a:rPr lang="es-MX" b="0">
                <a:solidFill>
                  <a:srgbClr val="002060"/>
                </a:solidFill>
                <a:latin typeface="Grandview" panose="020B0502040204020203" pitchFamily="34" charset="0"/>
              </a:rPr>
              <a:t>INFORMACION DE POs “NEW” Y “OPEN”</a:t>
            </a:r>
            <a:endParaRPr lang="en-US" b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960A62-6314-6520-3D70-D0BA45C5E8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91" y="2571789"/>
            <a:ext cx="6183612" cy="3210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EBAAD46-E5A2-A11A-5BA8-D143F85922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2699" y="1065869"/>
            <a:ext cx="5795410" cy="3011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6C927B1-FDCA-7C3E-C69B-D45F1892C266}"/>
              </a:ext>
            </a:extLst>
          </p:cNvPr>
          <p:cNvSpPr txBox="1"/>
          <p:nvPr/>
        </p:nvSpPr>
        <p:spPr>
          <a:xfrm>
            <a:off x="230910" y="945157"/>
            <a:ext cx="4442690" cy="1109980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noAutofit/>
          </a:bodyPr>
          <a:lstStyle/>
          <a:p>
            <a:r>
              <a:rPr lang="es-ES" sz="1500" b="1">
                <a:latin typeface="Grandview" panose="020B0502040204020203" pitchFamily="34" charset="0"/>
              </a:rPr>
              <a:t>De la notificación por correo electrónico</a:t>
            </a:r>
            <a:r>
              <a:rPr lang="en-US" sz="1500" b="1">
                <a:latin typeface="Grandview" panose="020B0502040204020203" pitchFamily="34" charset="0"/>
              </a:rPr>
              <a:t>:</a:t>
            </a:r>
          </a:p>
          <a:p>
            <a:pPr algn="l"/>
            <a:endParaRPr lang="en-US" sz="1500">
              <a:latin typeface="Grandview" panose="020B0502040204020203" pitchFamily="34" charset="0"/>
            </a:endParaRPr>
          </a:p>
          <a:p>
            <a:r>
              <a:rPr lang="es-ES" sz="1500">
                <a:latin typeface="Grandview" panose="020B0502040204020203" pitchFamily="34" charset="0"/>
              </a:rPr>
              <a:t>Utiliza el enlace para hacer clic y ver los detalles de la PO</a:t>
            </a:r>
            <a:endParaRPr lang="en-US" sz="1500">
              <a:latin typeface="Grandview" panose="020B0502040204020203" pitchFamily="34" charset="0"/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88E0EF46-B9C3-C4CD-1820-6990EB708924}"/>
              </a:ext>
            </a:extLst>
          </p:cNvPr>
          <p:cNvSpPr/>
          <p:nvPr/>
        </p:nvSpPr>
        <p:spPr>
          <a:xfrm>
            <a:off x="4514274" y="2055137"/>
            <a:ext cx="1343888" cy="336197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D9957D6-1D2B-CCDF-67B2-B5E9A6480797}"/>
              </a:ext>
            </a:extLst>
          </p:cNvPr>
          <p:cNvSpPr/>
          <p:nvPr/>
        </p:nvSpPr>
        <p:spPr>
          <a:xfrm>
            <a:off x="4890654" y="5245992"/>
            <a:ext cx="591128" cy="25520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BDD162B-DB53-43AD-B944-38E6DA936C98}"/>
              </a:ext>
            </a:extLst>
          </p:cNvPr>
          <p:cNvSpPr/>
          <p:nvPr/>
        </p:nvSpPr>
        <p:spPr>
          <a:xfrm flipV="1">
            <a:off x="4890654" y="4584639"/>
            <a:ext cx="678873" cy="37990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BD89D72-E23D-A80E-E006-FDEF8CD2A51C}"/>
              </a:ext>
            </a:extLst>
          </p:cNvPr>
          <p:cNvSpPr/>
          <p:nvPr/>
        </p:nvSpPr>
        <p:spPr>
          <a:xfrm>
            <a:off x="11323782" y="3654689"/>
            <a:ext cx="517237" cy="25520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393BC12-49AF-66F0-A903-65707391D108}"/>
              </a:ext>
            </a:extLst>
          </p:cNvPr>
          <p:cNvSpPr/>
          <p:nvPr/>
        </p:nvSpPr>
        <p:spPr>
          <a:xfrm>
            <a:off x="7507059" y="3175492"/>
            <a:ext cx="1729305" cy="25350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989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230910" y="-2266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hu-HU" b="0">
                <a:solidFill>
                  <a:srgbClr val="002060"/>
                </a:solidFill>
                <a:latin typeface="Grandview" panose="020B0502040204020203" pitchFamily="34" charset="0"/>
              </a:rPr>
              <a:t>PROVEEDORES DEL PORTAL</a:t>
            </a:r>
            <a:r>
              <a:rPr lang="en-US" b="0">
                <a:solidFill>
                  <a:srgbClr val="002060"/>
                </a:solidFill>
                <a:latin typeface="Grandview" panose="020B0502040204020203" pitchFamily="34" charset="0"/>
              </a:rPr>
              <a:t>| </a:t>
            </a:r>
            <a:r>
              <a:rPr lang="es-MX" b="0">
                <a:solidFill>
                  <a:srgbClr val="002060"/>
                </a:solidFill>
                <a:latin typeface="Grandview" panose="020B0502040204020203" pitchFamily="34" charset="0"/>
              </a:rPr>
              <a:t>INFORMACION DE POs “NEW” Y “OPEN”</a:t>
            </a:r>
            <a:endParaRPr lang="en-US" b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365AEA-8706-44BD-6A45-66470773D1AE}"/>
              </a:ext>
            </a:extLst>
          </p:cNvPr>
          <p:cNvSpPr txBox="1"/>
          <p:nvPr/>
        </p:nvSpPr>
        <p:spPr>
          <a:xfrm>
            <a:off x="73891" y="1139463"/>
            <a:ext cx="9550400" cy="911010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s-ES" sz="1500" b="1">
                <a:latin typeface="Grandview" panose="020B0502040204020203" pitchFamily="34" charset="0"/>
              </a:rPr>
              <a:t>Después de iniciar sesión con tu contraseña, podrás buscar datos en el menú:</a:t>
            </a:r>
          </a:p>
          <a:p>
            <a:endParaRPr lang="en-US" sz="1500" b="1">
              <a:latin typeface="Grandview" panose="020B0502040204020203" pitchFamily="34" charset="0"/>
            </a:endParaRPr>
          </a:p>
          <a:p>
            <a:pPr algn="l"/>
            <a:r>
              <a:rPr lang="en-US" sz="1500">
                <a:solidFill>
                  <a:srgbClr val="191EEF"/>
                </a:solidFill>
                <a:latin typeface="Grandview"/>
              </a:rPr>
              <a:t>MENU &gt;&gt; Supply Collaboration &gt;&gt; Search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042E88A-7367-D4CE-41E8-11C25A3D71B7}"/>
              </a:ext>
            </a:extLst>
          </p:cNvPr>
          <p:cNvGrpSpPr/>
          <p:nvPr/>
        </p:nvGrpSpPr>
        <p:grpSpPr>
          <a:xfrm>
            <a:off x="3464" y="2567477"/>
            <a:ext cx="12192000" cy="2478113"/>
            <a:chOff x="230910" y="4160090"/>
            <a:chExt cx="12192000" cy="247811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B0D600E-0694-692F-163B-63A64771DF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0910" y="4160090"/>
              <a:ext cx="12192000" cy="2478113"/>
            </a:xfrm>
            <a:prstGeom prst="rect">
              <a:avLst/>
            </a:prstGeom>
          </p:spPr>
        </p:pic>
        <p:sp>
          <p:nvSpPr>
            <p:cNvPr id="9" name="Dodecagon 8">
              <a:extLst>
                <a:ext uri="{FF2B5EF4-FFF2-40B4-BE49-F238E27FC236}">
                  <a16:creationId xmlns:a16="http://schemas.microsoft.com/office/drawing/2014/main" id="{9C899927-AA7F-BFC5-2C72-A111EA82F4BB}"/>
                </a:ext>
              </a:extLst>
            </p:cNvPr>
            <p:cNvSpPr/>
            <p:nvPr/>
          </p:nvSpPr>
          <p:spPr>
            <a:xfrm>
              <a:off x="1225383" y="5728025"/>
              <a:ext cx="204688" cy="175719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  <p:sp>
          <p:nvSpPr>
            <p:cNvPr id="10" name="Dodecagon 9">
              <a:extLst>
                <a:ext uri="{FF2B5EF4-FFF2-40B4-BE49-F238E27FC236}">
                  <a16:creationId xmlns:a16="http://schemas.microsoft.com/office/drawing/2014/main" id="{7C9A1A5E-45A9-164D-47DB-AF1EF918DD86}"/>
                </a:ext>
              </a:extLst>
            </p:cNvPr>
            <p:cNvSpPr/>
            <p:nvPr/>
          </p:nvSpPr>
          <p:spPr>
            <a:xfrm>
              <a:off x="290946" y="4678364"/>
              <a:ext cx="204688" cy="175719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1</a:t>
              </a:r>
              <a:endParaRPr lang="en-US" sz="1200"/>
            </a:p>
          </p:txBody>
        </p:sp>
        <p:sp>
          <p:nvSpPr>
            <p:cNvPr id="11" name="Dodecagon 10">
              <a:extLst>
                <a:ext uri="{FF2B5EF4-FFF2-40B4-BE49-F238E27FC236}">
                  <a16:creationId xmlns:a16="http://schemas.microsoft.com/office/drawing/2014/main" id="{2D808B88-8A28-1916-C134-CE40FD285FDE}"/>
                </a:ext>
              </a:extLst>
            </p:cNvPr>
            <p:cNvSpPr/>
            <p:nvPr/>
          </p:nvSpPr>
          <p:spPr>
            <a:xfrm>
              <a:off x="4013901" y="5903744"/>
              <a:ext cx="204688" cy="175719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3</a:t>
              </a:r>
              <a:endParaRPr lang="en-US" sz="120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5972CCB-317E-1557-9882-E7E28F4CA562}"/>
                </a:ext>
              </a:extLst>
            </p:cNvPr>
            <p:cNvSpPr/>
            <p:nvPr/>
          </p:nvSpPr>
          <p:spPr>
            <a:xfrm>
              <a:off x="3359273" y="5905181"/>
              <a:ext cx="591128" cy="255202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Arrow: Down 17">
            <a:extLst>
              <a:ext uri="{FF2B5EF4-FFF2-40B4-BE49-F238E27FC236}">
                <a16:creationId xmlns:a16="http://schemas.microsoft.com/office/drawing/2014/main" id="{CC485E72-582D-04C9-3036-A4F93C9CEA58}"/>
              </a:ext>
            </a:extLst>
          </p:cNvPr>
          <p:cNvSpPr/>
          <p:nvPr/>
        </p:nvSpPr>
        <p:spPr>
          <a:xfrm>
            <a:off x="6580910" y="1682879"/>
            <a:ext cx="424873" cy="735187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D8D391-862B-3BE0-747C-811CF127E0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1141" y="5416716"/>
            <a:ext cx="8409009" cy="1449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14">
            <a:extLst>
              <a:ext uri="{FF2B5EF4-FFF2-40B4-BE49-F238E27FC236}">
                <a16:creationId xmlns:a16="http://schemas.microsoft.com/office/drawing/2014/main" id="{86D94C73-C018-B661-A60F-93A5E6751352}"/>
              </a:ext>
            </a:extLst>
          </p:cNvPr>
          <p:cNvSpPr txBox="1"/>
          <p:nvPr/>
        </p:nvSpPr>
        <p:spPr>
          <a:xfrm>
            <a:off x="6394201" y="4762757"/>
            <a:ext cx="3230090" cy="282833"/>
          </a:xfrm>
          <a:prstGeom prst="rect">
            <a:avLst/>
          </a:prstGeom>
          <a:noFill/>
          <a:ln>
            <a:solidFill>
              <a:srgbClr val="131B63"/>
            </a:solidFill>
          </a:ln>
        </p:spPr>
        <p:txBody>
          <a:bodyPr wrap="square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500">
                <a:latin typeface="Grandview" panose="020B0502040204020203" pitchFamily="34" charset="0"/>
              </a:rPr>
              <a:t>Aparecerá la lista de POs abiertas</a:t>
            </a:r>
            <a:endParaRPr lang="en-US" sz="1500">
              <a:highlight>
                <a:srgbClr val="FFFF00"/>
              </a:highlight>
              <a:latin typeface="Grandview" panose="020B0502040204020203" pitchFamily="34" charset="0"/>
            </a:endParaRPr>
          </a:p>
        </p:txBody>
      </p:sp>
      <p:cxnSp>
        <p:nvCxnSpPr>
          <p:cNvPr id="7" name="Összekötő: szögletes 6">
            <a:extLst>
              <a:ext uri="{FF2B5EF4-FFF2-40B4-BE49-F238E27FC236}">
                <a16:creationId xmlns:a16="http://schemas.microsoft.com/office/drawing/2014/main" id="{1799E97B-B5A3-D3DB-BB89-827558EA7BFF}"/>
              </a:ext>
            </a:extLst>
          </p:cNvPr>
          <p:cNvCxnSpPr/>
          <p:nvPr/>
        </p:nvCxnSpPr>
        <p:spPr>
          <a:xfrm>
            <a:off x="3706587" y="4296228"/>
            <a:ext cx="2583540" cy="633186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3" name="Egyenes összekötő nyíllal 12">
            <a:extLst>
              <a:ext uri="{FF2B5EF4-FFF2-40B4-BE49-F238E27FC236}">
                <a16:creationId xmlns:a16="http://schemas.microsoft.com/office/drawing/2014/main" id="{6F912FBC-99EB-1C89-5C6B-925E95DABB29}"/>
              </a:ext>
            </a:extLst>
          </p:cNvPr>
          <p:cNvCxnSpPr>
            <a:cxnSpLocks/>
          </p:cNvCxnSpPr>
          <p:nvPr/>
        </p:nvCxnSpPr>
        <p:spPr>
          <a:xfrm>
            <a:off x="7855337" y="5045590"/>
            <a:ext cx="227" cy="517004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38071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-96981" y="27278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lvl="0" algn="ctr">
              <a:defRPr/>
            </a:pPr>
            <a:r>
              <a:rPr lang="hu-HU" b="0">
                <a:solidFill>
                  <a:srgbClr val="002060"/>
                </a:solidFill>
                <a:latin typeface="Grandview" panose="020B0502040204020203" pitchFamily="34" charset="0"/>
              </a:rPr>
              <a:t>PROVEEDORES DEL PORTAL</a:t>
            </a:r>
            <a:r>
              <a:rPr lang="es-MX" b="0">
                <a:solidFill>
                  <a:srgbClr val="002060"/>
                </a:solidFill>
                <a:latin typeface="Grandview" panose="020B0502040204020203" pitchFamily="34" charset="0"/>
              </a:rPr>
              <a:t> </a:t>
            </a:r>
            <a:r>
              <a:rPr kumimoji="0" lang="en-US" sz="35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randview" panose="020B0502040204020203" pitchFamily="34" charset="0"/>
              </a:rPr>
              <a:t>| </a:t>
            </a:r>
            <a:r>
              <a:rPr kumimoji="0" lang="hu-HU" sz="35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randview" panose="020B0502040204020203" pitchFamily="34" charset="0"/>
              </a:rPr>
              <a:t>FORECAST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randview" panose="020B050204020402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B5816B-3152-2F52-7FB5-441229846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0657" y="951673"/>
            <a:ext cx="5770013" cy="31968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7C74675C-9838-28E4-ADEE-086EBA9B4B64}"/>
              </a:ext>
            </a:extLst>
          </p:cNvPr>
          <p:cNvSpPr/>
          <p:nvPr/>
        </p:nvSpPr>
        <p:spPr>
          <a:xfrm>
            <a:off x="4435769" y="1947132"/>
            <a:ext cx="1343888" cy="336197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37E4B32-001E-4C9D-D117-8895A0AEA212}"/>
              </a:ext>
            </a:extLst>
          </p:cNvPr>
          <p:cNvGrpSpPr/>
          <p:nvPr/>
        </p:nvGrpSpPr>
        <p:grpSpPr>
          <a:xfrm>
            <a:off x="471055" y="2833992"/>
            <a:ext cx="5560289" cy="3197353"/>
            <a:chOff x="3744948" y="972205"/>
            <a:chExt cx="3729176" cy="241667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F0D8D39-BAB3-EC59-3BC7-B9890E05B7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44948" y="972205"/>
              <a:ext cx="3729176" cy="24166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771743E-6FB5-7C1B-E6AA-C8FE3A9719CA}"/>
                </a:ext>
              </a:extLst>
            </p:cNvPr>
            <p:cNvSpPr/>
            <p:nvPr/>
          </p:nvSpPr>
          <p:spPr>
            <a:xfrm>
              <a:off x="6233990" y="2612597"/>
              <a:ext cx="683491" cy="213241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6710CC1B-2209-0C60-F14F-B835D733A3CE}"/>
              </a:ext>
            </a:extLst>
          </p:cNvPr>
          <p:cNvSpPr/>
          <p:nvPr/>
        </p:nvSpPr>
        <p:spPr>
          <a:xfrm>
            <a:off x="10231336" y="3215759"/>
            <a:ext cx="683491" cy="21324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FE4F80A-7DDA-F75D-2BA5-37B023B9E3F7}"/>
              </a:ext>
            </a:extLst>
          </p:cNvPr>
          <p:cNvSpPr txBox="1"/>
          <p:nvPr/>
        </p:nvSpPr>
        <p:spPr>
          <a:xfrm>
            <a:off x="272946" y="1180106"/>
            <a:ext cx="4705454" cy="1240414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noAutofit/>
          </a:bodyPr>
          <a:lstStyle/>
          <a:p>
            <a:r>
              <a:rPr lang="es-ES" sz="1500" b="1">
                <a:latin typeface="Grandview" panose="020B0502040204020203" pitchFamily="34" charset="0"/>
              </a:rPr>
              <a:t>De la notificación por correo electrónico</a:t>
            </a:r>
            <a:r>
              <a:rPr lang="en-US" sz="1500" b="1">
                <a:latin typeface="Grandview" panose="020B0502040204020203" pitchFamily="34" charset="0"/>
              </a:rPr>
              <a:t>:</a:t>
            </a:r>
          </a:p>
          <a:p>
            <a:pPr algn="l"/>
            <a:endParaRPr lang="en-US" sz="1500">
              <a:latin typeface="Grandview" panose="020B0502040204020203" pitchFamily="34" charset="0"/>
            </a:endParaRPr>
          </a:p>
          <a:p>
            <a:r>
              <a:rPr lang="es-ES" sz="1500">
                <a:latin typeface="Grandview" panose="020B0502040204020203" pitchFamily="34" charset="0"/>
              </a:rPr>
              <a:t>Utiliza el enlace para hacer clic y ver los detalles de la PO</a:t>
            </a:r>
            <a:endParaRPr lang="en-US" sz="150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3343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-96981" y="27278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b="0" i="0" u="none" strike="noStrike">
                <a:solidFill>
                  <a:srgbClr val="002060"/>
                </a:solidFill>
                <a:effectLst/>
                <a:latin typeface="Grandview" panose="020B0502040204020203" pitchFamily="34" charset="0"/>
              </a:rPr>
              <a:t>PROVEEDORES DEL PORTAL | FORECAST</a:t>
            </a:r>
            <a:r>
              <a:rPr lang="hu-HU" b="0" i="0">
                <a:solidFill>
                  <a:srgbClr val="002060"/>
                </a:solidFill>
                <a:effectLst/>
                <a:latin typeface="Grandview" panose="020B0502040204020203" pitchFamily="34" charset="0"/>
              </a:rPr>
              <a:t>​</a:t>
            </a:r>
            <a:endParaRPr kumimoji="0" lang="en-US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randview" panose="020B050204020402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B5816B-3152-2F52-7FB5-441229846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0657" y="951673"/>
            <a:ext cx="5770013" cy="31968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137E4B32-001E-4C9D-D117-8895A0AEA212}"/>
              </a:ext>
            </a:extLst>
          </p:cNvPr>
          <p:cNvGrpSpPr/>
          <p:nvPr/>
        </p:nvGrpSpPr>
        <p:grpSpPr>
          <a:xfrm>
            <a:off x="471055" y="2833992"/>
            <a:ext cx="5560289" cy="3197353"/>
            <a:chOff x="3744948" y="972205"/>
            <a:chExt cx="3729176" cy="241667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F0D8D39-BAB3-EC59-3BC7-B9890E05B7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44948" y="972205"/>
              <a:ext cx="3729176" cy="24166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771743E-6FB5-7C1B-E6AA-C8FE3A9719CA}"/>
                </a:ext>
              </a:extLst>
            </p:cNvPr>
            <p:cNvSpPr/>
            <p:nvPr/>
          </p:nvSpPr>
          <p:spPr>
            <a:xfrm>
              <a:off x="6233990" y="2612597"/>
              <a:ext cx="683491" cy="213241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6710CC1B-2209-0C60-F14F-B835D733A3CE}"/>
              </a:ext>
            </a:extLst>
          </p:cNvPr>
          <p:cNvSpPr/>
          <p:nvPr/>
        </p:nvSpPr>
        <p:spPr>
          <a:xfrm>
            <a:off x="10231336" y="3215759"/>
            <a:ext cx="683491" cy="21324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FE4F80A-7DDA-F75D-2BA5-37B023B9E3F7}"/>
              </a:ext>
            </a:extLst>
          </p:cNvPr>
          <p:cNvSpPr txBox="1"/>
          <p:nvPr/>
        </p:nvSpPr>
        <p:spPr>
          <a:xfrm>
            <a:off x="201362" y="963281"/>
            <a:ext cx="5506711" cy="1650609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noAutofit/>
          </a:bodyPr>
          <a:lstStyle/>
          <a:p>
            <a:r>
              <a:rPr lang="es-ES" sz="1450" b="1">
                <a:latin typeface="Grandview" panose="020B0502040204020203" pitchFamily="34" charset="0"/>
              </a:rPr>
              <a:t>De la notificación por correo electrónico: </a:t>
            </a:r>
            <a:r>
              <a:rPr lang="en-US" sz="1450">
                <a:latin typeface="Grandview" panose="020B0502040204020203" pitchFamily="34" charset="0"/>
              </a:rPr>
              <a:t>r</a:t>
            </a:r>
            <a:r>
              <a:rPr lang="es-ES" sz="1450" err="1"/>
              <a:t>ecibirás</a:t>
            </a:r>
            <a:r>
              <a:rPr lang="es-ES" sz="1450"/>
              <a:t> esta Alerta una vez por semana de acuerdo a la liberación del Comprador, y solo si te suscribes a esta Alerta en el Menú.</a:t>
            </a:r>
            <a:endParaRPr lang="en-US" sz="1450">
              <a:latin typeface="Grandview" panose="020B0502040204020203" pitchFamily="34" charset="0"/>
            </a:endParaRPr>
          </a:p>
          <a:p>
            <a:pPr algn="l"/>
            <a:endParaRPr lang="en-US" sz="1450">
              <a:latin typeface="Grandview" panose="020B0502040204020203" pitchFamily="34" charset="0"/>
            </a:endParaRPr>
          </a:p>
          <a:p>
            <a:pPr algn="l"/>
            <a:r>
              <a:rPr lang="es-ES" sz="1450" b="0" i="0" u="none" strike="noStrike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Utiliza el enlace para hacer clic y ver los detalles de la PO</a:t>
            </a:r>
            <a:endParaRPr lang="en-US" sz="1450">
              <a:latin typeface="Grandview" panose="020B0502040204020203" pitchFamily="34" charset="0"/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7C74675C-9838-28E4-ADEE-086EBA9B4B64}"/>
              </a:ext>
            </a:extLst>
          </p:cNvPr>
          <p:cNvSpPr/>
          <p:nvPr/>
        </p:nvSpPr>
        <p:spPr>
          <a:xfrm>
            <a:off x="5098473" y="2203696"/>
            <a:ext cx="1826493" cy="336197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98CA0D-C6BC-E3BB-CF02-1E635EC2C6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8923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045A2AFD-EEE1-D1DF-E000-B7C48737D3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430" y="2719024"/>
            <a:ext cx="4769743" cy="33118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-96981" y="27278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lvl="0" algn="ctr">
              <a:defRPr/>
            </a:pPr>
            <a:r>
              <a:rPr lang="hu-HU" b="0">
                <a:solidFill>
                  <a:srgbClr val="002060"/>
                </a:solidFill>
                <a:latin typeface="Grandview" panose="020B0502040204020203" pitchFamily="34" charset="0"/>
              </a:rPr>
              <a:t>PROVEEDORES DEL PORTAL</a:t>
            </a:r>
            <a:r>
              <a:rPr lang="es-MX" b="0">
                <a:solidFill>
                  <a:srgbClr val="002060"/>
                </a:solidFill>
                <a:latin typeface="Grandview" panose="020B0502040204020203" pitchFamily="34" charset="0"/>
              </a:rPr>
              <a:t> </a:t>
            </a:r>
            <a:r>
              <a:rPr kumimoji="0" lang="en-US" sz="35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randview" panose="020B0502040204020203" pitchFamily="34" charset="0"/>
              </a:rPr>
              <a:t>| </a:t>
            </a:r>
            <a:r>
              <a:rPr kumimoji="0" lang="hu-HU" sz="35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randview" panose="020B0502040204020203" pitchFamily="34" charset="0"/>
              </a:rPr>
              <a:t>FORECAST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randview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E44504-8A08-A2EE-2BA8-87E22066674C}"/>
              </a:ext>
            </a:extLst>
          </p:cNvPr>
          <p:cNvSpPr txBox="1"/>
          <p:nvPr/>
        </p:nvSpPr>
        <p:spPr>
          <a:xfrm>
            <a:off x="290946" y="1249294"/>
            <a:ext cx="5892800" cy="1013087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n-US" sz="1500" b="1">
                <a:latin typeface="Grandview" panose="020B0502040204020203" pitchFamily="34" charset="0"/>
              </a:rPr>
              <a:t>En </a:t>
            </a:r>
            <a:r>
              <a:rPr lang="en-US" sz="1500" b="1" err="1">
                <a:latin typeface="Grandview" panose="020B0502040204020203" pitchFamily="34" charset="0"/>
              </a:rPr>
              <a:t>el</a:t>
            </a:r>
            <a:r>
              <a:rPr lang="en-US" sz="1500" b="1">
                <a:latin typeface="Grandview" panose="020B0502040204020203" pitchFamily="34" charset="0"/>
              </a:rPr>
              <a:t> </a:t>
            </a:r>
            <a:r>
              <a:rPr lang="en-US" sz="1500" b="1" err="1">
                <a:latin typeface="Grandview" panose="020B0502040204020203" pitchFamily="34" charset="0"/>
              </a:rPr>
              <a:t>siguente</a:t>
            </a:r>
            <a:r>
              <a:rPr lang="en-US" sz="1500" b="1">
                <a:latin typeface="Grandview" panose="020B0502040204020203" pitchFamily="34" charset="0"/>
              </a:rPr>
              <a:t> Menu, </a:t>
            </a:r>
            <a:r>
              <a:rPr lang="en-US" sz="1500" b="1" err="1">
                <a:latin typeface="Grandview" panose="020B0502040204020203" pitchFamily="34" charset="0"/>
              </a:rPr>
              <a:t>ve</a:t>
            </a:r>
            <a:r>
              <a:rPr lang="en-US" sz="1500" b="1">
                <a:latin typeface="Grandview" panose="020B0502040204020203" pitchFamily="34" charset="0"/>
              </a:rPr>
              <a:t> a:</a:t>
            </a:r>
          </a:p>
          <a:p>
            <a:pPr algn="l"/>
            <a:endParaRPr lang="en-US" sz="1500" b="1">
              <a:latin typeface="Grandview" panose="020B0502040204020203" pitchFamily="34" charset="0"/>
            </a:endParaRPr>
          </a:p>
          <a:p>
            <a:pPr algn="l"/>
            <a:r>
              <a:rPr lang="en-US" sz="1600">
                <a:solidFill>
                  <a:srgbClr val="191EEF"/>
                </a:solidFill>
                <a:latin typeface="Grandview"/>
              </a:rPr>
              <a:t>MENU &gt;&gt; Supply Collaboration &gt;&gt; Search Forecast </a:t>
            </a:r>
            <a:endParaRPr lang="en-US" sz="1500">
              <a:solidFill>
                <a:srgbClr val="191EEF"/>
              </a:solidFill>
              <a:latin typeface="Grandview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A50C61F-D4A6-D184-2623-1D67533BD014}"/>
              </a:ext>
            </a:extLst>
          </p:cNvPr>
          <p:cNvSpPr/>
          <p:nvPr/>
        </p:nvSpPr>
        <p:spPr>
          <a:xfrm>
            <a:off x="528525" y="4374973"/>
            <a:ext cx="524420" cy="121305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93B54B-0A86-5D44-EC23-244BACB3DE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7621" y="4096609"/>
            <a:ext cx="5097956" cy="2257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B5D932A9-3987-D38A-404F-0EC26041B85A}"/>
              </a:ext>
            </a:extLst>
          </p:cNvPr>
          <p:cNvCxnSpPr>
            <a:cxnSpLocks/>
            <a:endCxn id="3" idx="2"/>
          </p:cNvCxnSpPr>
          <p:nvPr/>
        </p:nvCxnSpPr>
        <p:spPr>
          <a:xfrm>
            <a:off x="2281382" y="5357091"/>
            <a:ext cx="6665217" cy="996919"/>
          </a:xfrm>
          <a:prstGeom prst="bentConnector4">
            <a:avLst>
              <a:gd name="adj1" fmla="val 30878"/>
              <a:gd name="adj2" fmla="val 122931"/>
            </a:avLst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0D1E7A1-D1BF-94A1-6B74-E052961C1A66}"/>
              </a:ext>
            </a:extLst>
          </p:cNvPr>
          <p:cNvSpPr txBox="1"/>
          <p:nvPr/>
        </p:nvSpPr>
        <p:spPr>
          <a:xfrm>
            <a:off x="9383728" y="5995505"/>
            <a:ext cx="2012836" cy="6316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s-MX" sz="1500" noProof="1">
                <a:solidFill>
                  <a:srgbClr val="131B63"/>
                </a:solidFill>
                <a:latin typeface="Grandview" panose="020B0502040204020203" pitchFamily="34" charset="0"/>
              </a:rPr>
              <a:t>Los datos de FC aparecen aquí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EAF83E-81DF-E728-2730-A2F1A3E22E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363C8821-1A22-6F8F-6017-A78B2365D695}"/>
              </a:ext>
            </a:extLst>
          </p:cNvPr>
          <p:cNvGrpSpPr/>
          <p:nvPr/>
        </p:nvGrpSpPr>
        <p:grpSpPr>
          <a:xfrm>
            <a:off x="6397621" y="942927"/>
            <a:ext cx="5503433" cy="2259569"/>
            <a:chOff x="158458" y="2083189"/>
            <a:chExt cx="6981825" cy="288607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45F2A71-F9F9-949D-570D-1457D19EB79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8458" y="2083189"/>
              <a:ext cx="6981825" cy="28860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9B92B1F8-26C7-5C61-C21C-AEAEF1F235A5}"/>
                </a:ext>
              </a:extLst>
            </p:cNvPr>
            <p:cNvSpPr/>
            <p:nvPr/>
          </p:nvSpPr>
          <p:spPr>
            <a:xfrm>
              <a:off x="3649370" y="3121494"/>
              <a:ext cx="1450398" cy="256279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1DC0B3F4-E3DE-E420-B083-612B11535E38}"/>
              </a:ext>
            </a:extLst>
          </p:cNvPr>
          <p:cNvSpPr/>
          <p:nvPr/>
        </p:nvSpPr>
        <p:spPr>
          <a:xfrm>
            <a:off x="11294269" y="813562"/>
            <a:ext cx="290946" cy="25810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/>
              <a:t>1</a:t>
            </a:r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2382DDE-FDB1-9724-7326-D19B395370EB}"/>
              </a:ext>
            </a:extLst>
          </p:cNvPr>
          <p:cNvSpPr txBox="1"/>
          <p:nvPr/>
        </p:nvSpPr>
        <p:spPr>
          <a:xfrm>
            <a:off x="5222817" y="3100662"/>
            <a:ext cx="6837294" cy="9874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err="1">
                <a:solidFill>
                  <a:srgbClr val="131B63"/>
                </a:solidFill>
                <a:latin typeface="Grandview" panose="020B0502040204020203" pitchFamily="34" charset="0"/>
              </a:rPr>
              <a:t>Selecciona</a:t>
            </a:r>
            <a:r>
              <a:rPr lang="en-US" sz="1100">
                <a:solidFill>
                  <a:srgbClr val="131B63"/>
                </a:solidFill>
                <a:latin typeface="Grandview" panose="020B0502040204020203" pitchFamily="34" charset="0"/>
              </a:rPr>
              <a:t> </a:t>
            </a:r>
            <a:r>
              <a:rPr lang="en-US" sz="1100" err="1">
                <a:solidFill>
                  <a:srgbClr val="131B63"/>
                </a:solidFill>
                <a:latin typeface="Grandview" panose="020B0502040204020203" pitchFamily="34" charset="0"/>
              </a:rPr>
              <a:t>los</a:t>
            </a:r>
            <a:r>
              <a:rPr lang="en-US" sz="1100">
                <a:solidFill>
                  <a:srgbClr val="131B63"/>
                </a:solidFill>
                <a:latin typeface="Grandview" panose="020B0502040204020203" pitchFamily="34" charset="0"/>
              </a:rPr>
              <a:t> </a:t>
            </a:r>
            <a:r>
              <a:rPr lang="en-US" sz="1100" err="1">
                <a:solidFill>
                  <a:srgbClr val="131B63"/>
                </a:solidFill>
                <a:latin typeface="Grandview" panose="020B0502040204020203" pitchFamily="34" charset="0"/>
              </a:rPr>
              <a:t>Materiales</a:t>
            </a:r>
            <a:r>
              <a:rPr lang="en-US" sz="1100">
                <a:solidFill>
                  <a:srgbClr val="131B63"/>
                </a:solidFill>
                <a:latin typeface="Grandview" panose="020B0502040204020203" pitchFamily="34" charset="0"/>
              </a:rPr>
              <a:t> para la vista de Forecast &gt;&gt; </a:t>
            </a:r>
            <a:r>
              <a:rPr lang="es-ES" sz="1100"/>
              <a:t>Haz clic en la vista correcta de la lista para ver los detalles</a:t>
            </a:r>
            <a:r>
              <a:rPr lang="en-US" sz="1100">
                <a:latin typeface="Grandview"/>
              </a:rPr>
              <a:t> </a:t>
            </a:r>
            <a:r>
              <a:rPr lang="en-US" sz="1100" b="1">
                <a:latin typeface="Grandview"/>
              </a:rPr>
              <a:t>(</a:t>
            </a:r>
            <a:r>
              <a:rPr lang="hu-HU" sz="1100" b="1">
                <a:latin typeface="Grandview"/>
              </a:rPr>
              <a:t>1</a:t>
            </a:r>
            <a:r>
              <a:rPr lang="en-US" sz="1100" b="1">
                <a:latin typeface="Grandview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>
                <a:latin typeface="Grandview"/>
              </a:rPr>
              <a:t>Open Order Report view &gt;&gt; </a:t>
            </a:r>
            <a:r>
              <a:rPr lang="en-US" sz="1100"/>
              <a:t>para </a:t>
            </a:r>
            <a:r>
              <a:rPr lang="en-US" sz="1100" err="1"/>
              <a:t>ver</a:t>
            </a:r>
            <a:r>
              <a:rPr lang="en-US" sz="1100"/>
              <a:t> la Información de Forecast de POs </a:t>
            </a:r>
            <a:r>
              <a:rPr lang="en-US" sz="1100" err="1"/>
              <a:t>discretas</a:t>
            </a:r>
            <a:endParaRPr lang="en-US" sz="1100">
              <a:latin typeface="Grandview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>
                <a:latin typeface="Grandview"/>
              </a:rPr>
              <a:t>Scheduling Agreement JIT View &gt;&gt; para </a:t>
            </a:r>
            <a:r>
              <a:rPr lang="en-US" sz="1100" err="1">
                <a:latin typeface="Grandview"/>
              </a:rPr>
              <a:t>ver</a:t>
            </a:r>
            <a:r>
              <a:rPr lang="en-US" sz="1100">
                <a:latin typeface="Grandview"/>
              </a:rPr>
              <a:t> </a:t>
            </a:r>
            <a:r>
              <a:rPr lang="en-US" sz="1100" err="1">
                <a:latin typeface="Grandview"/>
              </a:rPr>
              <a:t>firmes</a:t>
            </a:r>
            <a:r>
              <a:rPr lang="en-US" sz="1100">
                <a:latin typeface="Grandview"/>
              </a:rPr>
              <a:t> de JIT SA &amp; la </a:t>
            </a:r>
            <a:r>
              <a:rPr lang="en-US" sz="1100" err="1">
                <a:latin typeface="Grandview"/>
              </a:rPr>
              <a:t>cantidad</a:t>
            </a:r>
            <a:r>
              <a:rPr lang="en-US" sz="1100">
                <a:latin typeface="Grandview"/>
              </a:rPr>
              <a:t> del FC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err="1">
                <a:latin typeface="Grandview"/>
              </a:rPr>
              <a:t>Clic</a:t>
            </a:r>
            <a:r>
              <a:rPr lang="en-US" sz="1100">
                <a:latin typeface="Grandview"/>
              </a:rPr>
              <a:t> View </a:t>
            </a:r>
            <a:r>
              <a:rPr lang="en-US" sz="1100" b="1">
                <a:latin typeface="Grandview"/>
              </a:rPr>
              <a:t>(</a:t>
            </a:r>
            <a:r>
              <a:rPr lang="hu-HU" sz="1100" b="1">
                <a:latin typeface="Grandview"/>
              </a:rPr>
              <a:t>2</a:t>
            </a:r>
            <a:r>
              <a:rPr lang="en-US" sz="1100" b="1">
                <a:latin typeface="Grandview"/>
              </a:rPr>
              <a:t>)</a:t>
            </a:r>
          </a:p>
          <a:p>
            <a:pPr algn="l"/>
            <a:endParaRPr lang="en-US" sz="1100">
              <a:solidFill>
                <a:srgbClr val="131B63"/>
              </a:solidFill>
              <a:latin typeface="Grandview" panose="020B0502040204020203" pitchFamily="34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BB0C3F5-639A-764F-5141-8207E4556C74}"/>
              </a:ext>
            </a:extLst>
          </p:cNvPr>
          <p:cNvSpPr/>
          <p:nvPr/>
        </p:nvSpPr>
        <p:spPr>
          <a:xfrm>
            <a:off x="2313363" y="5458979"/>
            <a:ext cx="290946" cy="25810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/>
              <a:t>1</a:t>
            </a:r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BBD807E-4E53-11F5-6672-2040A096D951}"/>
              </a:ext>
            </a:extLst>
          </p:cNvPr>
          <p:cNvSpPr/>
          <p:nvPr/>
        </p:nvSpPr>
        <p:spPr>
          <a:xfrm>
            <a:off x="550950" y="5934363"/>
            <a:ext cx="290946" cy="25810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/>
              <a:t>2</a:t>
            </a:r>
            <a:endParaRPr lang="en-US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814E961C-88B7-6E57-ED88-56F3811A8326}"/>
              </a:ext>
            </a:extLst>
          </p:cNvPr>
          <p:cNvSpPr/>
          <p:nvPr/>
        </p:nvSpPr>
        <p:spPr>
          <a:xfrm rot="16200000">
            <a:off x="5676298" y="1924688"/>
            <a:ext cx="424873" cy="958916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85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B1A995-C521-DB1C-8B66-DFF687513DEC}"/>
              </a:ext>
            </a:extLst>
          </p:cNvPr>
          <p:cNvSpPr txBox="1"/>
          <p:nvPr/>
        </p:nvSpPr>
        <p:spPr>
          <a:xfrm>
            <a:off x="136237" y="879763"/>
            <a:ext cx="11919526" cy="489364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300" u="sng">
                <a:solidFill>
                  <a:srgbClr val="002060"/>
                </a:solidFill>
                <a:effectLst/>
                <a:latin typeface="Grandview" panose="020B0502040204020203" pitchFamily="34" charset="0"/>
                <a:ea typeface="Calibri" panose="020F0502020204030204" pitchFamily="34" charset="0"/>
              </a:rPr>
              <a:t>¿QUE SIGUE?</a:t>
            </a:r>
          </a:p>
          <a:p>
            <a:endParaRPr lang="en-US" sz="1300" u="sng">
              <a:solidFill>
                <a:srgbClr val="002060"/>
              </a:solidFill>
              <a:latin typeface="Grandview" panose="020B0502040204020203" pitchFamily="34" charset="0"/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1300" b="1">
                <a:latin typeface="Grandview" panose="020B0502040204020203" pitchFamily="34" charset="0"/>
                <a:ea typeface="Calibri" panose="020F0502020204030204" pitchFamily="34" charset="0"/>
              </a:rPr>
              <a:t>Después de la implementación, recibirás un correo electrónico del sistema para registrarte y obtener acceso al portal e2open</a:t>
            </a:r>
            <a:r>
              <a:rPr lang="en-US" sz="1300" b="1">
                <a:effectLst/>
                <a:latin typeface="Grandview" panose="020B0502040204020203" pitchFamily="34" charset="0"/>
                <a:ea typeface="Calibri" panose="020F0502020204030204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300" b="1">
              <a:effectLst/>
              <a:latin typeface="Grandview" panose="020B0502040204020203" pitchFamily="34" charset="0"/>
              <a:ea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1300">
                <a:latin typeface="Grandview" panose="020B0502040204020203" pitchFamily="34" charset="0"/>
                <a:ea typeface="Calibri" panose="020F0502020204030204" pitchFamily="34" charset="0"/>
              </a:rPr>
              <a:t>Puedes registrar más direcciones de correo electrónico si es necesario.</a:t>
            </a:r>
            <a:endParaRPr lang="en-US" sz="1300">
              <a:latin typeface="Grandview" panose="020B0502040204020203" pitchFamily="34" charset="0"/>
              <a:ea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1300">
                <a:latin typeface="Grandview" panose="020B0502040204020203" pitchFamily="34" charset="0"/>
                <a:ea typeface="Calibri" panose="020F0502020204030204" pitchFamily="34" charset="0"/>
              </a:rPr>
              <a:t>Después de registrarte, podrás iniciar sesión en el portal de Jabil - e2open en cualquier momento para ver la información actualizada de la orden de compra y el Forecast.</a:t>
            </a:r>
            <a:endParaRPr lang="en-US" sz="1300">
              <a:effectLst/>
              <a:latin typeface="Grandview" panose="020B0502040204020203" pitchFamily="34" charset="0"/>
              <a:ea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1300">
                <a:latin typeface="Grandview" panose="020B0502040204020203" pitchFamily="34" charset="0"/>
                <a:ea typeface="Calibri" panose="020F0502020204030204" pitchFamily="34" charset="0"/>
              </a:rPr>
              <a:t>El comprador de Jabil no te enviará por correo electrónico un reporte semanal de POs abiertas y Forecast.</a:t>
            </a:r>
            <a:endParaRPr lang="en-US" sz="1300">
              <a:latin typeface="Grandview" panose="020B0502040204020203" pitchFamily="34" charset="0"/>
              <a:ea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1300">
                <a:latin typeface="Grandview" panose="020B0502040204020203" pitchFamily="34" charset="0"/>
                <a:ea typeface="Calibri" panose="020F0502020204030204" pitchFamily="34" charset="0"/>
              </a:rPr>
              <a:t>En la herramienta te podrás suscribir a todas las Alertas del sistema disponibles para obtener información una vez que el Comprador coloque una nueva PO o hay algún cambio en el Forecast</a:t>
            </a:r>
            <a:r>
              <a:rPr lang="en-US" sz="1300">
                <a:effectLst/>
                <a:latin typeface="Grandview" panose="020B0502040204020203" pitchFamily="34" charset="0"/>
                <a:ea typeface="Calibri" panose="020F0502020204030204" pitchFamily="34" charset="0"/>
              </a:rPr>
              <a:t>. </a:t>
            </a:r>
            <a:r>
              <a:rPr lang="es-ES" sz="1300" i="1">
                <a:latin typeface="Grandview" panose="020B0502040204020203" pitchFamily="34" charset="0"/>
                <a:ea typeface="Calibri" panose="020F0502020204030204" pitchFamily="34" charset="0"/>
              </a:rPr>
              <a:t>Puedes ver más información sobre todas las alertas disponibles en la siguiente diapositiva.</a:t>
            </a:r>
            <a:endParaRPr lang="hu-HU" sz="1300" i="1">
              <a:effectLst/>
              <a:latin typeface="Grandview" panose="020B0502040204020203" pitchFamily="34" charset="0"/>
              <a:ea typeface="Calibri" panose="020F0502020204030204" pitchFamily="34" charset="0"/>
            </a:endParaRPr>
          </a:p>
          <a:p>
            <a:r>
              <a:rPr lang="en-US" sz="1300">
                <a:solidFill>
                  <a:srgbClr val="C00000"/>
                </a:solidFill>
                <a:effectLst/>
                <a:latin typeface="Grandview"/>
                <a:ea typeface="Calibri"/>
              </a:rPr>
              <a:t>NOTA: </a:t>
            </a:r>
            <a:r>
              <a:rPr lang="en-US" sz="1300">
                <a:latin typeface="Grandview"/>
              </a:rPr>
              <a:t>Jabil </a:t>
            </a:r>
            <a:r>
              <a:rPr lang="en-US" sz="1300" err="1">
                <a:latin typeface="Grandview"/>
              </a:rPr>
              <a:t>continuará</a:t>
            </a:r>
            <a:r>
              <a:rPr lang="en-US" sz="1300">
                <a:latin typeface="Grandview"/>
              </a:rPr>
              <a:t> </a:t>
            </a:r>
            <a:r>
              <a:rPr lang="en-US" sz="1300" err="1">
                <a:latin typeface="Grandview"/>
              </a:rPr>
              <a:t>enviando</a:t>
            </a:r>
            <a:r>
              <a:rPr lang="en-US" sz="1300">
                <a:latin typeface="Grandview"/>
              </a:rPr>
              <a:t> la </a:t>
            </a:r>
            <a:r>
              <a:rPr lang="en-US" sz="1300" err="1">
                <a:latin typeface="Grandview"/>
              </a:rPr>
              <a:t>copia</a:t>
            </a:r>
            <a:r>
              <a:rPr lang="en-US" sz="1300">
                <a:latin typeface="Grandview"/>
              </a:rPr>
              <a:t> del PDF de la PO </a:t>
            </a:r>
            <a:r>
              <a:rPr lang="en-US" sz="1300" err="1">
                <a:latin typeface="Grandview"/>
              </a:rPr>
              <a:t>desde</a:t>
            </a:r>
            <a:r>
              <a:rPr lang="en-US" sz="1300">
                <a:latin typeface="Grandview"/>
              </a:rPr>
              <a:t> SAP </a:t>
            </a:r>
            <a:r>
              <a:rPr lang="en-US" sz="1300" err="1">
                <a:latin typeface="Grandview"/>
              </a:rPr>
              <a:t>como</a:t>
            </a:r>
            <a:r>
              <a:rPr lang="en-US" sz="1300">
                <a:latin typeface="Grandview"/>
              </a:rPr>
              <a:t> </a:t>
            </a:r>
            <a:r>
              <a:rPr lang="en-US" sz="1300" err="1">
                <a:latin typeface="Grandview"/>
              </a:rPr>
              <a:t>el</a:t>
            </a:r>
            <a:r>
              <a:rPr lang="en-US" sz="1300">
                <a:latin typeface="Grandview"/>
              </a:rPr>
              <a:t> </a:t>
            </a:r>
            <a:r>
              <a:rPr lang="en-US" sz="1300" err="1">
                <a:latin typeface="Grandview"/>
              </a:rPr>
              <a:t>documento</a:t>
            </a:r>
            <a:r>
              <a:rPr lang="en-US" sz="1300">
                <a:latin typeface="Grandview"/>
              </a:rPr>
              <a:t> legal y </a:t>
            </a:r>
            <a:r>
              <a:rPr lang="en-US" sz="1300" err="1">
                <a:latin typeface="Grandview"/>
              </a:rPr>
              <a:t>oficial</a:t>
            </a:r>
            <a:r>
              <a:rPr lang="en-US" sz="1300">
                <a:latin typeface="Grandview"/>
              </a:rPr>
              <a:t> de la </a:t>
            </a:r>
            <a:r>
              <a:rPr lang="en-US" sz="1300" err="1">
                <a:latin typeface="Grandview"/>
              </a:rPr>
              <a:t>orden</a:t>
            </a:r>
            <a:r>
              <a:rPr lang="en-US" sz="1300">
                <a:latin typeface="Grandview"/>
              </a:rPr>
              <a:t> de </a:t>
            </a:r>
            <a:r>
              <a:rPr lang="en-US" sz="1300" err="1">
                <a:latin typeface="Grandview"/>
              </a:rPr>
              <a:t>compra</a:t>
            </a:r>
            <a:r>
              <a:rPr lang="en-US" sz="1300">
                <a:latin typeface="Grandview"/>
              </a:rPr>
              <a:t>.</a:t>
            </a:r>
            <a:endParaRPr lang="en-US" sz="1300">
              <a:effectLst/>
              <a:latin typeface="Grandview"/>
              <a:ea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300" i="1">
              <a:effectLst/>
              <a:latin typeface="Grandview" panose="020B0502040204020203" pitchFamily="34" charset="0"/>
              <a:ea typeface="Calibri" panose="020F0502020204030204" pitchFamily="34" charset="0"/>
            </a:endParaRPr>
          </a:p>
          <a:p>
            <a:r>
              <a:rPr lang="en-US" sz="1300" u="none" strike="noStrike">
                <a:effectLst/>
                <a:latin typeface="Grandview" panose="020B0502040204020203" pitchFamily="34" charset="0"/>
                <a:ea typeface="Calibri" panose="020F0502020204030204" pitchFamily="34" charset="0"/>
              </a:rPr>
              <a:t> </a:t>
            </a:r>
            <a:r>
              <a:rPr lang="en-US" sz="1300" u="sng">
                <a:solidFill>
                  <a:srgbClr val="002060"/>
                </a:solidFill>
                <a:latin typeface="Grandview" panose="020B0502040204020203" pitchFamily="34" charset="0"/>
                <a:ea typeface="Calibri" panose="020F0502020204030204" pitchFamily="34" charset="0"/>
              </a:rPr>
              <a:t>SIGUIENTES PASOS</a:t>
            </a:r>
            <a:r>
              <a:rPr lang="en-US" sz="1300" u="sng">
                <a:solidFill>
                  <a:srgbClr val="002060"/>
                </a:solidFill>
                <a:effectLst/>
                <a:latin typeface="Grandview" panose="020B0502040204020203" pitchFamily="34" charset="0"/>
                <a:ea typeface="Calibri" panose="020F0502020204030204" pitchFamily="34" charset="0"/>
              </a:rPr>
              <a:t>:</a:t>
            </a:r>
            <a:endParaRPr lang="en-US" sz="1300">
              <a:solidFill>
                <a:srgbClr val="002060"/>
              </a:solidFill>
              <a:latin typeface="Grandview" panose="020B0502040204020203" pitchFamily="34" charset="0"/>
              <a:ea typeface="Calibri" panose="020F0502020204030204" pitchFamily="34" charset="0"/>
            </a:endParaRPr>
          </a:p>
          <a:p>
            <a:endParaRPr lang="en-US" sz="1300">
              <a:effectLst/>
              <a:latin typeface="Grandview" panose="020B0502040204020203" pitchFamily="34" charset="0"/>
              <a:ea typeface="Calibri" panose="020F050202020403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s-ES" sz="1300">
                <a:latin typeface="Grandview" panose="020B0502040204020203" pitchFamily="34" charset="0"/>
                <a:ea typeface="Times New Roman" panose="02020603050405020304" pitchFamily="18" charset="0"/>
              </a:rPr>
              <a:t>Registra tu(s) dirección(es) de correo electrónico para obtener acceso al portal e2open</a:t>
            </a:r>
            <a:r>
              <a:rPr lang="en-US" sz="1300">
                <a:latin typeface="Grandview" panose="020B0502040204020203" pitchFamily="34" charset="0"/>
                <a:ea typeface="Times New Roman" panose="02020603050405020304" pitchFamily="18" charset="0"/>
              </a:rPr>
              <a:t>Training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300">
                <a:latin typeface="Grandview"/>
                <a:ea typeface="Times New Roman" panose="02020603050405020304" pitchFamily="18" charset="0"/>
              </a:rPr>
              <a:t>Para </a:t>
            </a:r>
            <a:r>
              <a:rPr lang="en-US" sz="1300" err="1">
                <a:latin typeface="Grandview"/>
                <a:ea typeface="Times New Roman" panose="02020603050405020304" pitchFamily="18" charset="0"/>
              </a:rPr>
              <a:t>más</a:t>
            </a:r>
            <a:r>
              <a:rPr lang="en-US" sz="1300">
                <a:latin typeface="Grandview"/>
                <a:ea typeface="Times New Roman" panose="02020603050405020304" pitchFamily="18" charset="0"/>
              </a:rPr>
              <a:t> </a:t>
            </a:r>
            <a:r>
              <a:rPr lang="en-US" sz="1300" err="1">
                <a:latin typeface="Grandview"/>
                <a:ea typeface="Times New Roman" panose="02020603050405020304" pitchFamily="18" charset="0"/>
              </a:rPr>
              <a:t>información</a:t>
            </a:r>
            <a:r>
              <a:rPr lang="en-US" sz="1300">
                <a:latin typeface="Grandview"/>
                <a:ea typeface="Times New Roman" panose="02020603050405020304" pitchFamily="18" charset="0"/>
              </a:rPr>
              <a:t> </a:t>
            </a:r>
            <a:r>
              <a:rPr lang="en-US" sz="1300" err="1">
                <a:latin typeface="Grandview"/>
                <a:ea typeface="Times New Roman" panose="02020603050405020304" pitchFamily="18" charset="0"/>
              </a:rPr>
              <a:t>sobre</a:t>
            </a:r>
            <a:r>
              <a:rPr lang="en-US" sz="1300">
                <a:latin typeface="Grandview"/>
                <a:ea typeface="Times New Roman" panose="02020603050405020304" pitchFamily="18" charset="0"/>
              </a:rPr>
              <a:t> </a:t>
            </a:r>
            <a:r>
              <a:rPr lang="en-US" sz="1300" err="1">
                <a:latin typeface="Grandview"/>
                <a:ea typeface="Times New Roman" panose="02020603050405020304" pitchFamily="18" charset="0"/>
              </a:rPr>
              <a:t>el</a:t>
            </a:r>
            <a:r>
              <a:rPr lang="en-US" sz="1300">
                <a:latin typeface="Grandview"/>
                <a:ea typeface="Times New Roman" panose="02020603050405020304" pitchFamily="18" charset="0"/>
              </a:rPr>
              <a:t> </a:t>
            </a:r>
            <a:r>
              <a:rPr lang="en-US" sz="1300" err="1">
                <a:latin typeface="Grandview"/>
                <a:ea typeface="Times New Roman" panose="02020603050405020304" pitchFamily="18" charset="0"/>
              </a:rPr>
              <a:t>entrenamiento</a:t>
            </a:r>
            <a:r>
              <a:rPr lang="en-US" sz="1300">
                <a:latin typeface="Grandview"/>
                <a:ea typeface="Times New Roman" panose="02020603050405020304" pitchFamily="18" charset="0"/>
              </a:rPr>
              <a:t>, </a:t>
            </a:r>
            <a:r>
              <a:rPr lang="en-US" sz="1300" err="1">
                <a:latin typeface="Grandview"/>
                <a:ea typeface="Times New Roman" panose="02020603050405020304" pitchFamily="18" charset="0"/>
              </a:rPr>
              <a:t>visita</a:t>
            </a:r>
            <a:r>
              <a:rPr lang="en-US" sz="1300">
                <a:latin typeface="Grandview"/>
                <a:ea typeface="Times New Roman" panose="02020603050405020304" pitchFamily="18" charset="0"/>
              </a:rPr>
              <a:t> </a:t>
            </a:r>
            <a:r>
              <a:rPr lang="en-US" sz="1300" err="1">
                <a:latin typeface="Grandview"/>
                <a:ea typeface="Times New Roman" panose="02020603050405020304" pitchFamily="18" charset="0"/>
              </a:rPr>
              <a:t>nuestro</a:t>
            </a:r>
            <a:r>
              <a:rPr lang="en-US" sz="1300">
                <a:latin typeface="Grandview"/>
                <a:ea typeface="Times New Roman" panose="02020603050405020304" pitchFamily="18" charset="0"/>
              </a:rPr>
              <a:t> Portal de </a:t>
            </a:r>
            <a:r>
              <a:rPr lang="en-US" sz="1300" err="1">
                <a:latin typeface="Grandview"/>
                <a:ea typeface="Times New Roman" panose="02020603050405020304" pitchFamily="18" charset="0"/>
              </a:rPr>
              <a:t>proveedores</a:t>
            </a:r>
            <a:r>
              <a:rPr lang="en-US" sz="1300">
                <a:latin typeface="Grandview"/>
                <a:ea typeface="Times New Roman" panose="02020603050405020304" pitchFamily="18" charset="0"/>
              </a:rPr>
              <a:t>:</a:t>
            </a:r>
            <a:r>
              <a:rPr lang="en-US" sz="1300">
                <a:solidFill>
                  <a:srgbClr val="60605B"/>
                </a:solidFill>
                <a:latin typeface="Grandview"/>
                <a:ea typeface="Times New Roman" panose="02020603050405020304" pitchFamily="18" charset="0"/>
              </a:rPr>
              <a:t> </a:t>
            </a:r>
            <a:r>
              <a:rPr lang="hu-HU" sz="1300" b="1">
                <a:solidFill>
                  <a:schemeClr val="accent1"/>
                </a:solidFill>
                <a:latin typeface="Grandview"/>
                <a:ea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https://www.jabil.com/about-us/supplier/supplier-collaboration.html</a:t>
            </a:r>
            <a:endParaRPr lang="en-US" sz="1300">
              <a:solidFill>
                <a:schemeClr val="accent1"/>
              </a:solidFill>
              <a:latin typeface="Grandview"/>
              <a:ea typeface="Times New Roman" panose="02020603050405020304" pitchFamily="18" charset="0"/>
            </a:endParaRPr>
          </a:p>
          <a:p>
            <a:endParaRPr lang="hu-HU" sz="1300">
              <a:latin typeface="Grandview" panose="020B0502040204020203" pitchFamily="34" charset="0"/>
              <a:ea typeface="Times New Roman" panose="02020603050405020304" pitchFamily="18" charset="0"/>
            </a:endParaRPr>
          </a:p>
          <a:p>
            <a:r>
              <a:rPr lang="en-US" sz="1300" err="1">
                <a:effectLst/>
                <a:latin typeface="Grandview" panose="020B0502040204020203" pitchFamily="34" charset="0"/>
                <a:ea typeface="Times New Roman" panose="02020603050405020304" pitchFamily="18" charset="0"/>
              </a:rPr>
              <a:t>Puedes</a:t>
            </a:r>
            <a:r>
              <a:rPr lang="en-US" sz="1300">
                <a:effectLst/>
                <a:latin typeface="Grandview" panose="020B0502040204020203" pitchFamily="34" charset="0"/>
                <a:ea typeface="Times New Roman" panose="02020603050405020304" pitchFamily="18" charset="0"/>
              </a:rPr>
              <a:t> </a:t>
            </a:r>
            <a:r>
              <a:rPr lang="en-US" sz="1300" err="1">
                <a:effectLst/>
                <a:latin typeface="Grandview" panose="020B0502040204020203" pitchFamily="34" charset="0"/>
                <a:ea typeface="Times New Roman" panose="02020603050405020304" pitchFamily="18" charset="0"/>
              </a:rPr>
              <a:t>confirmar</a:t>
            </a:r>
            <a:r>
              <a:rPr lang="en-US" sz="1300">
                <a:effectLst/>
                <a:latin typeface="Grandview" panose="020B0502040204020203" pitchFamily="34" charset="0"/>
                <a:ea typeface="Times New Roman" panose="02020603050405020304" pitchFamily="18" charset="0"/>
              </a:rPr>
              <a:t> </a:t>
            </a:r>
            <a:r>
              <a:rPr lang="en-US" sz="1300" err="1">
                <a:effectLst/>
                <a:latin typeface="Grandview" panose="020B0502040204020203" pitchFamily="34" charset="0"/>
                <a:ea typeface="Times New Roman" panose="02020603050405020304" pitchFamily="18" charset="0"/>
              </a:rPr>
              <a:t>una</a:t>
            </a:r>
            <a:r>
              <a:rPr lang="en-US" sz="1300">
                <a:effectLst/>
                <a:latin typeface="Grandview" panose="020B0502040204020203" pitchFamily="34" charset="0"/>
                <a:ea typeface="Times New Roman" panose="02020603050405020304" pitchFamily="18" charset="0"/>
              </a:rPr>
              <a:t> PO y </a:t>
            </a:r>
            <a:r>
              <a:rPr lang="en-US" sz="1300">
                <a:latin typeface="Grandview" panose="020B0502040204020203" pitchFamily="34" charset="0"/>
                <a:ea typeface="Times New Roman" panose="02020603050405020304" pitchFamily="18" charset="0"/>
              </a:rPr>
              <a:t>Forecast </a:t>
            </a:r>
            <a:r>
              <a:rPr lang="en-US" sz="1300" err="1">
                <a:latin typeface="Grandview" panose="020B0502040204020203" pitchFamily="34" charset="0"/>
                <a:ea typeface="Times New Roman" panose="02020603050405020304" pitchFamily="18" charset="0"/>
              </a:rPr>
              <a:t>directo</a:t>
            </a:r>
            <a:r>
              <a:rPr lang="en-US" sz="1300">
                <a:latin typeface="Grandview" panose="020B0502040204020203" pitchFamily="34" charset="0"/>
                <a:ea typeface="Times New Roman" panose="02020603050405020304" pitchFamily="18" charset="0"/>
              </a:rPr>
              <a:t> </a:t>
            </a:r>
            <a:r>
              <a:rPr lang="en-US" sz="1300" err="1">
                <a:latin typeface="Grandview" panose="020B0502040204020203" pitchFamily="34" charset="0"/>
                <a:ea typeface="Times New Roman" panose="02020603050405020304" pitchFamily="18" charset="0"/>
              </a:rPr>
              <a:t>en</a:t>
            </a:r>
            <a:r>
              <a:rPr lang="en-US" sz="1300">
                <a:latin typeface="Grandview" panose="020B0502040204020203" pitchFamily="34" charset="0"/>
                <a:ea typeface="Times New Roman" panose="02020603050405020304" pitchFamily="18" charset="0"/>
              </a:rPr>
              <a:t> </a:t>
            </a:r>
            <a:r>
              <a:rPr lang="en-US" sz="1300" err="1">
                <a:latin typeface="Grandview" panose="020B0502040204020203" pitchFamily="34" charset="0"/>
                <a:ea typeface="Times New Roman" panose="02020603050405020304" pitchFamily="18" charset="0"/>
              </a:rPr>
              <a:t>el</a:t>
            </a:r>
            <a:r>
              <a:rPr lang="en-US" sz="1300">
                <a:latin typeface="Grandview" panose="020B0502040204020203" pitchFamily="34" charset="0"/>
                <a:ea typeface="Times New Roman" panose="02020603050405020304" pitchFamily="18" charset="0"/>
              </a:rPr>
              <a:t> Portal </a:t>
            </a:r>
            <a:r>
              <a:rPr lang="es-ES" sz="1300">
                <a:latin typeface="Grandview" panose="020B0502040204020203" pitchFamily="34" charset="0"/>
                <a:ea typeface="Times New Roman" panose="02020603050405020304" pitchFamily="18" charset="0"/>
              </a:rPr>
              <a:t>uso de la interfaz de usuario</a:t>
            </a:r>
            <a:r>
              <a:rPr lang="en-US" sz="1300">
                <a:latin typeface="Grandview" panose="020B0502040204020203" pitchFamily="34" charset="0"/>
                <a:ea typeface="Times New Roman" panose="02020603050405020304" pitchFamily="18" charset="0"/>
              </a:rPr>
              <a:t>, sin embargo </a:t>
            </a:r>
            <a:r>
              <a:rPr lang="en-US" sz="1300" err="1">
                <a:latin typeface="Grandview" panose="020B0502040204020203" pitchFamily="34" charset="0"/>
                <a:ea typeface="Times New Roman" panose="02020603050405020304" pitchFamily="18" charset="0"/>
              </a:rPr>
              <a:t>también</a:t>
            </a:r>
            <a:r>
              <a:rPr lang="en-US" sz="1300">
                <a:latin typeface="Grandview" panose="020B0502040204020203" pitchFamily="34" charset="0"/>
                <a:ea typeface="Times New Roman" panose="02020603050405020304" pitchFamily="18" charset="0"/>
              </a:rPr>
              <a:t> </a:t>
            </a:r>
            <a:r>
              <a:rPr lang="en-US" sz="1300" err="1">
                <a:latin typeface="Grandview" panose="020B0502040204020203" pitchFamily="34" charset="0"/>
                <a:ea typeface="Times New Roman" panose="02020603050405020304" pitchFamily="18" charset="0"/>
              </a:rPr>
              <a:t>está</a:t>
            </a:r>
            <a:r>
              <a:rPr lang="en-US" sz="1300">
                <a:latin typeface="Grandview" panose="020B0502040204020203" pitchFamily="34" charset="0"/>
                <a:ea typeface="Times New Roman" panose="02020603050405020304" pitchFamily="18" charset="0"/>
              </a:rPr>
              <a:t> disponible la </a:t>
            </a:r>
            <a:r>
              <a:rPr lang="en-US" sz="1300" err="1">
                <a:latin typeface="Grandview" panose="020B0502040204020203" pitchFamily="34" charset="0"/>
                <a:ea typeface="Times New Roman" panose="02020603050405020304" pitchFamily="18" charset="0"/>
              </a:rPr>
              <a:t>opción</a:t>
            </a:r>
            <a:r>
              <a:rPr lang="en-US" sz="1300">
                <a:latin typeface="Grandview" panose="020B0502040204020203" pitchFamily="34" charset="0"/>
                <a:ea typeface="Times New Roman" panose="02020603050405020304" pitchFamily="18" charset="0"/>
              </a:rPr>
              <a:t> de Excel para carga/</a:t>
            </a:r>
            <a:r>
              <a:rPr lang="en-US" sz="1300" err="1">
                <a:latin typeface="Grandview" panose="020B0502040204020203" pitchFamily="34" charset="0"/>
                <a:ea typeface="Times New Roman" panose="02020603050405020304" pitchFamily="18" charset="0"/>
              </a:rPr>
              <a:t>descarga</a:t>
            </a:r>
            <a:r>
              <a:rPr lang="en-US" sz="1300">
                <a:latin typeface="Grandview" panose="020B0502040204020203" pitchFamily="34" charset="0"/>
                <a:ea typeface="Times New Roman" panose="02020603050405020304" pitchFamily="18" charset="0"/>
              </a:rPr>
              <a:t>.</a:t>
            </a:r>
            <a:endParaRPr lang="hu-HU" sz="1300">
              <a:latin typeface="Grandview" panose="020B0502040204020203" pitchFamily="34" charset="0"/>
              <a:ea typeface="Times New Roman" panose="02020603050405020304" pitchFamily="18" charset="0"/>
            </a:endParaRPr>
          </a:p>
          <a:p>
            <a:endParaRPr lang="en-US" sz="1300">
              <a:latin typeface="Grandview" panose="020B0502040204020203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300" err="1">
                <a:latin typeface="Grandview"/>
              </a:rPr>
              <a:t>Después</a:t>
            </a:r>
            <a:r>
              <a:rPr lang="en-US" sz="1300">
                <a:latin typeface="Grandview"/>
              </a:rPr>
              <a:t> de la </a:t>
            </a:r>
            <a:r>
              <a:rPr lang="en-US" sz="1300" err="1">
                <a:latin typeface="Grandview"/>
              </a:rPr>
              <a:t>confirmación</a:t>
            </a:r>
            <a:r>
              <a:rPr lang="en-US" sz="1300">
                <a:latin typeface="Grandview"/>
              </a:rPr>
              <a:t> a </a:t>
            </a:r>
            <a:r>
              <a:rPr lang="en-US" sz="1300" err="1">
                <a:latin typeface="Grandview"/>
              </a:rPr>
              <a:t>través</a:t>
            </a:r>
            <a:r>
              <a:rPr lang="en-US" sz="1300">
                <a:latin typeface="Grandview"/>
              </a:rPr>
              <a:t> de e2open </a:t>
            </a:r>
            <a:r>
              <a:rPr lang="es-ES" sz="1300" b="1">
                <a:latin typeface="Grandview"/>
              </a:rPr>
              <a:t>tendremos una actualización inmediata en nuestro sistema ERP (SAP) </a:t>
            </a:r>
            <a:endParaRPr lang="es-ES" sz="1300" b="1">
              <a:latin typeface="Grandview" panose="020B0502040204020203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s-ES" sz="1300">
                <a:latin typeface="Grandview" panose="020B0502040204020203" pitchFamily="34" charset="0"/>
              </a:rPr>
              <a:t>En caso de que recibas una notificación de que </a:t>
            </a:r>
            <a:r>
              <a:rPr lang="es-ES" sz="1300" b="1">
                <a:latin typeface="Grandview" panose="020B0502040204020203" pitchFamily="34" charset="0"/>
              </a:rPr>
              <a:t>tu respuesta no se pudo procesar satisfactoriamente</a:t>
            </a:r>
            <a:r>
              <a:rPr lang="es-ES" sz="1300">
                <a:latin typeface="Grandview" panose="020B0502040204020203" pitchFamily="34" charset="0"/>
              </a:rPr>
              <a:t> – por favor revisar la notificación del error y haz las correcciones necesarias en tu confirmación. </a:t>
            </a:r>
            <a:endParaRPr lang="en-US" sz="1300">
              <a:latin typeface="Grandview" panose="020B0502040204020203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D6720D1-3CDC-8EA5-7B4A-E918832FF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7065"/>
            <a:ext cx="11010900" cy="986828"/>
          </a:xfrm>
        </p:spPr>
        <p:txBody>
          <a:bodyPr/>
          <a:lstStyle/>
          <a:p>
            <a:r>
              <a:rPr lang="es-MX">
                <a:latin typeface="Grandview" panose="020B0502040204020203" pitchFamily="34" charset="0"/>
              </a:rPr>
              <a:t>PASOS &amp; </a:t>
            </a:r>
            <a:r>
              <a:rPr lang="hu-HU">
                <a:latin typeface="Grandview" panose="020B0502040204020203" pitchFamily="34" charset="0"/>
              </a:rPr>
              <a:t>TIPS</a:t>
            </a:r>
            <a:endParaRPr lang="en-US">
              <a:latin typeface="Grandview" panose="020B0502040204020203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03D2AD-0117-DDB3-9C81-A3588B4E1D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7128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290944" y="35474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s-ES" b="0">
                <a:solidFill>
                  <a:srgbClr val="002060"/>
                </a:solidFill>
                <a:latin typeface="Grandview" panose="020B0502040204020203" pitchFamily="34" charset="0"/>
              </a:rPr>
              <a:t>PROVEEDORES DEL PORTAL | SOLICITUD DE CANCELACIÓN</a:t>
            </a:r>
            <a:endParaRPr lang="en-US" b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8E37201-82A5-8897-47A4-CBF832F43BF8}"/>
              </a:ext>
            </a:extLst>
          </p:cNvPr>
          <p:cNvGrpSpPr/>
          <p:nvPr/>
        </p:nvGrpSpPr>
        <p:grpSpPr>
          <a:xfrm>
            <a:off x="451132" y="2612897"/>
            <a:ext cx="5637327" cy="3143791"/>
            <a:chOff x="4266985" y="790822"/>
            <a:chExt cx="4167735" cy="225996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BD3F57C-F6DE-0E2E-B715-C5386EFD83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66985" y="790822"/>
              <a:ext cx="4167735" cy="225996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7A4D38A-F72A-101A-BBDB-4A65FCBA97F7}"/>
                </a:ext>
              </a:extLst>
            </p:cNvPr>
            <p:cNvSpPr/>
            <p:nvPr/>
          </p:nvSpPr>
          <p:spPr>
            <a:xfrm>
              <a:off x="5911273" y="2408061"/>
              <a:ext cx="1297495" cy="148721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802B41B-EC63-0FF5-B34F-A6619F3896A3}"/>
                </a:ext>
              </a:extLst>
            </p:cNvPr>
            <p:cNvSpPr/>
            <p:nvPr/>
          </p:nvSpPr>
          <p:spPr>
            <a:xfrm>
              <a:off x="7559675" y="2799697"/>
              <a:ext cx="309503" cy="167326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4CA321B-47C0-B575-15D8-F4665D066580}"/>
              </a:ext>
            </a:extLst>
          </p:cNvPr>
          <p:cNvGrpSpPr/>
          <p:nvPr/>
        </p:nvGrpSpPr>
        <p:grpSpPr>
          <a:xfrm>
            <a:off x="6511636" y="2268425"/>
            <a:ext cx="4998323" cy="3143790"/>
            <a:chOff x="8659284" y="800398"/>
            <a:chExt cx="3061854" cy="175638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C0BAB2C-E579-9170-1EEF-3C955D1D58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59284" y="800398"/>
              <a:ext cx="3061854" cy="175638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6C7E08F-D837-9CA0-40D1-9F4333A295EE}"/>
                </a:ext>
              </a:extLst>
            </p:cNvPr>
            <p:cNvSpPr/>
            <p:nvPr/>
          </p:nvSpPr>
          <p:spPr>
            <a:xfrm>
              <a:off x="11187071" y="2137257"/>
              <a:ext cx="309503" cy="191488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9B51F169-A911-29B0-4A5D-D41A0AC98D98}"/>
              </a:ext>
            </a:extLst>
          </p:cNvPr>
          <p:cNvSpPr txBox="1"/>
          <p:nvPr/>
        </p:nvSpPr>
        <p:spPr>
          <a:xfrm>
            <a:off x="290944" y="957029"/>
            <a:ext cx="6996546" cy="955957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noAutofit/>
          </a:bodyPr>
          <a:lstStyle/>
          <a:p>
            <a:r>
              <a:rPr lang="es-ES" sz="1500" b="1">
                <a:latin typeface="Grandview" panose="020B0502040204020203" pitchFamily="34" charset="0"/>
              </a:rPr>
              <a:t>Notificación por correo electrónico</a:t>
            </a:r>
            <a:r>
              <a:rPr lang="en-US" sz="1500" b="1">
                <a:latin typeface="Grandview" panose="020B0502040204020203" pitchFamily="34" charset="0"/>
              </a:rPr>
              <a:t>:</a:t>
            </a:r>
          </a:p>
          <a:p>
            <a:pPr algn="l"/>
            <a:endParaRPr lang="en-US" sz="1500">
              <a:latin typeface="Grandview" panose="020B0502040204020203" pitchFamily="34" charset="0"/>
            </a:endParaRPr>
          </a:p>
          <a:p>
            <a:pPr algn="l"/>
            <a:r>
              <a:rPr lang="en-US" sz="1500">
                <a:latin typeface="Grandview" panose="020B0502040204020203" pitchFamily="34" charset="0"/>
              </a:rPr>
              <a:t>Haz </a:t>
            </a:r>
            <a:r>
              <a:rPr lang="en-US" sz="1500" err="1">
                <a:latin typeface="Grandview" panose="020B0502040204020203" pitchFamily="34" charset="0"/>
              </a:rPr>
              <a:t>clic</a:t>
            </a:r>
            <a:r>
              <a:rPr lang="en-US" sz="1500">
                <a:latin typeface="Grandview" panose="020B0502040204020203" pitchFamily="34" charset="0"/>
              </a:rPr>
              <a:t> </a:t>
            </a:r>
            <a:r>
              <a:rPr lang="en-US" sz="1500" err="1">
                <a:latin typeface="Grandview" panose="020B0502040204020203" pitchFamily="34" charset="0"/>
              </a:rPr>
              <a:t>en</a:t>
            </a:r>
            <a:r>
              <a:rPr lang="en-US" sz="1500">
                <a:latin typeface="Grandview" panose="020B0502040204020203" pitchFamily="34" charset="0"/>
              </a:rPr>
              <a:t> </a:t>
            </a:r>
            <a:r>
              <a:rPr lang="en-US" sz="1500" err="1">
                <a:latin typeface="Grandview" panose="020B0502040204020203" pitchFamily="34" charset="0"/>
              </a:rPr>
              <a:t>el</a:t>
            </a:r>
            <a:r>
              <a:rPr lang="en-US" sz="1500">
                <a:latin typeface="Grandview" panose="020B0502040204020203" pitchFamily="34" charset="0"/>
              </a:rPr>
              <a:t> enlace para </a:t>
            </a:r>
            <a:r>
              <a:rPr lang="en-US" sz="1500" err="1">
                <a:latin typeface="Grandview" panose="020B0502040204020203" pitchFamily="34" charset="0"/>
              </a:rPr>
              <a:t>ver</a:t>
            </a:r>
            <a:r>
              <a:rPr lang="en-US" sz="1500">
                <a:latin typeface="Grandview" panose="020B0502040204020203" pitchFamily="34" charset="0"/>
              </a:rPr>
              <a:t> </a:t>
            </a:r>
            <a:r>
              <a:rPr lang="en-US" sz="1500" err="1">
                <a:latin typeface="Grandview" panose="020B0502040204020203" pitchFamily="34" charset="0"/>
              </a:rPr>
              <a:t>los</a:t>
            </a:r>
            <a:r>
              <a:rPr lang="en-US" sz="1500">
                <a:latin typeface="Grandview" panose="020B0502040204020203" pitchFamily="34" charset="0"/>
              </a:rPr>
              <a:t> </a:t>
            </a:r>
            <a:r>
              <a:rPr lang="en-US" sz="1500" err="1">
                <a:latin typeface="Grandview" panose="020B0502040204020203" pitchFamily="34" charset="0"/>
              </a:rPr>
              <a:t>detalles</a:t>
            </a:r>
            <a:r>
              <a:rPr lang="en-US" sz="1500">
                <a:latin typeface="Grandview" panose="020B0502040204020203" pitchFamily="34" charset="0"/>
              </a:rPr>
              <a:t> de las POs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375AF30-0560-60F1-E971-857EC7E955BC}"/>
              </a:ext>
            </a:extLst>
          </p:cNvPr>
          <p:cNvSpPr/>
          <p:nvPr/>
        </p:nvSpPr>
        <p:spPr>
          <a:xfrm rot="5400000">
            <a:off x="4479084" y="1761446"/>
            <a:ext cx="431950" cy="419608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9958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D360334-DBC2-5A84-5CFC-D79CBF5809B0}"/>
              </a:ext>
            </a:extLst>
          </p:cNvPr>
          <p:cNvSpPr txBox="1"/>
          <p:nvPr/>
        </p:nvSpPr>
        <p:spPr>
          <a:xfrm>
            <a:off x="214095" y="1031319"/>
            <a:ext cx="10005424" cy="936936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l"/>
            <a:r>
              <a:rPr lang="es-ES" sz="1500" b="1">
                <a:latin typeface="Grandview" panose="020B0502040204020203" pitchFamily="34" charset="0"/>
              </a:rPr>
              <a:t>Después de iniciar sesión con tu contraseña, podrás buscar datos en el menú:</a:t>
            </a:r>
          </a:p>
          <a:p>
            <a:pPr algn="l"/>
            <a:endParaRPr lang="en-US" sz="1500" b="1">
              <a:latin typeface="Grandview" panose="020B0502040204020203" pitchFamily="34" charset="0"/>
            </a:endParaRPr>
          </a:p>
          <a:p>
            <a:pPr algn="l"/>
            <a:r>
              <a:rPr lang="en-US" sz="1500">
                <a:solidFill>
                  <a:srgbClr val="191EEF"/>
                </a:solidFill>
                <a:latin typeface="Grandview"/>
              </a:rPr>
              <a:t>MENU &gt;&gt; Exception&gt;&gt; Discrete Order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B2FE73-E50C-B751-A45C-648D0B58F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265" y="4526025"/>
            <a:ext cx="10435684" cy="1992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1D0AF33-CA57-36FC-ABD2-831B1B6E5037}"/>
              </a:ext>
            </a:extLst>
          </p:cNvPr>
          <p:cNvCxnSpPr>
            <a:cxnSpLocks/>
            <a:endCxn id="10" idx="6"/>
          </p:cNvCxnSpPr>
          <p:nvPr/>
        </p:nvCxnSpPr>
        <p:spPr>
          <a:xfrm flipH="1" flipV="1">
            <a:off x="8901342" y="3611508"/>
            <a:ext cx="1101640" cy="258762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D357BB47-0A4A-8AEF-FDB1-901A50D63D1C}"/>
              </a:ext>
            </a:extLst>
          </p:cNvPr>
          <p:cNvGrpSpPr/>
          <p:nvPr/>
        </p:nvGrpSpPr>
        <p:grpSpPr>
          <a:xfrm>
            <a:off x="5799471" y="2352911"/>
            <a:ext cx="3101871" cy="1578879"/>
            <a:chOff x="6069751" y="4712784"/>
            <a:chExt cx="3101871" cy="157887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5D63D01-CD88-70D1-02E1-5629401E0C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69751" y="4712784"/>
              <a:ext cx="1838325" cy="15144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883C31C-BF70-7F58-8931-519FA1AD5D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39580" y="4986738"/>
              <a:ext cx="1409700" cy="13049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CF08F0-F31B-70AA-BEF8-8FC5B896853D}"/>
                </a:ext>
              </a:extLst>
            </p:cNvPr>
            <p:cNvSpPr/>
            <p:nvPr/>
          </p:nvSpPr>
          <p:spPr>
            <a:xfrm>
              <a:off x="8492355" y="5782623"/>
              <a:ext cx="679267" cy="377515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91D41426-E329-146C-3731-A5F8EED3E6A6}"/>
              </a:ext>
            </a:extLst>
          </p:cNvPr>
          <p:cNvSpPr/>
          <p:nvPr/>
        </p:nvSpPr>
        <p:spPr>
          <a:xfrm>
            <a:off x="2800798" y="3667731"/>
            <a:ext cx="1108365" cy="15872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44B045E-A372-2392-3A73-7D4061063207}"/>
              </a:ext>
            </a:extLst>
          </p:cNvPr>
          <p:cNvGrpSpPr/>
          <p:nvPr/>
        </p:nvGrpSpPr>
        <p:grpSpPr>
          <a:xfrm>
            <a:off x="290944" y="2287184"/>
            <a:ext cx="4329113" cy="2271131"/>
            <a:chOff x="46424" y="2611526"/>
            <a:chExt cx="4329113" cy="227113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E941AAA-2F1A-6467-65B7-7F9B3D16DF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424" y="2611526"/>
              <a:ext cx="4329113" cy="227113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3" name="Dodecagon 12">
              <a:extLst>
                <a:ext uri="{FF2B5EF4-FFF2-40B4-BE49-F238E27FC236}">
                  <a16:creationId xmlns:a16="http://schemas.microsoft.com/office/drawing/2014/main" id="{B1DCAFFD-7C96-09C8-1354-7CE37DA564B8}"/>
                </a:ext>
              </a:extLst>
            </p:cNvPr>
            <p:cNvSpPr/>
            <p:nvPr/>
          </p:nvSpPr>
          <p:spPr>
            <a:xfrm>
              <a:off x="96730" y="3050640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1</a:t>
              </a:r>
              <a:endParaRPr lang="en-US" sz="1200"/>
            </a:p>
          </p:txBody>
        </p:sp>
        <p:sp>
          <p:nvSpPr>
            <p:cNvPr id="14" name="Dodecagon 13">
              <a:extLst>
                <a:ext uri="{FF2B5EF4-FFF2-40B4-BE49-F238E27FC236}">
                  <a16:creationId xmlns:a16="http://schemas.microsoft.com/office/drawing/2014/main" id="{ACDB5089-1062-D8E6-B0D9-FE2A9579D004}"/>
                </a:ext>
              </a:extLst>
            </p:cNvPr>
            <p:cNvSpPr/>
            <p:nvPr/>
          </p:nvSpPr>
          <p:spPr>
            <a:xfrm>
              <a:off x="1271107" y="3808082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  <p:sp>
          <p:nvSpPr>
            <p:cNvPr id="15" name="Dodecagon 14">
              <a:extLst>
                <a:ext uri="{FF2B5EF4-FFF2-40B4-BE49-F238E27FC236}">
                  <a16:creationId xmlns:a16="http://schemas.microsoft.com/office/drawing/2014/main" id="{FC8A9EA5-0AD6-9EDC-326B-A1783404DB51}"/>
                </a:ext>
              </a:extLst>
            </p:cNvPr>
            <p:cNvSpPr/>
            <p:nvPr/>
          </p:nvSpPr>
          <p:spPr>
            <a:xfrm>
              <a:off x="3249008" y="3808082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3</a:t>
              </a:r>
              <a:endParaRPr lang="en-US" sz="1200"/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0D46D4CE-0623-E6DB-BAD9-0E7593904EB8}"/>
              </a:ext>
            </a:extLst>
          </p:cNvPr>
          <p:cNvSpPr/>
          <p:nvPr/>
        </p:nvSpPr>
        <p:spPr>
          <a:xfrm>
            <a:off x="5600634" y="6055119"/>
            <a:ext cx="4855746" cy="34641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6AC9259E-36B0-D960-2FC4-89372938236A}"/>
              </a:ext>
            </a:extLst>
          </p:cNvPr>
          <p:cNvCxnSpPr>
            <a:cxnSpLocks/>
          </p:cNvCxnSpPr>
          <p:nvPr/>
        </p:nvCxnSpPr>
        <p:spPr>
          <a:xfrm rot="16200000" flipH="1">
            <a:off x="3142175" y="4301743"/>
            <a:ext cx="1747724" cy="95199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8" name="Title 2">
            <a:extLst>
              <a:ext uri="{FF2B5EF4-FFF2-40B4-BE49-F238E27FC236}">
                <a16:creationId xmlns:a16="http://schemas.microsoft.com/office/drawing/2014/main" id="{C1A508D3-29BC-6FEB-625C-211D355D26B4}"/>
              </a:ext>
            </a:extLst>
          </p:cNvPr>
          <p:cNvSpPr txBox="1">
            <a:spLocks/>
          </p:cNvSpPr>
          <p:nvPr/>
        </p:nvSpPr>
        <p:spPr>
          <a:xfrm>
            <a:off x="290944" y="35474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s-ES" b="0">
                <a:solidFill>
                  <a:srgbClr val="002060"/>
                </a:solidFill>
                <a:latin typeface="Grandview" panose="020B0502040204020203" pitchFamily="34" charset="0"/>
              </a:rPr>
              <a:t>PROVEEDORES DEL PORTAL | SOLICITUD DE CANCELACIÓN</a:t>
            </a:r>
            <a:endParaRPr lang="en-US" b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9317AF9A-4726-3FF8-22CA-D0278A5700FA}"/>
              </a:ext>
            </a:extLst>
          </p:cNvPr>
          <p:cNvSpPr/>
          <p:nvPr/>
        </p:nvSpPr>
        <p:spPr>
          <a:xfrm>
            <a:off x="3354980" y="1975806"/>
            <a:ext cx="424873" cy="495431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BD13C4B-3C91-3F6D-CAA4-B13DE1D6BF41}"/>
              </a:ext>
            </a:extLst>
          </p:cNvPr>
          <p:cNvSpPr/>
          <p:nvPr/>
        </p:nvSpPr>
        <p:spPr>
          <a:xfrm>
            <a:off x="3086475" y="3263652"/>
            <a:ext cx="822688" cy="23276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10">
            <a:extLst>
              <a:ext uri="{FF2B5EF4-FFF2-40B4-BE49-F238E27FC236}">
                <a16:creationId xmlns:a16="http://schemas.microsoft.com/office/drawing/2014/main" id="{820C8750-2464-086B-BCB7-89D43A1F235D}"/>
              </a:ext>
            </a:extLst>
          </p:cNvPr>
          <p:cNvSpPr txBox="1"/>
          <p:nvPr/>
        </p:nvSpPr>
        <p:spPr>
          <a:xfrm>
            <a:off x="9185046" y="3150585"/>
            <a:ext cx="2543197" cy="936937"/>
          </a:xfrm>
          <a:prstGeom prst="rect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50">
                <a:latin typeface="Grandview" panose="020B0502040204020203" pitchFamily="34" charset="0"/>
              </a:rPr>
              <a:t>Haz clic en el número y aparecerá la lista de POs con solicitud de Cancelación</a:t>
            </a:r>
            <a:endParaRPr lang="en-US" sz="145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4935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2B826F-A6FF-6E96-7B12-418164A4B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TRABAJA</a:t>
            </a:r>
            <a:r>
              <a:rPr lang="es-MX"/>
              <a:t>NDO</a:t>
            </a:r>
            <a:r>
              <a:rPr lang="hu-HU"/>
              <a:t> CON LISTAS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63F7F7E-1585-DF7C-5E0F-4E965E1C57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68" y="852582"/>
            <a:ext cx="8831295" cy="3368064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200EF53-9EB2-FA3C-81F6-35D49748C244}"/>
              </a:ext>
            </a:extLst>
          </p:cNvPr>
          <p:cNvCxnSpPr/>
          <p:nvPr/>
        </p:nvCxnSpPr>
        <p:spPr>
          <a:xfrm>
            <a:off x="4978400" y="3943927"/>
            <a:ext cx="79432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Dodecagon 12">
            <a:extLst>
              <a:ext uri="{FF2B5EF4-FFF2-40B4-BE49-F238E27FC236}">
                <a16:creationId xmlns:a16="http://schemas.microsoft.com/office/drawing/2014/main" id="{42B2E342-0FB4-B6E2-D36E-10B558820ACA}"/>
              </a:ext>
            </a:extLst>
          </p:cNvPr>
          <p:cNvSpPr/>
          <p:nvPr/>
        </p:nvSpPr>
        <p:spPr>
          <a:xfrm>
            <a:off x="7749309" y="3772682"/>
            <a:ext cx="249382" cy="16625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3</a:t>
            </a:r>
            <a:endParaRPr lang="en-US" sz="1200"/>
          </a:p>
        </p:txBody>
      </p:sp>
      <p:sp>
        <p:nvSpPr>
          <p:cNvPr id="14" name="Dodecagon 13">
            <a:extLst>
              <a:ext uri="{FF2B5EF4-FFF2-40B4-BE49-F238E27FC236}">
                <a16:creationId xmlns:a16="http://schemas.microsoft.com/office/drawing/2014/main" id="{17F5C6AE-962B-C7A2-37D1-1FE02170F126}"/>
              </a:ext>
            </a:extLst>
          </p:cNvPr>
          <p:cNvSpPr/>
          <p:nvPr/>
        </p:nvSpPr>
        <p:spPr>
          <a:xfrm>
            <a:off x="5324766" y="3823692"/>
            <a:ext cx="249382" cy="16625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1</a:t>
            </a:r>
            <a:endParaRPr lang="en-US" sz="1200"/>
          </a:p>
        </p:txBody>
      </p:sp>
      <p:sp>
        <p:nvSpPr>
          <p:cNvPr id="15" name="Dodecagon 14">
            <a:extLst>
              <a:ext uri="{FF2B5EF4-FFF2-40B4-BE49-F238E27FC236}">
                <a16:creationId xmlns:a16="http://schemas.microsoft.com/office/drawing/2014/main" id="{2BEE3D74-B0BB-C0FE-A701-4610C745F113}"/>
              </a:ext>
            </a:extLst>
          </p:cNvPr>
          <p:cNvSpPr/>
          <p:nvPr/>
        </p:nvSpPr>
        <p:spPr>
          <a:xfrm>
            <a:off x="2523106" y="852582"/>
            <a:ext cx="249382" cy="16625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2</a:t>
            </a:r>
            <a:endParaRPr lang="en-US" sz="120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90AB4BE-D175-640C-1C5E-F44B468E5E6C}"/>
              </a:ext>
            </a:extLst>
          </p:cNvPr>
          <p:cNvSpPr/>
          <p:nvPr/>
        </p:nvSpPr>
        <p:spPr>
          <a:xfrm>
            <a:off x="6507020" y="3943927"/>
            <a:ext cx="1519380" cy="341739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decagon 16">
            <a:extLst>
              <a:ext uri="{FF2B5EF4-FFF2-40B4-BE49-F238E27FC236}">
                <a16:creationId xmlns:a16="http://schemas.microsoft.com/office/drawing/2014/main" id="{707EFFC1-D85D-93FA-3BF1-0F53E6A3A4AD}"/>
              </a:ext>
            </a:extLst>
          </p:cNvPr>
          <p:cNvSpPr/>
          <p:nvPr/>
        </p:nvSpPr>
        <p:spPr>
          <a:xfrm>
            <a:off x="213868" y="3373070"/>
            <a:ext cx="249382" cy="16625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4</a:t>
            </a:r>
            <a:endParaRPr lang="en-US" sz="120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2404AA2-8FFB-20DA-FC26-DFD65B14A695}"/>
              </a:ext>
            </a:extLst>
          </p:cNvPr>
          <p:cNvSpPr/>
          <p:nvPr/>
        </p:nvSpPr>
        <p:spPr>
          <a:xfrm>
            <a:off x="463250" y="3437864"/>
            <a:ext cx="249382" cy="417945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6846E13-2AA0-5FB0-4FF1-9D9B1F0B34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762" y="4373994"/>
            <a:ext cx="7378590" cy="2404389"/>
          </a:xfrm>
          <a:prstGeom prst="rect">
            <a:avLst/>
          </a:prstGeom>
        </p:spPr>
      </p:pic>
      <p:sp>
        <p:nvSpPr>
          <p:cNvPr id="23" name="Dodecagon 22">
            <a:extLst>
              <a:ext uri="{FF2B5EF4-FFF2-40B4-BE49-F238E27FC236}">
                <a16:creationId xmlns:a16="http://schemas.microsoft.com/office/drawing/2014/main" id="{F937C83B-BD71-EF56-8D75-4320BC48DFF5}"/>
              </a:ext>
            </a:extLst>
          </p:cNvPr>
          <p:cNvSpPr/>
          <p:nvPr/>
        </p:nvSpPr>
        <p:spPr>
          <a:xfrm>
            <a:off x="1408546" y="4590101"/>
            <a:ext cx="249382" cy="16625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5</a:t>
            </a:r>
            <a:endParaRPr lang="en-US" sz="1200"/>
          </a:p>
        </p:txBody>
      </p: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697A4639-2E9A-01D2-7B57-94FC79084498}"/>
              </a:ext>
            </a:extLst>
          </p:cNvPr>
          <p:cNvCxnSpPr/>
          <p:nvPr/>
        </p:nvCxnSpPr>
        <p:spPr>
          <a:xfrm rot="16200000" flipH="1">
            <a:off x="711106" y="4165133"/>
            <a:ext cx="923825" cy="92364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Dodecagon 25">
            <a:extLst>
              <a:ext uri="{FF2B5EF4-FFF2-40B4-BE49-F238E27FC236}">
                <a16:creationId xmlns:a16="http://schemas.microsoft.com/office/drawing/2014/main" id="{127BC8B7-16F5-9710-0CF0-A31C4A4375FD}"/>
              </a:ext>
            </a:extLst>
          </p:cNvPr>
          <p:cNvSpPr/>
          <p:nvPr/>
        </p:nvSpPr>
        <p:spPr>
          <a:xfrm>
            <a:off x="1177535" y="3613309"/>
            <a:ext cx="249382" cy="16625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5</a:t>
            </a:r>
            <a:endParaRPr lang="en-US" sz="12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9E0C9CC-C6A1-F0AD-8CEA-D068CC22FB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2EE7CA9-9C1E-33B2-8621-EF8FEC12B71F}"/>
              </a:ext>
            </a:extLst>
          </p:cNvPr>
          <p:cNvSpPr txBox="1"/>
          <p:nvPr/>
        </p:nvSpPr>
        <p:spPr>
          <a:xfrm>
            <a:off x="8760693" y="1053960"/>
            <a:ext cx="3189984" cy="5185752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1250"/>
              <a:t>En las listas de páginas, verás información relevante de las POs, SA o recibos, entre otros campos clave.</a:t>
            </a:r>
            <a:r>
              <a:rPr lang="en-US" sz="1250"/>
              <a:t> </a:t>
            </a:r>
            <a:r>
              <a:rPr lang="es-ES" sz="1250"/>
              <a:t>Es posible que tengas que </a:t>
            </a:r>
            <a:r>
              <a:rPr lang="es-ES" sz="1250" u="sng">
                <a:solidFill>
                  <a:srgbClr val="002060"/>
                </a:solidFill>
              </a:rPr>
              <a:t>desplazarte hacia la derecha/izquierda para ver todas las columnas</a:t>
            </a:r>
            <a:r>
              <a:rPr lang="en-US" sz="1250" b="1"/>
              <a:t>(1)</a:t>
            </a:r>
          </a:p>
          <a:p>
            <a:r>
              <a:rPr lang="es-ES" sz="1250"/>
              <a:t>En la parte superior puedes ver el </a:t>
            </a:r>
            <a:r>
              <a:rPr lang="es-ES" sz="1250" u="sng">
                <a:solidFill>
                  <a:srgbClr val="002060"/>
                </a:solidFill>
              </a:rPr>
              <a:t>número de páginas y los registros enumerados</a:t>
            </a:r>
            <a:r>
              <a:rPr lang="en-US" sz="1250" b="1"/>
              <a:t>(2)</a:t>
            </a:r>
            <a:r>
              <a:rPr lang="en-US" sz="1250"/>
              <a:t>. </a:t>
            </a:r>
          </a:p>
          <a:p>
            <a:r>
              <a:rPr lang="es-ES" sz="1250"/>
              <a:t>Para una lista distribuida en varias páginas, utiliza los botones </a:t>
            </a:r>
            <a:r>
              <a:rPr lang="en-US" sz="1250" u="sng">
                <a:solidFill>
                  <a:srgbClr val="002060"/>
                </a:solidFill>
              </a:rPr>
              <a:t>Previous Page</a:t>
            </a:r>
            <a:r>
              <a:rPr lang="en-US" sz="1250">
                <a:solidFill>
                  <a:srgbClr val="002060"/>
                </a:solidFill>
              </a:rPr>
              <a:t> </a:t>
            </a:r>
            <a:r>
              <a:rPr lang="en-US" sz="1250"/>
              <a:t>y </a:t>
            </a:r>
            <a:r>
              <a:rPr lang="en-US" sz="1250" u="sng">
                <a:solidFill>
                  <a:srgbClr val="002060"/>
                </a:solidFill>
              </a:rPr>
              <a:t>Next Page</a:t>
            </a:r>
            <a:r>
              <a:rPr lang="en-US" sz="1250"/>
              <a:t> </a:t>
            </a:r>
            <a:r>
              <a:rPr lang="en-US" sz="1250" b="1"/>
              <a:t>(3)</a:t>
            </a:r>
            <a:r>
              <a:rPr lang="en-US" sz="1250"/>
              <a:t>, </a:t>
            </a:r>
            <a:r>
              <a:rPr lang="es-ES" sz="1250"/>
              <a:t>o introduce un número de página y haz clic en “Jump” para navegar por la lista </a:t>
            </a:r>
            <a:r>
              <a:rPr lang="en-US" sz="1250" b="1"/>
              <a:t>(3).</a:t>
            </a:r>
          </a:p>
          <a:p>
            <a:r>
              <a:rPr lang="es-ES" sz="1250" u="sng">
                <a:solidFill>
                  <a:srgbClr val="002060"/>
                </a:solidFill>
              </a:rPr>
              <a:t>Expande o contrae los detalles </a:t>
            </a:r>
            <a:r>
              <a:rPr lang="es-ES" sz="1250"/>
              <a:t>haciendo clic en el botón + / - de cada fila</a:t>
            </a:r>
            <a:r>
              <a:rPr lang="en-US" sz="1250"/>
              <a:t>. </a:t>
            </a:r>
            <a:r>
              <a:rPr lang="en-US" sz="1250" b="1"/>
              <a:t>(4)</a:t>
            </a:r>
          </a:p>
          <a:p>
            <a:r>
              <a:rPr lang="es-ES" sz="1250" u="sng">
                <a:solidFill>
                  <a:srgbClr val="002060"/>
                </a:solidFill>
              </a:rPr>
              <a:t>El texto azul </a:t>
            </a:r>
            <a:r>
              <a:rPr lang="es-ES" sz="1250"/>
              <a:t>tiene un hipervínculo y se puede hacer clic en él para mostrar los detalles</a:t>
            </a:r>
            <a:endParaRPr lang="en-US" sz="1250"/>
          </a:p>
          <a:p>
            <a:r>
              <a:rPr lang="es-ES" sz="1250"/>
              <a:t>Haz clic en el número del objeto (Pedido, Recibo, etc.) en azul para abrir la página de detalles del objeto</a:t>
            </a:r>
            <a:r>
              <a:rPr lang="en-US" sz="1250"/>
              <a:t>. </a:t>
            </a:r>
            <a:r>
              <a:rPr lang="en-US" sz="1250" b="1"/>
              <a:t>(5)</a:t>
            </a:r>
            <a:endParaRPr lang="en-US" sz="1250"/>
          </a:p>
        </p:txBody>
      </p:sp>
    </p:spTree>
    <p:extLst>
      <p:ext uri="{BB962C8B-B14F-4D97-AF65-F5344CB8AC3E}">
        <p14:creationId xmlns:p14="http://schemas.microsoft.com/office/powerpoint/2010/main" val="3610072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7C82D8-0C27-91BB-6498-FDFBEDD95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TRABAJA</a:t>
            </a:r>
            <a:r>
              <a:rPr lang="es-MX"/>
              <a:t>NDO</a:t>
            </a:r>
            <a:r>
              <a:rPr lang="hu-HU"/>
              <a:t> CON LISTAS </a:t>
            </a:r>
            <a:r>
              <a:rPr lang="en-US"/>
              <a:t>|</a:t>
            </a:r>
            <a:r>
              <a:rPr lang="hu-HU"/>
              <a:t> TABLE EDITOR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49909C-3637-CE49-197D-AA8AC198E748}"/>
              </a:ext>
            </a:extLst>
          </p:cNvPr>
          <p:cNvSpPr txBox="1"/>
          <p:nvPr/>
        </p:nvSpPr>
        <p:spPr>
          <a:xfrm>
            <a:off x="295564" y="1178744"/>
            <a:ext cx="10686472" cy="374571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/>
              <a:t>Table Editor</a:t>
            </a:r>
            <a:r>
              <a:rPr lang="en-US" sz="1600"/>
              <a:t> p</a:t>
            </a:r>
            <a:r>
              <a:rPr lang="es-MX" sz="1600" noProof="1"/>
              <a:t>ermite</a:t>
            </a:r>
            <a:r>
              <a:rPr lang="es-ES" sz="1600"/>
              <a:t> configurar los campos de datos que se muestran en la lista y/o su criterio de clasificación</a:t>
            </a:r>
            <a:endParaRPr lang="en-US" sz="160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01C71A0-1862-B0FD-D332-B70463F1E38D}"/>
              </a:ext>
            </a:extLst>
          </p:cNvPr>
          <p:cNvGrpSpPr/>
          <p:nvPr/>
        </p:nvGrpSpPr>
        <p:grpSpPr>
          <a:xfrm>
            <a:off x="544068" y="1723607"/>
            <a:ext cx="2409104" cy="1600271"/>
            <a:chOff x="544068" y="1723607"/>
            <a:chExt cx="2409104" cy="160027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A194D3E-3F46-A37C-D3D8-FD6AEDBDE1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4068" y="1723607"/>
              <a:ext cx="2409104" cy="1600271"/>
            </a:xfrm>
            <a:prstGeom prst="rect">
              <a:avLst/>
            </a:prstGeom>
          </p:spPr>
        </p:pic>
        <p:sp>
          <p:nvSpPr>
            <p:cNvPr id="11" name="Dodecagon 10">
              <a:extLst>
                <a:ext uri="{FF2B5EF4-FFF2-40B4-BE49-F238E27FC236}">
                  <a16:creationId xmlns:a16="http://schemas.microsoft.com/office/drawing/2014/main" id="{921AF6C1-19EC-22F2-901D-40A34EA2428B}"/>
                </a:ext>
              </a:extLst>
            </p:cNvPr>
            <p:cNvSpPr/>
            <p:nvPr/>
          </p:nvSpPr>
          <p:spPr>
            <a:xfrm>
              <a:off x="2419927" y="2681926"/>
              <a:ext cx="249382" cy="166255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1</a:t>
              </a:r>
              <a:endParaRPr lang="en-US" sz="1200"/>
            </a:p>
          </p:txBody>
        </p:sp>
        <p:sp>
          <p:nvSpPr>
            <p:cNvPr id="12" name="Arrow: Down 11">
              <a:extLst>
                <a:ext uri="{FF2B5EF4-FFF2-40B4-BE49-F238E27FC236}">
                  <a16:creationId xmlns:a16="http://schemas.microsoft.com/office/drawing/2014/main" id="{FD121402-E3F2-8377-F6BE-597CDE7943EB}"/>
                </a:ext>
              </a:extLst>
            </p:cNvPr>
            <p:cNvSpPr/>
            <p:nvPr/>
          </p:nvSpPr>
          <p:spPr>
            <a:xfrm rot="2801123">
              <a:off x="2401010" y="1777640"/>
              <a:ext cx="78472" cy="22560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D01EAFF-72D1-7C37-1B59-9F52AE5D995B}"/>
              </a:ext>
            </a:extLst>
          </p:cNvPr>
          <p:cNvGrpSpPr/>
          <p:nvPr/>
        </p:nvGrpSpPr>
        <p:grpSpPr>
          <a:xfrm>
            <a:off x="210671" y="3345361"/>
            <a:ext cx="6485693" cy="3330075"/>
            <a:chOff x="210671" y="3345361"/>
            <a:chExt cx="6485693" cy="333007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6DDFEDF-4134-110F-1680-9A75B18DAF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0671" y="3345361"/>
              <a:ext cx="6485693" cy="3330075"/>
            </a:xfrm>
            <a:prstGeom prst="rect">
              <a:avLst/>
            </a:prstGeom>
          </p:spPr>
        </p:pic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22B09AE7-5822-8AA6-FE55-B34B2FC8A376}"/>
                </a:ext>
              </a:extLst>
            </p:cNvPr>
            <p:cNvSpPr/>
            <p:nvPr/>
          </p:nvSpPr>
          <p:spPr>
            <a:xfrm>
              <a:off x="2853154" y="4070839"/>
              <a:ext cx="332509" cy="808936"/>
            </a:xfrm>
            <a:prstGeom prst="round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E8DFD949-DB42-893C-0CC2-01268716D719}"/>
                </a:ext>
              </a:extLst>
            </p:cNvPr>
            <p:cNvSpPr/>
            <p:nvPr/>
          </p:nvSpPr>
          <p:spPr>
            <a:xfrm>
              <a:off x="6271491" y="3971201"/>
              <a:ext cx="332509" cy="642362"/>
            </a:xfrm>
            <a:prstGeom prst="roundRect">
              <a:avLst>
                <a:gd name="adj" fmla="val 33334"/>
              </a:avLst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Dodecagon 17">
              <a:extLst>
                <a:ext uri="{FF2B5EF4-FFF2-40B4-BE49-F238E27FC236}">
                  <a16:creationId xmlns:a16="http://schemas.microsoft.com/office/drawing/2014/main" id="{3F335977-D98F-09E4-F2A4-4609250071EA}"/>
                </a:ext>
              </a:extLst>
            </p:cNvPr>
            <p:cNvSpPr/>
            <p:nvPr/>
          </p:nvSpPr>
          <p:spPr>
            <a:xfrm>
              <a:off x="2936281" y="3460118"/>
              <a:ext cx="249382" cy="166255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  <p:sp>
          <p:nvSpPr>
            <p:cNvPr id="19" name="Arrow: Down 18">
              <a:extLst>
                <a:ext uri="{FF2B5EF4-FFF2-40B4-BE49-F238E27FC236}">
                  <a16:creationId xmlns:a16="http://schemas.microsoft.com/office/drawing/2014/main" id="{B9FBEB3C-5F78-0340-D8ED-A173AC893D46}"/>
                </a:ext>
              </a:extLst>
            </p:cNvPr>
            <p:cNvSpPr/>
            <p:nvPr/>
          </p:nvSpPr>
          <p:spPr>
            <a:xfrm rot="2594015">
              <a:off x="544068" y="4003957"/>
              <a:ext cx="124691" cy="25541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Arrow: Down 19">
              <a:extLst>
                <a:ext uri="{FF2B5EF4-FFF2-40B4-BE49-F238E27FC236}">
                  <a16:creationId xmlns:a16="http://schemas.microsoft.com/office/drawing/2014/main" id="{4509699B-62B4-789C-6C40-2326CE30674A}"/>
                </a:ext>
              </a:extLst>
            </p:cNvPr>
            <p:cNvSpPr/>
            <p:nvPr/>
          </p:nvSpPr>
          <p:spPr>
            <a:xfrm rot="2594015">
              <a:off x="3391171" y="4019869"/>
              <a:ext cx="124691" cy="25541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E8876CEA-D64D-EE1A-22B8-6E31423DF2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B50432B7-BDC8-3283-895E-216CD6BB412C}"/>
              </a:ext>
            </a:extLst>
          </p:cNvPr>
          <p:cNvSpPr/>
          <p:nvPr/>
        </p:nvSpPr>
        <p:spPr>
          <a:xfrm>
            <a:off x="988291" y="2632364"/>
            <a:ext cx="1431636" cy="2713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5E8660-5FB0-BB1A-CCF9-BC07A7275CF5}"/>
              </a:ext>
            </a:extLst>
          </p:cNvPr>
          <p:cNvSpPr txBox="1"/>
          <p:nvPr/>
        </p:nvSpPr>
        <p:spPr>
          <a:xfrm>
            <a:off x="7137079" y="1961633"/>
            <a:ext cx="4259729" cy="367760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b="1">
                <a:solidFill>
                  <a:schemeClr val="tx2"/>
                </a:solidFill>
              </a:rPr>
              <a:t>Abre “Table Editor” </a:t>
            </a:r>
            <a:r>
              <a:rPr lang="en-US" sz="1400" b="1"/>
              <a:t>(1)</a:t>
            </a:r>
            <a:r>
              <a:rPr lang="en-US" sz="1400"/>
              <a:t> para </a:t>
            </a:r>
            <a:r>
              <a:rPr lang="en-US" sz="1400" err="1"/>
              <a:t>mostrar</a:t>
            </a:r>
            <a:r>
              <a:rPr lang="en-US" sz="1400"/>
              <a:t>/</a:t>
            </a:r>
            <a:r>
              <a:rPr lang="en-US" sz="1400" err="1"/>
              <a:t>ocultar</a:t>
            </a:r>
            <a:r>
              <a:rPr lang="en-US" sz="1400"/>
              <a:t> campos </a:t>
            </a:r>
            <a:r>
              <a:rPr lang="en-US" sz="1400" err="1"/>
              <a:t>adicionales</a:t>
            </a:r>
            <a:r>
              <a:rPr lang="en-US" sz="1400"/>
              <a:t>.</a:t>
            </a:r>
          </a:p>
          <a:p>
            <a:r>
              <a:rPr lang="es-ES" sz="1400"/>
              <a:t>Para </a:t>
            </a:r>
            <a:r>
              <a:rPr lang="es-ES" sz="1400" u="sng">
                <a:solidFill>
                  <a:schemeClr val="tx2"/>
                </a:solidFill>
              </a:rPr>
              <a:t>eliminar, agregar o reordenar columnas </a:t>
            </a:r>
            <a:r>
              <a:rPr lang="es-ES" sz="1400"/>
              <a:t>en la vista de página actual, haz clic en la casilla de verificación de columna junto a la línea seleccionada y a continuación, </a:t>
            </a:r>
            <a:r>
              <a:rPr lang="es-ES" sz="1400" u="sng">
                <a:solidFill>
                  <a:schemeClr val="tx2"/>
                </a:solidFill>
              </a:rPr>
              <a:t>usa los botones de flecha derecha/izquierda o arriba/abajo </a:t>
            </a:r>
            <a:r>
              <a:rPr lang="es-ES" sz="1400"/>
              <a:t>(2)</a:t>
            </a:r>
            <a:endParaRPr lang="en-US" sz="1400"/>
          </a:p>
          <a:p>
            <a:r>
              <a:rPr lang="es-ES" sz="1400"/>
              <a:t>También hay una opción para arrastrar y mover los datos hacia arriba y abajo con el mouse.</a:t>
            </a:r>
            <a:endParaRPr lang="en-US" sz="1400" b="1">
              <a:solidFill>
                <a:srgbClr val="E076D1"/>
              </a:solidFill>
            </a:endParaRPr>
          </a:p>
          <a:p>
            <a:endParaRPr lang="en-US" sz="1400"/>
          </a:p>
          <a:p>
            <a:r>
              <a:rPr lang="es-ES" sz="1400"/>
              <a:t>También puedes mover las columnas hacia la izquierda y derecha directamente en la página de lista de la misma manera.</a:t>
            </a:r>
            <a:endParaRPr lang="en-US" sz="1400" b="1">
              <a:solidFill>
                <a:srgbClr val="E076D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5398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A1DFE06-726B-A312-0AA0-50AA7DC989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5846618"/>
            <a:ext cx="914400" cy="9144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D9C5D973-665A-D25A-60D8-11E901E92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404" y="4680365"/>
            <a:ext cx="10515600" cy="650460"/>
          </a:xfrm>
        </p:spPr>
        <p:txBody>
          <a:bodyPr>
            <a:noAutofit/>
          </a:bodyPr>
          <a:lstStyle/>
          <a:p>
            <a:r>
              <a:rPr lang="es-ES" sz="3200" b="0" i="0" u="none" strike="noStrike">
                <a:solidFill>
                  <a:srgbClr val="003C6B"/>
                </a:solidFill>
                <a:effectLst/>
                <a:latin typeface="Grandview" panose="020B0502040204020203" pitchFamily="34" charset="0"/>
              </a:rPr>
              <a:t>Para más Información, visita nuestro Portal de Proveedores:</a:t>
            </a:r>
            <a:r>
              <a:rPr lang="es-ES" sz="3200" b="0" i="0">
                <a:solidFill>
                  <a:srgbClr val="003C6B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320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1FEC91DF-D633-E798-6A3F-4C11200E19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648974"/>
            <a:ext cx="10515600" cy="395287"/>
          </a:xfrm>
        </p:spPr>
        <p:txBody>
          <a:bodyPr>
            <a:noAutofit/>
          </a:bodyPr>
          <a:lstStyle/>
          <a:p>
            <a:r>
              <a:rPr lang="hu-HU" sz="1400" b="1">
                <a:solidFill>
                  <a:schemeClr val="accent5"/>
                </a:solidFill>
                <a:hlinkClick r:id="rId3"/>
              </a:rPr>
              <a:t>https://www.jabil.com/about-us/supplier/supplier-collaboration.html</a:t>
            </a:r>
            <a:endParaRPr lang="hu-HU" sz="1400" b="1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343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DF55A9E-3E43-7C80-5B2B-766B5BF20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145" y="1472344"/>
            <a:ext cx="10770755" cy="48976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048A60-ADC0-766F-50BD-8A4B595CB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29972"/>
            <a:ext cx="11010900" cy="986828"/>
          </a:xfrm>
        </p:spPr>
        <p:txBody>
          <a:bodyPr>
            <a:normAutofit/>
          </a:bodyPr>
          <a:lstStyle/>
          <a:p>
            <a:r>
              <a:rPr lang="es-ES" b="0" i="0" u="none" strike="noStrike">
                <a:solidFill>
                  <a:srgbClr val="003C6B"/>
                </a:solidFill>
                <a:effectLst/>
                <a:latin typeface="Grandview" panose="020B0502040204020203" pitchFamily="34" charset="0"/>
              </a:rPr>
              <a:t>CORREO ELECTRÓNICO DE INVITACIÓN AL SISTEMA</a:t>
            </a:r>
            <a:r>
              <a:rPr lang="es-ES" b="0" i="0">
                <a:solidFill>
                  <a:srgbClr val="003C6B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/>
          </a:p>
        </p:txBody>
      </p:sp>
      <p:sp>
        <p:nvSpPr>
          <p:cNvPr id="15" name="Rectangle: Diagonal Corners Rounded 14">
            <a:extLst>
              <a:ext uri="{FF2B5EF4-FFF2-40B4-BE49-F238E27FC236}">
                <a16:creationId xmlns:a16="http://schemas.microsoft.com/office/drawing/2014/main" id="{4B69A412-5D0D-6F27-64E2-55B8AD865427}"/>
              </a:ext>
            </a:extLst>
          </p:cNvPr>
          <p:cNvSpPr/>
          <p:nvPr/>
        </p:nvSpPr>
        <p:spPr>
          <a:xfrm>
            <a:off x="193408" y="746750"/>
            <a:ext cx="11173647" cy="566861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1200" b="0" i="0" u="none" strike="noStrike">
                <a:solidFill>
                  <a:srgbClr val="60605B"/>
                </a:solidFill>
                <a:effectLst/>
                <a:latin typeface="+mj-lt"/>
              </a:rPr>
              <a:t>Después del GO LIVE, recibirás un correo electrónico de invitación del sistema&gt;&gt; </a:t>
            </a:r>
            <a:r>
              <a:rPr lang="es-ES" sz="1200" b="1" i="0" u="sng">
                <a:solidFill>
                  <a:srgbClr val="60605B"/>
                </a:solidFill>
                <a:effectLst/>
                <a:highlight>
                  <a:srgbClr val="FFFF00"/>
                </a:highlight>
                <a:latin typeface="+mj-lt"/>
              </a:rPr>
              <a:t>Por favor, haz clic en GET STARTED</a:t>
            </a:r>
            <a:r>
              <a:rPr lang="es-ES" sz="1200" b="0" i="0">
                <a:solidFill>
                  <a:srgbClr val="60605B"/>
                </a:solidFill>
                <a:effectLst/>
                <a:latin typeface="+mj-lt"/>
              </a:rPr>
              <a:t>​</a:t>
            </a:r>
            <a:endParaRPr lang="en-US" sz="1200" u="sng">
              <a:solidFill>
                <a:srgbClr val="60605B"/>
              </a:solidFill>
              <a:latin typeface="+mj-lt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F00BFA3-901C-9A9C-F13D-CE8BCA433550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6906992" y="5184923"/>
            <a:ext cx="59036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031022DC-24D6-54F7-6E52-322E67957E8A}"/>
              </a:ext>
            </a:extLst>
          </p:cNvPr>
          <p:cNvSpPr/>
          <p:nvPr/>
        </p:nvSpPr>
        <p:spPr>
          <a:xfrm>
            <a:off x="7497355" y="5069142"/>
            <a:ext cx="824247" cy="231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Click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5D48F3-6C73-30B6-852C-5B3DDD93AD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7F174D82-39F4-F8DE-3643-A3D035A0E24B}"/>
              </a:ext>
            </a:extLst>
          </p:cNvPr>
          <p:cNvSpPr/>
          <p:nvPr/>
        </p:nvSpPr>
        <p:spPr>
          <a:xfrm>
            <a:off x="5780232" y="4664894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/>
              <a:t>1</a:t>
            </a:r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9C1B276-DB28-B899-2835-7B3AECD814AD}"/>
              </a:ext>
            </a:extLst>
          </p:cNvPr>
          <p:cNvSpPr/>
          <p:nvPr/>
        </p:nvSpPr>
        <p:spPr>
          <a:xfrm>
            <a:off x="5384823" y="4988834"/>
            <a:ext cx="1106586" cy="39682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551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extLst>
              <a:ext uri="{FF2B5EF4-FFF2-40B4-BE49-F238E27FC236}">
                <a16:creationId xmlns:a16="http://schemas.microsoft.com/office/drawing/2014/main" id="{A2013A61-DD30-63F2-9A32-04A4ABF685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6480" y="-34143"/>
            <a:ext cx="3819216" cy="3599721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EE756FE-9641-AA3F-5261-8EB23D9903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28875"/>
            <a:ext cx="2665299" cy="1729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836ABBB-0A75-E888-D811-A562214EEF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033" y="872742"/>
            <a:ext cx="3606021" cy="32347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048A60-ADC0-766F-50BD-8A4B595CB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29972"/>
            <a:ext cx="11010900" cy="986828"/>
          </a:xfrm>
        </p:spPr>
        <p:txBody>
          <a:bodyPr/>
          <a:lstStyle/>
          <a:p>
            <a:r>
              <a:rPr lang="hu-HU"/>
              <a:t>REGISTRATION</a:t>
            </a:r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AA2C898-F7E1-78A7-39DB-DCCD294ADF5F}"/>
              </a:ext>
            </a:extLst>
          </p:cNvPr>
          <p:cNvSpPr/>
          <p:nvPr/>
        </p:nvSpPr>
        <p:spPr>
          <a:xfrm>
            <a:off x="6563630" y="2336976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/>
              <a:t>3</a:t>
            </a:r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F00BFA3-901C-9A9C-F13D-CE8BCA433550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5876911" y="2793159"/>
            <a:ext cx="59036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031022DC-24D6-54F7-6E52-322E67957E8A}"/>
              </a:ext>
            </a:extLst>
          </p:cNvPr>
          <p:cNvSpPr/>
          <p:nvPr/>
        </p:nvSpPr>
        <p:spPr>
          <a:xfrm>
            <a:off x="6467274" y="2677378"/>
            <a:ext cx="824247" cy="231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err="1"/>
              <a:t>Clic</a:t>
            </a:r>
            <a:endParaRPr lang="en-US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BCFAB247-F8DC-88E3-A890-284A0BA440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9235" y="4140387"/>
            <a:ext cx="2591636" cy="17060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7AC4B21-FE73-95C4-4F79-62ECFBB8BF65}"/>
              </a:ext>
            </a:extLst>
          </p:cNvPr>
          <p:cNvSpPr/>
          <p:nvPr/>
        </p:nvSpPr>
        <p:spPr>
          <a:xfrm>
            <a:off x="2281351" y="4235025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/>
              <a:t>2</a:t>
            </a:r>
            <a:endParaRPr lang="en-US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C2FEA68E-5F9F-487F-6E47-0532452564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3111" y="3315528"/>
            <a:ext cx="3315896" cy="2906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B404EFE9-5FC2-503C-56FD-E62EB625CB38}"/>
              </a:ext>
            </a:extLst>
          </p:cNvPr>
          <p:cNvSpPr/>
          <p:nvPr/>
        </p:nvSpPr>
        <p:spPr>
          <a:xfrm>
            <a:off x="7645696" y="5765988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/>
              <a:t>4</a:t>
            </a:r>
            <a:endParaRPr lang="en-US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F401805-2438-4E21-7867-24E116B70396}"/>
              </a:ext>
            </a:extLst>
          </p:cNvPr>
          <p:cNvCxnSpPr>
            <a:cxnSpLocks/>
            <a:stCxn id="29" idx="1"/>
          </p:cNvCxnSpPr>
          <p:nvPr/>
        </p:nvCxnSpPr>
        <p:spPr>
          <a:xfrm flipH="1" flipV="1">
            <a:off x="6033155" y="5458914"/>
            <a:ext cx="640047" cy="1885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F2886341-16CD-F886-7174-FC91AC94E5B6}"/>
              </a:ext>
            </a:extLst>
          </p:cNvPr>
          <p:cNvSpPr/>
          <p:nvPr/>
        </p:nvSpPr>
        <p:spPr>
          <a:xfrm>
            <a:off x="6673202" y="5531729"/>
            <a:ext cx="824247" cy="231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err="1"/>
              <a:t>Clic</a:t>
            </a: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5D48F3-6C73-30B6-852C-5B3DDD93AD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7F174D82-39F4-F8DE-3643-A3D035A0E24B}"/>
              </a:ext>
            </a:extLst>
          </p:cNvPr>
          <p:cNvSpPr/>
          <p:nvPr/>
        </p:nvSpPr>
        <p:spPr>
          <a:xfrm>
            <a:off x="2553566" y="3673431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/>
              <a:t>1</a:t>
            </a:r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9C1B276-DB28-B899-2835-7B3AECD814AD}"/>
              </a:ext>
            </a:extLst>
          </p:cNvPr>
          <p:cNvSpPr/>
          <p:nvPr/>
        </p:nvSpPr>
        <p:spPr>
          <a:xfrm>
            <a:off x="1446980" y="3576272"/>
            <a:ext cx="1106586" cy="39682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Diagonal Corners Rounded 5">
            <a:extLst>
              <a:ext uri="{FF2B5EF4-FFF2-40B4-BE49-F238E27FC236}">
                <a16:creationId xmlns:a16="http://schemas.microsoft.com/office/drawing/2014/main" id="{E2F8783D-712B-790F-4ADF-BF2030E60DBA}"/>
              </a:ext>
            </a:extLst>
          </p:cNvPr>
          <p:cNvSpPr/>
          <p:nvPr/>
        </p:nvSpPr>
        <p:spPr>
          <a:xfrm>
            <a:off x="8401523" y="1032136"/>
            <a:ext cx="3590592" cy="528258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1200" b="1">
                <a:solidFill>
                  <a:srgbClr val="60605B"/>
                </a:solidFill>
              </a:rPr>
              <a:t>REGISTRO EN EL PORTAL</a:t>
            </a:r>
            <a:endParaRPr kumimoji="0" lang="en-US" sz="1200" b="1" i="0" u="none" strike="noStrike" kern="1200" cap="none" spc="0" normalizeH="0" baseline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lvl="0">
              <a:defRPr/>
            </a:pPr>
            <a:r>
              <a:rPr lang="hu-HU" sz="1200">
                <a:solidFill>
                  <a:srgbClr val="60605B"/>
                </a:solidFill>
              </a:rPr>
              <a:t>1. </a:t>
            </a:r>
            <a:r>
              <a:rPr lang="es-ES" sz="1200">
                <a:solidFill>
                  <a:srgbClr val="60605B"/>
                </a:solidFill>
              </a:rPr>
              <a:t>Por favor sigue los pasos de registro</a:t>
            </a:r>
            <a:endParaRPr lang="en-US" sz="1200">
              <a:solidFill>
                <a:srgbClr val="60605B"/>
              </a:solidFill>
            </a:endParaRPr>
          </a:p>
          <a:p>
            <a:pPr lvl="0">
              <a:defRPr/>
            </a:pPr>
            <a:r>
              <a:rPr kumimoji="0" lang="en-US" sz="1200" b="0" i="0" strike="noStrike" kern="1200" cap="none" spc="0" normalizeH="0" baseline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Nota</a:t>
            </a:r>
            <a:r>
              <a:rPr kumimoji="0" lang="en-US" sz="1200" b="0" i="0" strike="noStrike" kern="1200" cap="none" spc="0" normalizeH="0" baseline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: </a:t>
            </a:r>
            <a:r>
              <a:rPr lang="es-ES" sz="1200"/>
              <a:t>El nombre de usuario por default es</a:t>
            </a:r>
            <a:r>
              <a:rPr lang="en-US" sz="1200"/>
              <a:t> “</a:t>
            </a:r>
            <a:r>
              <a:rPr lang="en-US" sz="1200" err="1"/>
              <a:t>nombre</a:t>
            </a:r>
            <a:r>
              <a:rPr lang="en-US" sz="1200"/>
              <a:t>” y “</a:t>
            </a:r>
            <a:r>
              <a:rPr lang="en-US" sz="1200" err="1"/>
              <a:t>apellido</a:t>
            </a:r>
            <a:r>
              <a:rPr lang="en-US" sz="1200"/>
              <a:t>”</a:t>
            </a:r>
            <a:r>
              <a:rPr lang="en-US" sz="1200">
                <a:solidFill>
                  <a:srgbClr val="60605B"/>
                </a:solidFill>
              </a:rPr>
              <a:t> sin embargo,</a:t>
            </a:r>
            <a:r>
              <a:rPr lang="es-ES" sz="1200">
                <a:solidFill>
                  <a:srgbClr val="60605B"/>
                </a:solidFill>
              </a:rPr>
              <a:t> el nombre de usuario debe ser único</a:t>
            </a:r>
            <a:r>
              <a:rPr lang="en-US" sz="1200"/>
              <a:t> (</a:t>
            </a:r>
            <a:r>
              <a:rPr lang="en-US" sz="1200" err="1"/>
              <a:t>si</a:t>
            </a:r>
            <a:r>
              <a:rPr lang="en-US" sz="1200"/>
              <a:t> </a:t>
            </a:r>
            <a:r>
              <a:rPr lang="en-US" sz="1200" err="1"/>
              <a:t>el</a:t>
            </a:r>
            <a:r>
              <a:rPr lang="en-US" sz="1200"/>
              <a:t> </a:t>
            </a:r>
            <a:r>
              <a:rPr lang="en-US" sz="1200" err="1"/>
              <a:t>nombre</a:t>
            </a:r>
            <a:r>
              <a:rPr lang="en-US" sz="1200"/>
              <a:t> de </a:t>
            </a:r>
            <a:r>
              <a:rPr lang="en-US" sz="1200" err="1"/>
              <a:t>usuario</a:t>
            </a:r>
            <a:r>
              <a:rPr lang="en-US" sz="1200"/>
              <a:t> </a:t>
            </a:r>
            <a:r>
              <a:rPr lang="en-US" sz="1200" err="1"/>
              <a:t>ya</a:t>
            </a:r>
            <a:r>
              <a:rPr lang="en-US" sz="1200"/>
              <a:t> </a:t>
            </a:r>
            <a:r>
              <a:rPr lang="en-US" sz="1200" err="1"/>
              <a:t>existe</a:t>
            </a:r>
            <a:r>
              <a:rPr lang="en-US" sz="1200"/>
              <a:t>, </a:t>
            </a:r>
            <a:r>
              <a:rPr lang="en-US" sz="1200" err="1"/>
              <a:t>debes</a:t>
            </a:r>
            <a:r>
              <a:rPr lang="en-US" sz="1200"/>
              <a:t> </a:t>
            </a:r>
            <a:r>
              <a:rPr lang="en-US" sz="1200" err="1"/>
              <a:t>ajustarlo</a:t>
            </a:r>
            <a:r>
              <a:rPr lang="en-US" sz="1200"/>
              <a:t>) </a:t>
            </a:r>
            <a:r>
              <a:rPr lang="en-US" sz="1200">
                <a:solidFill>
                  <a:srgbClr val="60605B"/>
                </a:solidFill>
              </a:rPr>
              <a:t>&gt;&gt; </a:t>
            </a:r>
            <a:r>
              <a:rPr lang="en-US" sz="1200" b="1" u="sng">
                <a:solidFill>
                  <a:srgbClr val="60605B"/>
                </a:solidFill>
                <a:highlight>
                  <a:srgbClr val="FFFF00"/>
                </a:highlight>
              </a:rPr>
              <a:t>Por favor </a:t>
            </a:r>
            <a:r>
              <a:rPr lang="en-US" sz="1200" b="1" u="sng" err="1">
                <a:solidFill>
                  <a:srgbClr val="60605B"/>
                </a:solidFill>
                <a:highlight>
                  <a:srgbClr val="FFFF00"/>
                </a:highlight>
              </a:rPr>
              <a:t>haz</a:t>
            </a:r>
            <a:r>
              <a:rPr lang="en-US" sz="1200" b="1" u="sng">
                <a:solidFill>
                  <a:srgbClr val="60605B"/>
                </a:solidFill>
                <a:highlight>
                  <a:srgbClr val="FFFF00"/>
                </a:highlight>
              </a:rPr>
              <a:t> </a:t>
            </a:r>
            <a:r>
              <a:rPr lang="en-US" sz="1200" b="1" u="sng" err="1">
                <a:solidFill>
                  <a:srgbClr val="60605B"/>
                </a:solidFill>
                <a:highlight>
                  <a:srgbClr val="FFFF00"/>
                </a:highlight>
              </a:rPr>
              <a:t>clic</a:t>
            </a:r>
            <a:r>
              <a:rPr lang="en-US" sz="1200" b="1" u="sng">
                <a:solidFill>
                  <a:srgbClr val="60605B"/>
                </a:solidFill>
                <a:highlight>
                  <a:srgbClr val="FFFF00"/>
                </a:highlight>
              </a:rPr>
              <a:t> </a:t>
            </a:r>
            <a:r>
              <a:rPr lang="en-US" sz="1200" b="1" u="sng" err="1">
                <a:solidFill>
                  <a:srgbClr val="60605B"/>
                </a:solidFill>
                <a:highlight>
                  <a:srgbClr val="FFFF00"/>
                </a:highlight>
              </a:rPr>
              <a:t>en</a:t>
            </a:r>
            <a:r>
              <a:rPr lang="en-US" sz="1200" b="1" u="sng">
                <a:solidFill>
                  <a:srgbClr val="60605B"/>
                </a:solidFill>
                <a:highlight>
                  <a:srgbClr val="FFFF00"/>
                </a:highlight>
              </a:rPr>
              <a:t> GET STARTED!</a:t>
            </a:r>
            <a:endParaRPr lang="en-US" sz="120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200" b="0" i="0" strike="noStrike" kern="1200" cap="none" spc="0" normalizeH="0" baseline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lvl="0">
              <a:defRPr/>
            </a:pPr>
            <a:r>
              <a:rPr lang="en-US" sz="1200">
                <a:solidFill>
                  <a:srgbClr val="60605B"/>
                </a:solidFill>
              </a:rPr>
              <a:t>2. </a:t>
            </a:r>
            <a:r>
              <a:rPr lang="en-US" sz="1200"/>
              <a:t>Para </a:t>
            </a:r>
            <a:r>
              <a:rPr lang="en-US" sz="1200" err="1"/>
              <a:t>iniciar</a:t>
            </a:r>
            <a:r>
              <a:rPr lang="en-US" sz="1200"/>
              <a:t> </a:t>
            </a:r>
            <a:r>
              <a:rPr lang="en-US" sz="1200" err="1"/>
              <a:t>sesión</a:t>
            </a:r>
            <a:r>
              <a:rPr lang="en-US" sz="1200"/>
              <a:t>- </a:t>
            </a:r>
            <a:r>
              <a:rPr lang="es-ES" sz="1200"/>
              <a:t>Puedes utilizar la dirección de correo electrónico proporcionada durante el registro o el nombre de usuario</a:t>
            </a:r>
            <a:r>
              <a:rPr lang="en-US" sz="1200"/>
              <a:t> </a:t>
            </a:r>
            <a:r>
              <a:rPr lang="en-US" sz="1200">
                <a:solidFill>
                  <a:srgbClr val="60605B"/>
                </a:solidFill>
              </a:rPr>
              <a:t> </a:t>
            </a:r>
          </a:p>
          <a:p>
            <a:pPr lvl="0">
              <a:defRPr/>
            </a:pPr>
            <a:r>
              <a:rPr lang="en-US" sz="1200">
                <a:solidFill>
                  <a:srgbClr val="60605B"/>
                </a:solidFill>
              </a:rPr>
              <a:t>3. </a:t>
            </a:r>
            <a:r>
              <a:rPr lang="es-ES" sz="1200">
                <a:solidFill>
                  <a:srgbClr val="60605B"/>
                </a:solidFill>
              </a:rPr>
              <a:t>Después de iniciar sesión, se te dirigirá a la página e2open</a:t>
            </a:r>
            <a:r>
              <a:rPr lang="en-US" sz="1200">
                <a:solidFill>
                  <a:srgbClr val="60605B"/>
                </a:solidFill>
              </a:rPr>
              <a:t> &gt;&gt; </a:t>
            </a:r>
            <a:r>
              <a:rPr lang="es-ES" sz="1200">
                <a:solidFill>
                  <a:srgbClr val="60605B"/>
                </a:solidFill>
              </a:rPr>
              <a:t>Por favor haz clic en</a:t>
            </a:r>
            <a:r>
              <a:rPr lang="en-US" sz="1200">
                <a:solidFill>
                  <a:srgbClr val="60605B"/>
                </a:solidFill>
              </a:rPr>
              <a:t> </a:t>
            </a:r>
            <a:r>
              <a:rPr lang="en-US" sz="1200" b="1">
                <a:solidFill>
                  <a:schemeClr val="accent1"/>
                </a:solidFill>
              </a:rPr>
              <a:t>“JABIL Process Manager”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200" b="0" i="0" strike="noStrike" kern="1200" cap="none" spc="0" normalizeH="0" baseline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lvl="0">
              <a:defRPr/>
            </a:pPr>
            <a:r>
              <a:rPr lang="en-US" sz="1200">
                <a:solidFill>
                  <a:srgbClr val="60605B"/>
                </a:solidFill>
              </a:rPr>
              <a:t>4. En </a:t>
            </a:r>
            <a:r>
              <a:rPr lang="en-US" sz="1200" err="1">
                <a:solidFill>
                  <a:srgbClr val="60605B"/>
                </a:solidFill>
              </a:rPr>
              <a:t>el</a:t>
            </a:r>
            <a:r>
              <a:rPr lang="en-US" sz="1200">
                <a:solidFill>
                  <a:srgbClr val="60605B"/>
                </a:solidFill>
              </a:rPr>
              <a:t> s</a:t>
            </a:r>
            <a:r>
              <a:rPr lang="es-ES" sz="1200" err="1">
                <a:solidFill>
                  <a:srgbClr val="60605B"/>
                </a:solidFill>
              </a:rPr>
              <a:t>iguiente</a:t>
            </a:r>
            <a:r>
              <a:rPr lang="es-ES" sz="1200">
                <a:solidFill>
                  <a:srgbClr val="60605B"/>
                </a:solidFill>
              </a:rPr>
              <a:t> selecciona de la lista desplegable</a:t>
            </a:r>
            <a:r>
              <a:rPr lang="es-MX" sz="1200">
                <a:solidFill>
                  <a:srgbClr val="60605B"/>
                </a:solidFill>
              </a:rPr>
              <a:t> </a:t>
            </a:r>
            <a:r>
              <a:rPr lang="en-US" sz="1200" b="1">
                <a:solidFill>
                  <a:schemeClr val="accent1"/>
                </a:solidFill>
              </a:rPr>
              <a:t>E2open Managed Users</a:t>
            </a:r>
            <a:r>
              <a:rPr lang="en-US" sz="1200" b="1">
                <a:solidFill>
                  <a:srgbClr val="60605B"/>
                </a:solidFill>
              </a:rPr>
              <a:t> y </a:t>
            </a:r>
            <a:r>
              <a:rPr lang="es-ES" sz="1200"/>
              <a:t>marca la casilla de verificación </a:t>
            </a:r>
            <a:r>
              <a:rPr lang="es-ES" sz="1200" b="1"/>
              <a:t>“</a:t>
            </a:r>
            <a:r>
              <a:rPr lang="en-US" sz="1200" b="1"/>
              <a:t>Remember your choice”</a:t>
            </a:r>
            <a:endParaRPr kumimoji="0" lang="en-US" sz="1200" b="1" i="0" strike="noStrike" kern="1200" cap="none" spc="0" normalizeH="0" baseline="0">
              <a:ln>
                <a:noFill/>
              </a:ln>
              <a:solidFill>
                <a:schemeClr val="accent1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0037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EBE47-DCEB-42F5-13E2-B2A7C0DEB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Inicio</a:t>
            </a:r>
            <a:r>
              <a:rPr lang="en-US"/>
              <a:t> de </a:t>
            </a:r>
            <a:r>
              <a:rPr lang="en-US" err="1"/>
              <a:t>sesión</a:t>
            </a:r>
            <a:r>
              <a:rPr lang="en-US"/>
              <a:t> </a:t>
            </a:r>
            <a:r>
              <a:rPr lang="en-US" err="1"/>
              <a:t>en</a:t>
            </a:r>
            <a:r>
              <a:rPr lang="en-US"/>
              <a:t> e2open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9AD9F5-59B8-5EED-02BB-33C7D8D3FA6F}"/>
              </a:ext>
            </a:extLst>
          </p:cNvPr>
          <p:cNvSpPr txBox="1"/>
          <p:nvPr/>
        </p:nvSpPr>
        <p:spPr>
          <a:xfrm>
            <a:off x="444500" y="1140843"/>
            <a:ext cx="11010900" cy="5883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s-ES" sz="1500">
                <a:latin typeface="Grandview" panose="020B0502040204020203" pitchFamily="34" charset="0"/>
              </a:rPr>
              <a:t>Después de completar los pasos de registro, el sistema te enviará un correo electrónico de confirmación con un enlace que puedes usar para iniciar sesión en el futuro.</a:t>
            </a:r>
            <a:endParaRPr lang="en-US" sz="1500">
              <a:latin typeface="Grandview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CA00D8-2B1A-B40D-26E5-02133B9BCCA8}"/>
              </a:ext>
            </a:extLst>
          </p:cNvPr>
          <p:cNvSpPr/>
          <p:nvPr/>
        </p:nvSpPr>
        <p:spPr>
          <a:xfrm>
            <a:off x="1902691" y="2346036"/>
            <a:ext cx="591127" cy="73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CCD6425-9A02-BA87-CFDF-17E0260E5B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4" name="Imagen 4" descr="Interfaz de usuario gráfica, Aplicación">
            <a:extLst>
              <a:ext uri="{FF2B5EF4-FFF2-40B4-BE49-F238E27FC236}">
                <a16:creationId xmlns:a16="http://schemas.microsoft.com/office/drawing/2014/main" id="{6A10B742-7C4D-943B-B469-A894034E93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059" y="1806569"/>
            <a:ext cx="11765972" cy="424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724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7EB16-9020-7020-BE9F-236F7B221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7065"/>
            <a:ext cx="11010900" cy="986828"/>
          </a:xfrm>
        </p:spPr>
        <p:txBody>
          <a:bodyPr/>
          <a:lstStyle/>
          <a:p>
            <a:r>
              <a:rPr lang="hu-HU"/>
              <a:t>FIRST STEPS AND TIPS</a:t>
            </a: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B81CF7-352C-BD34-7F9C-71AD464AD1AC}"/>
              </a:ext>
            </a:extLst>
          </p:cNvPr>
          <p:cNvSpPr txBox="1"/>
          <p:nvPr/>
        </p:nvSpPr>
        <p:spPr>
          <a:xfrm>
            <a:off x="309418" y="1027544"/>
            <a:ext cx="11425382" cy="52993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600" b="1" u="sng" noProof="1">
                <a:ea typeface="Times New Roman" panose="02020603050405020304" pitchFamily="18" charset="0"/>
              </a:rPr>
              <a:t>La primera vez, todas sus órdenes de compra existentes aparecerán como NEW u OPEN</a:t>
            </a:r>
            <a:r>
              <a:rPr lang="es-MX" sz="1600" noProof="1">
                <a:effectLst/>
                <a:ea typeface="Times New Roman" panose="02020603050405020304" pitchFamily="18" charset="0"/>
              </a:rPr>
              <a:t> – </a:t>
            </a:r>
            <a:r>
              <a:rPr lang="es-MX" sz="1600" noProof="1">
                <a:ea typeface="Times New Roman" panose="02020603050405020304" pitchFamily="18" charset="0"/>
              </a:rPr>
              <a:t>revisa tus confirmaciones previas (de fecha y cantidad) y vuelve a enviarlas a través de e2open utilizando la opción Excel Download/Upload en el Portal en caso necesario.</a:t>
            </a:r>
            <a:endParaRPr lang="es-MX" sz="1600" noProof="1">
              <a:ea typeface="Calibri" panose="020F0502020204030204" pitchFamily="34" charset="0"/>
            </a:endParaRPr>
          </a:p>
          <a:p>
            <a:pPr marL="685800" indent="-228600">
              <a:buFont typeface="Arial" panose="020B0604020202020204" pitchFamily="34" charset="0"/>
              <a:buChar char="•"/>
            </a:pPr>
            <a:r>
              <a:rPr lang="es-MX" sz="1600" noProof="1">
                <a:effectLst/>
                <a:ea typeface="Calibri" panose="020F0502020204030204" pitchFamily="34" charset="0"/>
              </a:rPr>
              <a:t> </a:t>
            </a:r>
            <a:r>
              <a:rPr lang="es-MX" sz="1600" noProof="1">
                <a:ea typeface="Calibri" panose="020F0502020204030204" pitchFamily="34" charset="0"/>
              </a:rPr>
              <a:t>Si tienes alguna pregunta sobre las confirmaciones proporcionadas anteriormente, ponte en contacto con el comprador responsable de tu planta de Jabil.</a:t>
            </a:r>
            <a:endParaRPr lang="es-MX" sz="1600" noProof="1">
              <a:effectLst/>
              <a:ea typeface="Calibri" panose="020F0502020204030204" pitchFamily="34" charset="0"/>
            </a:endParaRPr>
          </a:p>
          <a:p>
            <a:pPr marL="685800" indent="-228600">
              <a:buFont typeface="Arial" panose="020B0604020202020204" pitchFamily="34" charset="0"/>
              <a:buChar char="•"/>
            </a:pPr>
            <a:r>
              <a:rPr lang="es-MX" sz="1600" noProof="1">
                <a:ea typeface="Calibri"/>
              </a:rPr>
              <a:t>En el futuro, verás el estado actualizado de la PO y la confirmación de la misma.</a:t>
            </a:r>
            <a:endParaRPr lang="es-MX" sz="1600" noProof="1"/>
          </a:p>
          <a:p>
            <a:endParaRPr lang="es-MX" sz="1600" noProof="1"/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s-MX" sz="1600" b="0" i="0" u="none" strike="noStrike" noProof="1">
                <a:solidFill>
                  <a:srgbClr val="60605B"/>
                </a:solidFill>
                <a:effectLst/>
                <a:latin typeface="Grandview" panose="020B0502040204020203" pitchFamily="34" charset="0"/>
              </a:rPr>
              <a:t>Después de la confirmación a través de e2open </a:t>
            </a:r>
            <a:r>
              <a:rPr lang="es-MX" sz="1600" b="1" i="0" u="none" strike="noStrike" noProof="1">
                <a:solidFill>
                  <a:srgbClr val="60605B"/>
                </a:solidFill>
                <a:effectLst/>
                <a:latin typeface="Grandview" panose="020B0502040204020203" pitchFamily="34" charset="0"/>
              </a:rPr>
              <a:t>tendremos una actualización inmediata en nuestro sistema ERP (SAP) </a:t>
            </a:r>
            <a:r>
              <a:rPr lang="es-MX" sz="1600" b="0" i="0" noProof="1">
                <a:solidFill>
                  <a:srgbClr val="60605B"/>
                </a:solidFill>
                <a:effectLst/>
                <a:latin typeface="Grandview" panose="020B0502040204020203" pitchFamily="34" charset="0"/>
              </a:rPr>
              <a:t>​</a:t>
            </a:r>
            <a:endParaRPr lang="es-MX" sz="1600" b="0" i="0" noProof="1">
              <a:solidFill>
                <a:srgbClr val="60605B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MX" sz="1600" b="1" noProof="1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1600" noProof="1"/>
              <a:t>Si te suscribes a cualquier alerta del sistema disponible en el portal e2open, recibirás alertas consolidadas para tu código de proveedor en diferentes plantas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1600" noProof="1"/>
              <a:t>Si diferentes plantas de Jabil usan el mismo Código de vendor – las alertas se consolidarán.</a:t>
            </a:r>
          </a:p>
          <a:p>
            <a:pPr lvl="1"/>
            <a:endParaRPr lang="es-MX" sz="1600" noProof="1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600" b="1" noProof="1"/>
              <a:t>Para mayor Información sobre las suscripción a las Alertas por favor revisa la siguiente diapositive. </a:t>
            </a:r>
          </a:p>
          <a:p>
            <a:endParaRPr lang="es-MX" sz="1600" b="1" noProof="1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600" b="1" noProof="1"/>
          </a:p>
          <a:p>
            <a:endParaRPr lang="es-MX" sz="1600" b="1" noProof="1"/>
          </a:p>
          <a:p>
            <a:endParaRPr lang="es-MX" sz="1600" b="1" noProof="1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1F9493-BFAD-B616-A491-509A39E22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Arrow: Down 3">
            <a:extLst>
              <a:ext uri="{FF2B5EF4-FFF2-40B4-BE49-F238E27FC236}">
                <a16:creationId xmlns:a16="http://schemas.microsoft.com/office/drawing/2014/main" id="{868D9B92-4DE8-5E67-BC90-20C93832471F}"/>
              </a:ext>
            </a:extLst>
          </p:cNvPr>
          <p:cNvSpPr/>
          <p:nvPr/>
        </p:nvSpPr>
        <p:spPr>
          <a:xfrm>
            <a:off x="6096000" y="5277095"/>
            <a:ext cx="895929" cy="9320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718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468675-2315-9652-A556-6E1C4DA4A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>
                <a:latin typeface="Grandview"/>
              </a:rPr>
              <a:t>e2open </a:t>
            </a:r>
            <a:r>
              <a:rPr lang="en-US">
                <a:latin typeface="Grandview"/>
              </a:rPr>
              <a:t>|</a:t>
            </a:r>
            <a:r>
              <a:rPr lang="hu-HU">
                <a:latin typeface="Grandview"/>
              </a:rPr>
              <a:t> NAVEGACIÓN</a:t>
            </a:r>
            <a:endParaRPr lang="en-US">
              <a:latin typeface="Grandview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8E739F4-4B73-8ED7-E7FE-D5807B309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75" y="1346033"/>
            <a:ext cx="11346275" cy="41259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C1C27FB-E580-0E01-0FFF-635A646D4191}"/>
              </a:ext>
            </a:extLst>
          </p:cNvPr>
          <p:cNvSpPr txBox="1"/>
          <p:nvPr/>
        </p:nvSpPr>
        <p:spPr>
          <a:xfrm>
            <a:off x="6341326" y="13082"/>
            <a:ext cx="3915614" cy="141315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pPr algn="l" rtl="0" fontAlgn="base">
              <a:buFont typeface="+mj-lt"/>
              <a:buAutoNum type="arabicPeriod"/>
            </a:pPr>
            <a:r>
              <a:rPr lang="es-MX" sz="1100" b="0" i="0" u="none" strike="noStrike">
                <a:solidFill>
                  <a:srgbClr val="494949"/>
                </a:solidFill>
                <a:effectLst/>
                <a:latin typeface="+mj-lt"/>
              </a:rPr>
              <a:t> Menú</a:t>
            </a:r>
            <a:r>
              <a:rPr lang="en-US" sz="1100" b="0" i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algn="l" rtl="0" fontAlgn="base">
              <a:buFont typeface="+mj-lt"/>
              <a:buAutoNum type="arabicPeriod"/>
            </a:pPr>
            <a:r>
              <a:rPr lang="es-MX" sz="1100" b="0" i="0" u="none" strike="noStrike">
                <a:solidFill>
                  <a:srgbClr val="494949"/>
                </a:solidFill>
                <a:effectLst/>
                <a:latin typeface="+mj-lt"/>
              </a:rPr>
              <a:t> Barra de Favoritos</a:t>
            </a:r>
            <a:r>
              <a:rPr lang="en-US" sz="1100" b="0" i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algn="l" rtl="0" fontAlgn="base">
              <a:buFont typeface="+mj-lt"/>
              <a:buAutoNum type="arabicPeriod"/>
            </a:pPr>
            <a:r>
              <a:rPr lang="es-MX" sz="1100" b="0" i="0" u="none" strike="noStrike">
                <a:solidFill>
                  <a:srgbClr val="494949"/>
                </a:solidFill>
                <a:effectLst/>
                <a:latin typeface="+mj-lt"/>
              </a:rPr>
              <a:t> Administrar Favoritos</a:t>
            </a:r>
            <a:r>
              <a:rPr lang="en-US" sz="1100" b="0" i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algn="l" rtl="0" fontAlgn="base">
              <a:buFont typeface="+mj-lt"/>
              <a:buAutoNum type="arabicPeriod"/>
            </a:pPr>
            <a:r>
              <a:rPr lang="es-MX" sz="1100" b="0" i="0" u="none" strike="noStrike">
                <a:solidFill>
                  <a:srgbClr val="494949"/>
                </a:solidFill>
                <a:effectLst/>
                <a:latin typeface="+mj-lt"/>
              </a:rPr>
              <a:t> Ayuda en línea</a:t>
            </a:r>
            <a:r>
              <a:rPr lang="en-US" sz="1100" b="0" i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algn="l" rtl="0" fontAlgn="base">
              <a:buFont typeface="+mj-lt"/>
              <a:buAutoNum type="arabicPeriod"/>
            </a:pPr>
            <a:r>
              <a:rPr lang="es-MX" sz="1100" b="0" i="0" u="none" strike="noStrike">
                <a:solidFill>
                  <a:srgbClr val="494949"/>
                </a:solidFill>
                <a:effectLst/>
                <a:latin typeface="+mj-lt"/>
              </a:rPr>
              <a:t> Cambiar entre Roles </a:t>
            </a:r>
            <a:r>
              <a:rPr lang="es-MX" sz="1100" b="1" i="0" u="none" strike="noStrike">
                <a:solidFill>
                  <a:srgbClr val="494949"/>
                </a:solidFill>
                <a:effectLst/>
                <a:latin typeface="+mj-lt"/>
              </a:rPr>
              <a:t>(para ver información de todos los códigos de proveedor)</a:t>
            </a:r>
            <a:r>
              <a:rPr lang="en-US" sz="1100" b="0" i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algn="l" rtl="0" fontAlgn="base">
              <a:buFont typeface="+mj-lt"/>
              <a:buAutoNum type="arabicPeriod"/>
            </a:pPr>
            <a:r>
              <a:rPr lang="es-MX" sz="1100" b="0" i="0" u="none" strike="noStrike">
                <a:solidFill>
                  <a:srgbClr val="494949"/>
                </a:solidFill>
                <a:effectLst/>
                <a:latin typeface="+mj-lt"/>
              </a:rPr>
              <a:t> Maestro</a:t>
            </a:r>
            <a:r>
              <a:rPr lang="en-US" sz="1100" b="0" i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1BC1292-AA27-5BA9-44E5-E438D23327F1}"/>
              </a:ext>
            </a:extLst>
          </p:cNvPr>
          <p:cNvCxnSpPr/>
          <p:nvPr/>
        </p:nvCxnSpPr>
        <p:spPr>
          <a:xfrm>
            <a:off x="264712" y="2024819"/>
            <a:ext cx="0" cy="6892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1398CA3-F253-1736-9A6B-6416C22995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72" y="2888413"/>
            <a:ext cx="2297602" cy="223776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BF2C17F-5F9B-8647-E78F-D3B67990AF01}"/>
              </a:ext>
            </a:extLst>
          </p:cNvPr>
          <p:cNvSpPr txBox="1"/>
          <p:nvPr/>
        </p:nvSpPr>
        <p:spPr>
          <a:xfrm>
            <a:off x="7511573" y="1916979"/>
            <a:ext cx="3105672" cy="1123712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200">
                <a:latin typeface="Grandview"/>
              </a:rPr>
              <a:t>Depending on user role assignments, </a:t>
            </a:r>
            <a:r>
              <a:rPr lang="en-US" sz="1200" b="1">
                <a:solidFill>
                  <a:srgbClr val="002060"/>
                </a:solidFill>
                <a:latin typeface="Grandview"/>
              </a:rPr>
              <a:t>User can switch between assigned roles.</a:t>
            </a:r>
          </a:p>
          <a:p>
            <a:endParaRPr lang="en-US" sz="1200">
              <a:latin typeface="Grandview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>
                <a:latin typeface="Grandview"/>
              </a:rPr>
              <a:t>Click on profile icon </a:t>
            </a:r>
            <a:r>
              <a:rPr lang="en-US" sz="1200" b="1">
                <a:latin typeface="Grandview"/>
              </a:rPr>
              <a:t>(1)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>
                <a:latin typeface="Grandview"/>
              </a:rPr>
              <a:t>Select role </a:t>
            </a:r>
            <a:r>
              <a:rPr lang="en-US" sz="1200" b="1">
                <a:latin typeface="Grandview"/>
              </a:rPr>
              <a:t>(2)</a:t>
            </a:r>
            <a:endParaRPr lang="pl-PL" sz="1200" b="1">
              <a:latin typeface="Grandview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008F87A-B8E6-00E4-609F-314770F256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2702" y="3253423"/>
            <a:ext cx="3105672" cy="284493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35ECAA0-87E8-3808-B897-A3C04FDE71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5493" y="2553200"/>
            <a:ext cx="2879730" cy="2707438"/>
          </a:xfrm>
          <a:prstGeom prst="rect">
            <a:avLst/>
          </a:prstGeom>
        </p:spPr>
      </p:pic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335D1FD1-6D90-D237-F713-2EC89BEF456E}"/>
              </a:ext>
            </a:extLst>
          </p:cNvPr>
          <p:cNvCxnSpPr>
            <a:cxnSpLocks/>
            <a:endCxn id="16" idx="0"/>
          </p:cNvCxnSpPr>
          <p:nvPr/>
        </p:nvCxnSpPr>
        <p:spPr>
          <a:xfrm>
            <a:off x="1643997" y="1747134"/>
            <a:ext cx="3411361" cy="806066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AE4F7B73-EAC6-BADE-271E-80E51B043C4F}"/>
              </a:ext>
            </a:extLst>
          </p:cNvPr>
          <p:cNvCxnSpPr>
            <a:cxnSpLocks/>
            <a:stCxn id="19" idx="3"/>
            <a:endCxn id="15" idx="3"/>
          </p:cNvCxnSpPr>
          <p:nvPr/>
        </p:nvCxnSpPr>
        <p:spPr>
          <a:xfrm flipH="1">
            <a:off x="10428374" y="1468733"/>
            <a:ext cx="1232047" cy="3207157"/>
          </a:xfrm>
          <a:prstGeom prst="bentConnector3">
            <a:avLst>
              <a:gd name="adj1" fmla="val -18554"/>
            </a:avLst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31A1ACD2-70DA-C5F8-AAC2-78AD4D52B2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  <p:cxnSp>
        <p:nvCxnSpPr>
          <p:cNvPr id="4" name="Összekötő: szögletes 3">
            <a:extLst>
              <a:ext uri="{FF2B5EF4-FFF2-40B4-BE49-F238E27FC236}">
                <a16:creationId xmlns:a16="http://schemas.microsoft.com/office/drawing/2014/main" id="{83E247D1-089B-DDD4-E57F-B42BF2A2194F}"/>
              </a:ext>
            </a:extLst>
          </p:cNvPr>
          <p:cNvCxnSpPr/>
          <p:nvPr/>
        </p:nvCxnSpPr>
        <p:spPr>
          <a:xfrm>
            <a:off x="5638800" y="2971799"/>
            <a:ext cx="914399" cy="91439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98D49EE9-6FB1-98E9-CF6F-F55FA5CA9122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10000912" y="885670"/>
            <a:ext cx="976018" cy="428894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AD9FE56E-5FF6-86A6-7A8A-762A86271F68}"/>
              </a:ext>
            </a:extLst>
          </p:cNvPr>
          <p:cNvSpPr/>
          <p:nvPr/>
        </p:nvSpPr>
        <p:spPr>
          <a:xfrm>
            <a:off x="10293439" y="1314564"/>
            <a:ext cx="1366982" cy="308337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DA99D86-851F-2997-9276-0B8AC5536346}"/>
              </a:ext>
            </a:extLst>
          </p:cNvPr>
          <p:cNvSpPr/>
          <p:nvPr/>
        </p:nvSpPr>
        <p:spPr>
          <a:xfrm>
            <a:off x="5532582" y="1268677"/>
            <a:ext cx="637310" cy="20005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FF4EEE-79FE-4B07-9EC3-4791A1F594E7}"/>
              </a:ext>
            </a:extLst>
          </p:cNvPr>
          <p:cNvSpPr txBox="1"/>
          <p:nvPr/>
        </p:nvSpPr>
        <p:spPr>
          <a:xfrm>
            <a:off x="531076" y="5094489"/>
            <a:ext cx="11103771" cy="1464231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1000" b="0" i="0">
                <a:solidFill>
                  <a:srgbClr val="494949"/>
                </a:solidFill>
                <a:effectLst/>
                <a:latin typeface="+mj-lt"/>
              </a:rPr>
              <a:t>Para guardar una pantalla como favorita, sigue los pasos a continuación</a:t>
            </a:r>
            <a:r>
              <a:rPr lang="en-US" sz="1000">
                <a:latin typeface="+mj-lt"/>
              </a:rPr>
              <a:t>:</a:t>
            </a:r>
          </a:p>
          <a:p>
            <a:endParaRPr lang="en-US" sz="1000">
              <a:latin typeface="+mj-lt"/>
            </a:endParaRPr>
          </a:p>
          <a:p>
            <a:pPr algn="l" rtl="0" fontAlgn="base"/>
            <a:r>
              <a:rPr lang="en-US" sz="1000">
                <a:latin typeface="+mj-lt"/>
              </a:rPr>
              <a:t>1. </a:t>
            </a:r>
            <a:r>
              <a:rPr lang="es-MX" sz="1000" b="0" i="0" u="none" strike="noStrike">
                <a:solidFill>
                  <a:srgbClr val="494949"/>
                </a:solidFill>
                <a:effectLst/>
                <a:latin typeface="+mj-lt"/>
              </a:rPr>
              <a:t>Ve a la página que necesitas guardar como tu favorita, por ejemplo: </a:t>
            </a:r>
            <a:r>
              <a:rPr lang="es-MX" sz="1000" b="0" i="0" u="none" strike="noStrike">
                <a:solidFill>
                  <a:srgbClr val="002060"/>
                </a:solidFill>
                <a:effectLst/>
                <a:latin typeface="+mj-lt"/>
              </a:rPr>
              <a:t>Discrete Order List </a:t>
            </a:r>
            <a:r>
              <a:rPr lang="es-MX" sz="1000" b="1" i="0" u="none" strike="noStrike">
                <a:solidFill>
                  <a:srgbClr val="8E1E26"/>
                </a:solidFill>
                <a:effectLst/>
                <a:latin typeface="+mj-lt"/>
              </a:rPr>
              <a:t>(1)</a:t>
            </a:r>
            <a:r>
              <a:rPr lang="es-MX" sz="1000" b="0" i="0" u="none" strike="noStrike">
                <a:solidFill>
                  <a:srgbClr val="494949"/>
                </a:solidFill>
                <a:effectLst/>
                <a:latin typeface="+mj-lt"/>
              </a:rPr>
              <a:t>. Una vez en la página, haz clic en </a:t>
            </a:r>
            <a:r>
              <a:rPr lang="es-MX" sz="1000" b="1" i="0" u="sng">
                <a:solidFill>
                  <a:srgbClr val="002060"/>
                </a:solidFill>
                <a:effectLst/>
                <a:latin typeface="+mj-lt"/>
              </a:rPr>
              <a:t>Add to Favorites</a:t>
            </a:r>
            <a:r>
              <a:rPr lang="es-MX" sz="1000" b="1" i="0" u="none" strike="noStrike">
                <a:solidFill>
                  <a:srgbClr val="494949"/>
                </a:solidFill>
                <a:effectLst/>
                <a:latin typeface="+mj-lt"/>
              </a:rPr>
              <a:t> </a:t>
            </a:r>
            <a:r>
              <a:rPr lang="es-MX" sz="1000" b="1" i="0" u="none" strike="noStrike">
                <a:solidFill>
                  <a:srgbClr val="8E1E26"/>
                </a:solidFill>
                <a:effectLst/>
                <a:latin typeface="+mj-lt"/>
              </a:rPr>
              <a:t>(2)</a:t>
            </a:r>
            <a:r>
              <a:rPr lang="es-MX" sz="1000" b="1" i="0" u="none" strike="noStrike">
                <a:solidFill>
                  <a:srgbClr val="494949"/>
                </a:solidFill>
                <a:effectLst/>
                <a:latin typeface="+mj-lt"/>
              </a:rPr>
              <a:t>.</a:t>
            </a:r>
            <a:r>
              <a:rPr lang="en-US" sz="1000" b="0" i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algn="l" rtl="0" fontAlgn="base"/>
            <a:r>
              <a:rPr lang="es-MX" sz="1000" b="0" i="0" u="none" strike="noStrike">
                <a:solidFill>
                  <a:srgbClr val="494949"/>
                </a:solidFill>
                <a:effectLst/>
                <a:latin typeface="+mj-lt"/>
              </a:rPr>
              <a:t>2. Una vez que abra la ventana de </a:t>
            </a:r>
            <a:r>
              <a:rPr lang="es-MX" sz="1000" b="1" i="0" u="sng">
                <a:solidFill>
                  <a:srgbClr val="002060"/>
                </a:solidFill>
                <a:effectLst/>
                <a:latin typeface="+mj-lt"/>
              </a:rPr>
              <a:t>Add to Favorites</a:t>
            </a:r>
            <a:r>
              <a:rPr lang="es-MX" sz="1000" b="1" i="0" u="none" strike="noStrike">
                <a:solidFill>
                  <a:srgbClr val="494949"/>
                </a:solidFill>
                <a:effectLst/>
                <a:latin typeface="+mj-lt"/>
              </a:rPr>
              <a:t> </a:t>
            </a:r>
            <a:r>
              <a:rPr lang="es-MX" sz="1000" b="0" i="0" u="none" strike="noStrike">
                <a:solidFill>
                  <a:srgbClr val="494949"/>
                </a:solidFill>
                <a:effectLst/>
                <a:latin typeface="+mj-lt"/>
              </a:rPr>
              <a:t>podrás </a:t>
            </a:r>
            <a:r>
              <a:rPr lang="es-MX" sz="1000" b="0" i="0" u="none" strike="noStrike">
                <a:solidFill>
                  <a:srgbClr val="002060"/>
                </a:solidFill>
                <a:effectLst/>
                <a:latin typeface="+mj-lt"/>
              </a:rPr>
              <a:t>cambiar el nombre </a:t>
            </a:r>
            <a:r>
              <a:rPr lang="es-MX" sz="1000" b="0" i="0" u="none" strike="noStrike">
                <a:solidFill>
                  <a:srgbClr val="494949"/>
                </a:solidFill>
                <a:effectLst/>
                <a:latin typeface="+mj-lt"/>
              </a:rPr>
              <a:t>y </a:t>
            </a:r>
            <a:r>
              <a:rPr lang="es-MX" sz="1000" b="0" i="0" u="none" strike="noStrike">
                <a:solidFill>
                  <a:srgbClr val="002060"/>
                </a:solidFill>
                <a:effectLst/>
                <a:latin typeface="+mj-lt"/>
              </a:rPr>
              <a:t>elegir la ubicación </a:t>
            </a:r>
            <a:r>
              <a:rPr lang="es-MX" sz="1000" b="0" i="0" u="none" strike="noStrike">
                <a:solidFill>
                  <a:srgbClr val="494949"/>
                </a:solidFill>
                <a:effectLst/>
                <a:latin typeface="+mj-lt"/>
              </a:rPr>
              <a:t>donde deseas guardar tus Favoritos ya sea en la barra de Favoritos o en una nueva carpeta </a:t>
            </a:r>
            <a:r>
              <a:rPr lang="es-MX" sz="1000" b="1" i="0" u="none" strike="noStrike">
                <a:solidFill>
                  <a:srgbClr val="8E1E26"/>
                </a:solidFill>
                <a:effectLst/>
                <a:latin typeface="+mj-lt"/>
              </a:rPr>
              <a:t>(3)</a:t>
            </a:r>
            <a:r>
              <a:rPr lang="es-MX" sz="1000" b="0" i="0" u="none" strike="noStrike">
                <a:solidFill>
                  <a:srgbClr val="494949"/>
                </a:solidFill>
                <a:effectLst/>
                <a:latin typeface="+mj-lt"/>
              </a:rPr>
              <a:t>.</a:t>
            </a:r>
            <a:r>
              <a:rPr lang="en-US" sz="1000" b="0" i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algn="l" rtl="0" fontAlgn="base"/>
            <a:r>
              <a:rPr lang="es-MX" sz="1000" b="0" i="0" u="none" strike="noStrike">
                <a:solidFill>
                  <a:srgbClr val="494949"/>
                </a:solidFill>
                <a:effectLst/>
                <a:latin typeface="+mj-lt"/>
              </a:rPr>
              <a:t>3. También puedes dar clic en </a:t>
            </a:r>
            <a:r>
              <a:rPr lang="es-MX" sz="1000" b="0" i="0" u="sng">
                <a:solidFill>
                  <a:srgbClr val="002060"/>
                </a:solidFill>
                <a:effectLst/>
                <a:latin typeface="+mj-lt"/>
              </a:rPr>
              <a:t>View more options</a:t>
            </a:r>
            <a:r>
              <a:rPr lang="es-MX" sz="1000" b="1" i="0" u="none" strike="noStrike">
                <a:solidFill>
                  <a:srgbClr val="002060"/>
                </a:solidFill>
                <a:effectLst/>
                <a:latin typeface="+mj-lt"/>
              </a:rPr>
              <a:t> </a:t>
            </a:r>
            <a:r>
              <a:rPr lang="es-MX" sz="1000" b="1" i="0" u="none" strike="noStrike">
                <a:solidFill>
                  <a:srgbClr val="8E1E26"/>
                </a:solidFill>
                <a:effectLst/>
                <a:latin typeface="+mj-lt"/>
              </a:rPr>
              <a:t>(4)</a:t>
            </a:r>
            <a:r>
              <a:rPr lang="es-MX" sz="1000" b="1" i="0" u="none" strike="noStrike">
                <a:solidFill>
                  <a:srgbClr val="494949"/>
                </a:solidFill>
                <a:effectLst/>
                <a:latin typeface="+mj-lt"/>
              </a:rPr>
              <a:t> </a:t>
            </a:r>
            <a:r>
              <a:rPr lang="es-MX" sz="1000" b="0" i="0" u="none" strike="noStrike">
                <a:solidFill>
                  <a:srgbClr val="494949"/>
                </a:solidFill>
                <a:effectLst/>
                <a:latin typeface="+mj-lt"/>
              </a:rPr>
              <a:t>para ver el URL o guardar la página como tu página de inicio </a:t>
            </a:r>
            <a:r>
              <a:rPr lang="es-MX" sz="1000" b="1" i="0" u="none" strike="noStrike">
                <a:solidFill>
                  <a:srgbClr val="8E1E26"/>
                </a:solidFill>
                <a:effectLst/>
                <a:latin typeface="+mj-lt"/>
              </a:rPr>
              <a:t>(5)</a:t>
            </a:r>
            <a:r>
              <a:rPr lang="es-MX" sz="1000" b="0" i="0" u="none" strike="noStrike">
                <a:solidFill>
                  <a:srgbClr val="494949"/>
                </a:solidFill>
                <a:effectLst/>
                <a:latin typeface="+mj-lt"/>
              </a:rPr>
              <a:t>. Para guardar cambios da clic en </a:t>
            </a:r>
            <a:r>
              <a:rPr lang="es-MX" sz="1000" b="0" i="0" u="sng">
                <a:solidFill>
                  <a:srgbClr val="002060"/>
                </a:solidFill>
                <a:effectLst/>
                <a:latin typeface="+mj-lt"/>
              </a:rPr>
              <a:t>Save</a:t>
            </a:r>
            <a:r>
              <a:rPr lang="es-MX" sz="1000" b="0" i="0" u="none" strike="noStrike">
                <a:solidFill>
                  <a:srgbClr val="494949"/>
                </a:solidFill>
                <a:effectLst/>
                <a:latin typeface="+mj-lt"/>
              </a:rPr>
              <a:t> </a:t>
            </a:r>
            <a:r>
              <a:rPr lang="es-MX" sz="1000" b="1" i="0" u="none" strike="noStrike">
                <a:solidFill>
                  <a:srgbClr val="8E1E26"/>
                </a:solidFill>
                <a:effectLst/>
                <a:latin typeface="+mj-lt"/>
              </a:rPr>
              <a:t>(6)</a:t>
            </a:r>
            <a:r>
              <a:rPr lang="en-US" sz="1000" b="0" i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algn="l" rtl="0" fontAlgn="base"/>
            <a:r>
              <a:rPr lang="es-MX" sz="1000" b="0" i="0" u="none" strike="noStrike">
                <a:solidFill>
                  <a:srgbClr val="494949"/>
                </a:solidFill>
                <a:effectLst/>
                <a:latin typeface="+mj-lt"/>
              </a:rPr>
              <a:t>4. Después de guardar, la página será visible en tu barra de Favoritos. </a:t>
            </a:r>
            <a:r>
              <a:rPr lang="es-MX" sz="1000" b="1" i="0" u="none" strike="noStrike">
                <a:solidFill>
                  <a:srgbClr val="002060"/>
                </a:solidFill>
                <a:effectLst/>
                <a:latin typeface="+mj-lt"/>
              </a:rPr>
              <a:t>En cualquier momento el usuario puede agregar nuevas carpetas, renombrarlas y cambiar la ubicación de sus Favoritos guardados.</a:t>
            </a:r>
            <a:r>
              <a:rPr lang="en-US" sz="1000" b="0" i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18C59BE-E45B-36C7-0704-1967F3D4FFC2}"/>
              </a:ext>
            </a:extLst>
          </p:cNvPr>
          <p:cNvCxnSpPr>
            <a:cxnSpLocks/>
          </p:cNvCxnSpPr>
          <p:nvPr/>
        </p:nvCxnSpPr>
        <p:spPr>
          <a:xfrm flipH="1">
            <a:off x="6082961" y="1233845"/>
            <a:ext cx="412262" cy="129169"/>
          </a:xfrm>
          <a:prstGeom prst="straightConnector1">
            <a:avLst/>
          </a:prstGeom>
          <a:ln w="19050">
            <a:solidFill>
              <a:srgbClr val="BD2832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5957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40453-C6B8-9AC9-6535-1DAC20236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SUSCRIPCIÓN A ALERTAS POR CORREO ELECTRÓNICO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951EEC-4532-0CEB-2095-7F61593ACDD5}"/>
              </a:ext>
            </a:extLst>
          </p:cNvPr>
          <p:cNvSpPr txBox="1"/>
          <p:nvPr/>
        </p:nvSpPr>
        <p:spPr>
          <a:xfrm>
            <a:off x="143290" y="940721"/>
            <a:ext cx="10871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800" noProof="1"/>
              <a:t>Es posible suscribirte a las alertas en Menu&gt;&gt; My profile &gt;&gt; Email Alert Subscription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348C10-05DB-34C0-C62A-C21CC30F8D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127" y="1377707"/>
            <a:ext cx="6921610" cy="247200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FB75BE8-3FFB-EBCC-3F0F-CA2A4E0EAC14}"/>
              </a:ext>
            </a:extLst>
          </p:cNvPr>
          <p:cNvSpPr/>
          <p:nvPr/>
        </p:nvSpPr>
        <p:spPr>
          <a:xfrm>
            <a:off x="3670932" y="2213043"/>
            <a:ext cx="1459345" cy="25861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id="{66035056-3F25-771B-8EC1-611964387B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7913" y="2147416"/>
            <a:ext cx="4096577" cy="41340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99B1656-5B8C-5313-1A8C-221FC362DDE7}"/>
              </a:ext>
            </a:extLst>
          </p:cNvPr>
          <p:cNvSpPr/>
          <p:nvPr/>
        </p:nvSpPr>
        <p:spPr>
          <a:xfrm>
            <a:off x="6917913" y="2084244"/>
            <a:ext cx="3261761" cy="25759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3228562D-5FCA-6262-6255-5DD9EAC50960}"/>
              </a:ext>
            </a:extLst>
          </p:cNvPr>
          <p:cNvSpPr/>
          <p:nvPr/>
        </p:nvSpPr>
        <p:spPr>
          <a:xfrm>
            <a:off x="5619772" y="2147415"/>
            <a:ext cx="1034473" cy="2586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C4DB18-FA6B-2A7C-12A3-C4A7BD7F0698}"/>
              </a:ext>
            </a:extLst>
          </p:cNvPr>
          <p:cNvSpPr/>
          <p:nvPr/>
        </p:nvSpPr>
        <p:spPr>
          <a:xfrm>
            <a:off x="6917913" y="3849711"/>
            <a:ext cx="332632" cy="233865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E496FC8E-7245-43BF-EADD-44EDDDA9FAA4}"/>
              </a:ext>
            </a:extLst>
          </p:cNvPr>
          <p:cNvCxnSpPr>
            <a:cxnSpLocks/>
            <a:endCxn id="18" idx="3"/>
          </p:cNvCxnSpPr>
          <p:nvPr/>
        </p:nvCxnSpPr>
        <p:spPr>
          <a:xfrm rot="10800000" flipV="1">
            <a:off x="5938983" y="5119789"/>
            <a:ext cx="914279" cy="58743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36C893EA-A5FD-7F80-978E-DAB857F98799}"/>
              </a:ext>
            </a:extLst>
          </p:cNvPr>
          <p:cNvSpPr/>
          <p:nvPr/>
        </p:nvSpPr>
        <p:spPr>
          <a:xfrm>
            <a:off x="701964" y="5226093"/>
            <a:ext cx="5237018" cy="9622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Click the pencil icon to set up Filters for Alerts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9F82BB-896A-EB73-4970-3495F835EDD6}"/>
              </a:ext>
            </a:extLst>
          </p:cNvPr>
          <p:cNvSpPr txBox="1"/>
          <p:nvPr/>
        </p:nvSpPr>
        <p:spPr>
          <a:xfrm>
            <a:off x="250619" y="3869742"/>
            <a:ext cx="6342440" cy="1123712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500">
                <a:latin typeface="Grandview" panose="020B0502040204020203" pitchFamily="34" charset="0"/>
              </a:rPr>
              <a:t>Dirección de correo del sistema</a:t>
            </a:r>
            <a:r>
              <a:rPr lang="en-US" sz="1500">
                <a:latin typeface="Grandview" panose="020B0502040204020203" pitchFamily="34" charset="0"/>
              </a:rPr>
              <a:t>: </a:t>
            </a:r>
            <a:r>
              <a:rPr lang="en-US" sz="1500" b="1" i="0">
                <a:solidFill>
                  <a:srgbClr val="1F1F1F"/>
                </a:solidFill>
                <a:effectLst/>
                <a:latin typeface="Grandview" panose="020B0502040204020203" pitchFamily="34" charset="0"/>
                <a:hlinkClick r:id="rId4"/>
              </a:rPr>
              <a:t>mailer@services.e2open.com</a:t>
            </a:r>
            <a:r>
              <a:rPr lang="en-US" sz="1500" b="1" i="0">
                <a:solidFill>
                  <a:srgbClr val="1F1F1F"/>
                </a:solidFill>
                <a:effectLst/>
                <a:latin typeface="Grandview" panose="020B0502040204020203" pitchFamily="34" charset="0"/>
              </a:rPr>
              <a:t> &amp; </a:t>
            </a:r>
            <a:r>
              <a:rPr lang="en-US" sz="1500" b="1" i="0">
                <a:solidFill>
                  <a:srgbClr val="1F1F1F"/>
                </a:solidFill>
                <a:effectLst/>
                <a:latin typeface="Grandview" panose="020B0502040204020203" pitchFamily="34" charset="0"/>
                <a:hlinkClick r:id="rId5"/>
              </a:rPr>
              <a:t>donotreply@e2open.com</a:t>
            </a:r>
            <a:endParaRPr lang="en-US" sz="1500" b="1" i="0">
              <a:solidFill>
                <a:srgbClr val="1F1F1F"/>
              </a:solidFill>
              <a:effectLst/>
              <a:latin typeface="Grandview" panose="020B0502040204020203" pitchFamily="34" charset="0"/>
            </a:endParaRPr>
          </a:p>
          <a:p>
            <a:pPr algn="ctr"/>
            <a:endParaRPr lang="en-US" sz="1500" b="1" i="0">
              <a:solidFill>
                <a:srgbClr val="5F6368"/>
              </a:solidFill>
              <a:effectLst/>
              <a:latin typeface="Grandview" panose="020B0502040204020203" pitchFamily="34" charset="0"/>
            </a:endParaRPr>
          </a:p>
          <a:p>
            <a:pPr algn="ctr"/>
            <a:r>
              <a:rPr lang="es-ES" sz="1500">
                <a:latin typeface="Grandview" panose="020B0502040204020203" pitchFamily="34" charset="0"/>
              </a:rPr>
              <a:t>¡Asegúrate de no bloquear estas direcciones de correo electrónico!</a:t>
            </a:r>
            <a:endParaRPr lang="en-US" sz="150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954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1EF63F-EAB8-5B52-188B-FD70123D8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78608"/>
            <a:ext cx="11010900" cy="986828"/>
          </a:xfrm>
        </p:spPr>
        <p:txBody>
          <a:bodyPr/>
          <a:lstStyle/>
          <a:p>
            <a:r>
              <a:rPr lang="hu-HU"/>
              <a:t>DETALLES DE LA COMUNICACIÓN</a:t>
            </a:r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2F0409C-8246-E10B-B379-1CEF532C827A}"/>
              </a:ext>
            </a:extLst>
          </p:cNvPr>
          <p:cNvGraphicFramePr>
            <a:graphicFrameLocks noGrp="1"/>
          </p:cNvGraphicFramePr>
          <p:nvPr/>
        </p:nvGraphicFramePr>
        <p:xfrm>
          <a:off x="332057" y="1497707"/>
          <a:ext cx="10577696" cy="4387350"/>
        </p:xfrm>
        <a:graphic>
          <a:graphicData uri="http://schemas.openxmlformats.org/drawingml/2006/table">
            <a:tbl>
              <a:tblPr firstRow="1">
                <a:tableStyleId>{22838BEF-8BB2-4498-84A7-C5851F593DF1}</a:tableStyleId>
              </a:tblPr>
              <a:tblGrid>
                <a:gridCol w="2604655">
                  <a:extLst>
                    <a:ext uri="{9D8B030D-6E8A-4147-A177-3AD203B41FA5}">
                      <a16:colId xmlns:a16="http://schemas.microsoft.com/office/drawing/2014/main" val="4280525178"/>
                    </a:ext>
                  </a:extLst>
                </a:gridCol>
                <a:gridCol w="4470852">
                  <a:extLst>
                    <a:ext uri="{9D8B030D-6E8A-4147-A177-3AD203B41FA5}">
                      <a16:colId xmlns:a16="http://schemas.microsoft.com/office/drawing/2014/main" val="2585764355"/>
                    </a:ext>
                  </a:extLst>
                </a:gridCol>
                <a:gridCol w="3502189">
                  <a:extLst>
                    <a:ext uri="{9D8B030D-6E8A-4147-A177-3AD203B41FA5}">
                      <a16:colId xmlns:a16="http://schemas.microsoft.com/office/drawing/2014/main" val="568612201"/>
                    </a:ext>
                  </a:extLst>
                </a:gridCol>
              </a:tblGrid>
              <a:tr h="5027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ALERTAS DEL SISTEMA</a:t>
                      </a:r>
                      <a:endParaRPr lang="en-US" sz="1100" b="0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noProof="0">
                          <a:solidFill>
                            <a:schemeClr val="bg1"/>
                          </a:solidFill>
                        </a:rPr>
                        <a:t>PERÍODO DE COMUNICACIÓN DEL SISTEMA</a:t>
                      </a:r>
                      <a:endParaRPr lang="en-US" sz="1100" noProof="0">
                        <a:solidFill>
                          <a:schemeClr val="bg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 noProof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FRECUENCIA DE ALERTAS DEL PROVEEDOR</a:t>
                      </a:r>
                      <a:endParaRPr lang="en-US" sz="1100" b="1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203666"/>
                  </a:ext>
                </a:extLst>
              </a:tr>
              <a:tr h="4102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DPO (Discrete Purchase Order)</a:t>
                      </a:r>
                    </a:p>
                    <a:p>
                      <a:pPr algn="l" fontAlgn="b"/>
                      <a:endParaRPr lang="en-US" sz="1100" b="0" i="0" u="none" strike="noStrike" noProof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kern="12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El sistema libera esta alerta cada 6 horas (empezando a las 0:00:00 UTC) basado en la aprobación del comprador</a:t>
                      </a:r>
                      <a:endParaRPr lang="en-US" sz="1100" kern="1200" noProof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s-E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Puedes recibir esta alerta una vez a la semana, según la aprobación del comprador​</a:t>
                      </a:r>
                      <a:endParaRPr lang="en-US" sz="1000" noProof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63917217"/>
                  </a:ext>
                </a:extLst>
              </a:tr>
              <a:tr h="43354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JIT</a:t>
                      </a:r>
                    </a:p>
                    <a:p>
                      <a:pPr algn="l" fontAlgn="b"/>
                      <a:r>
                        <a:rPr lang="en-US" sz="1100" b="0" i="0" u="none" strike="noStrike" noProof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(Just in Time Schedule Agreement)</a:t>
                      </a:r>
                    </a:p>
                    <a:p>
                      <a:pPr algn="l" fontAlgn="b"/>
                      <a:endParaRPr lang="en-US" sz="1100" b="0" i="0" u="none" strike="noStrike" noProof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884742"/>
                  </a:ext>
                </a:extLst>
              </a:tr>
              <a:tr h="262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Summary of Discrete Order Lines</a:t>
                      </a:r>
                    </a:p>
                    <a:p>
                      <a:pPr algn="l" fontAlgn="b"/>
                      <a:endParaRPr lang="en-US" sz="1100" b="0" i="0" u="none" strike="noStrike" noProof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100" b="0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00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731403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Discrete Purchase Order</a:t>
                      </a:r>
                    </a:p>
                    <a:p>
                      <a:pPr algn="l" fontAlgn="b"/>
                      <a:endParaRPr lang="en-US" sz="1100" b="0" i="0" u="none" strike="noStrike" noProof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kern="12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El Sistema libera esta alerta 2 veces al día 0:00 UTC y 12:00 UTC​</a:t>
                      </a:r>
                      <a:endParaRPr lang="en-US" sz="1100" kern="1200" noProof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Recibirás esta alerta dos veces al día (solo si Jabil coloca una nueva orden de compra)​</a:t>
                      </a:r>
                      <a:endParaRPr lang="en-US" sz="1000" kern="1200" noProof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0733174"/>
                  </a:ext>
                </a:extLst>
              </a:tr>
              <a:tr h="391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Cancel request Alert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kern="12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El Sistema libera esta alerta cada </a:t>
                      </a:r>
                      <a:r>
                        <a:rPr lang="en-US" sz="1100" noProof="0">
                          <a:solidFill>
                            <a:schemeClr val="bg1"/>
                          </a:solidFill>
                        </a:rPr>
                        <a:t>24 horas (00:00:00 UTC) con un </a:t>
                      </a:r>
                      <a:r>
                        <a:rPr lang="en-US" sz="1100" noProof="0" err="1">
                          <a:solidFill>
                            <a:schemeClr val="bg1"/>
                          </a:solidFill>
                        </a:rPr>
                        <a:t>resumen</a:t>
                      </a:r>
                      <a:r>
                        <a:rPr lang="en-US" sz="1100" noProof="0">
                          <a:solidFill>
                            <a:schemeClr val="bg1"/>
                          </a:solidFill>
                        </a:rPr>
                        <a:t> de la </a:t>
                      </a:r>
                      <a:r>
                        <a:rPr lang="en-US" sz="1100" noProof="0" err="1">
                          <a:solidFill>
                            <a:schemeClr val="bg1"/>
                          </a:solidFill>
                        </a:rPr>
                        <a:t>información</a:t>
                      </a:r>
                      <a:endParaRPr lang="en-US" sz="1100" noProof="0">
                        <a:solidFill>
                          <a:schemeClr val="bg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noProof="0"/>
                        <a:t>Recibirás esta alerta una vez al día</a:t>
                      </a:r>
                      <a:endParaRPr lang="en-US" sz="1000" noProof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/>
                        <a:t>(</a:t>
                      </a:r>
                      <a:r>
                        <a:rPr lang="es-ES" sz="1000" noProof="0"/>
                        <a:t>solo si Jabil le envía una solicitud de cancelación de  PO)</a:t>
                      </a:r>
                      <a:endParaRPr lang="en-US" sz="1000" noProof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1743216"/>
                  </a:ext>
                </a:extLst>
              </a:tr>
              <a:tr h="39127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noProof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Cancel Pending Response Alert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noProof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err="1">
                          <a:solidFill>
                            <a:schemeClr val="bg1"/>
                          </a:solidFill>
                          <a:effectLst/>
                        </a:rPr>
                        <a:t>Después</a:t>
                      </a:r>
                      <a:r>
                        <a:rPr lang="en-US" sz="1100" noProof="0">
                          <a:solidFill>
                            <a:schemeClr val="bg1"/>
                          </a:solidFill>
                          <a:effectLst/>
                        </a:rPr>
                        <a:t> de la </a:t>
                      </a:r>
                      <a:r>
                        <a:rPr lang="en-US" sz="1100" noProof="0" err="1">
                          <a:solidFill>
                            <a:schemeClr val="bg1"/>
                          </a:solidFill>
                          <a:effectLst/>
                        </a:rPr>
                        <a:t>Alerta</a:t>
                      </a:r>
                      <a:r>
                        <a:rPr lang="en-US" sz="1100" noProof="0">
                          <a:solidFill>
                            <a:schemeClr val="bg1"/>
                          </a:solidFill>
                          <a:effectLst/>
                        </a:rPr>
                        <a:t> de </a:t>
                      </a:r>
                      <a:r>
                        <a:rPr lang="en-US" sz="1100" noProof="0" err="1">
                          <a:solidFill>
                            <a:schemeClr val="bg1"/>
                          </a:solidFill>
                          <a:effectLst/>
                        </a:rPr>
                        <a:t>Cancelación</a:t>
                      </a:r>
                      <a:r>
                        <a:rPr lang="en-US" sz="1100" noProof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100" noProof="0" err="1">
                          <a:solidFill>
                            <a:schemeClr val="bg1"/>
                          </a:solidFill>
                          <a:effectLst/>
                        </a:rPr>
                        <a:t>donde</a:t>
                      </a:r>
                      <a:r>
                        <a:rPr lang="en-US" sz="1100" noProof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100" noProof="0" err="1">
                          <a:solidFill>
                            <a:schemeClr val="bg1"/>
                          </a:solidFill>
                          <a:effectLst/>
                        </a:rPr>
                        <a:t>el</a:t>
                      </a:r>
                      <a:r>
                        <a:rPr lang="en-US" sz="1100" noProof="0">
                          <a:solidFill>
                            <a:schemeClr val="bg1"/>
                          </a:solidFill>
                          <a:effectLst/>
                        </a:rPr>
                        <a:t> Proveedor no </a:t>
                      </a:r>
                      <a:r>
                        <a:rPr lang="en-US" sz="1100" noProof="0" err="1">
                          <a:solidFill>
                            <a:schemeClr val="bg1"/>
                          </a:solidFill>
                          <a:effectLst/>
                        </a:rPr>
                        <a:t>responde</a:t>
                      </a:r>
                      <a:r>
                        <a:rPr lang="en-US" sz="1100" noProof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100" noProof="0" err="1">
                          <a:solidFill>
                            <a:schemeClr val="bg1"/>
                          </a:solidFill>
                          <a:effectLst/>
                        </a:rPr>
                        <a:t>en</a:t>
                      </a:r>
                      <a:r>
                        <a:rPr lang="en-US" sz="1100" noProof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100" noProof="0" err="1">
                          <a:solidFill>
                            <a:schemeClr val="bg1"/>
                          </a:solidFill>
                          <a:effectLst/>
                        </a:rPr>
                        <a:t>los</a:t>
                      </a:r>
                      <a:r>
                        <a:rPr lang="en-US" sz="1100" noProof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100" noProof="0" err="1">
                          <a:solidFill>
                            <a:schemeClr val="bg1"/>
                          </a:solidFill>
                          <a:effectLst/>
                        </a:rPr>
                        <a:t>siguientes</a:t>
                      </a:r>
                      <a:r>
                        <a:rPr lang="en-US" sz="1100" noProof="0">
                          <a:solidFill>
                            <a:schemeClr val="bg1"/>
                          </a:solidFill>
                          <a:effectLst/>
                        </a:rPr>
                        <a:t> 2 días, </a:t>
                      </a:r>
                      <a:r>
                        <a:rPr lang="en-US" sz="1100" noProof="0" err="1">
                          <a:solidFill>
                            <a:schemeClr val="bg1"/>
                          </a:solidFill>
                          <a:effectLst/>
                        </a:rPr>
                        <a:t>el</a:t>
                      </a:r>
                      <a:r>
                        <a:rPr lang="en-US" sz="1100" noProof="0">
                          <a:solidFill>
                            <a:schemeClr val="bg1"/>
                          </a:solidFill>
                          <a:effectLst/>
                        </a:rPr>
                        <a:t> system libera </a:t>
                      </a:r>
                      <a:r>
                        <a:rPr lang="en-US" sz="1100" noProof="0" err="1">
                          <a:solidFill>
                            <a:schemeClr val="bg1"/>
                          </a:solidFill>
                          <a:effectLst/>
                        </a:rPr>
                        <a:t>esta</a:t>
                      </a:r>
                      <a:r>
                        <a:rPr lang="en-US" sz="1100" noProof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100" noProof="0" err="1">
                          <a:solidFill>
                            <a:schemeClr val="bg1"/>
                          </a:solidFill>
                          <a:effectLst/>
                        </a:rPr>
                        <a:t>alerta</a:t>
                      </a:r>
                      <a:r>
                        <a:rPr lang="en-US" sz="1100" noProof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100" noProof="0" err="1">
                          <a:solidFill>
                            <a:schemeClr val="bg1"/>
                          </a:solidFill>
                          <a:effectLst/>
                        </a:rPr>
                        <a:t>cada</a:t>
                      </a:r>
                      <a:r>
                        <a:rPr lang="en-US" sz="1100" noProof="0">
                          <a:solidFill>
                            <a:schemeClr val="bg1"/>
                          </a:solidFill>
                          <a:effectLst/>
                        </a:rPr>
                        <a:t> 24 horas</a:t>
                      </a:r>
                      <a:r>
                        <a:rPr lang="en-US" sz="1100" noProof="0">
                          <a:solidFill>
                            <a:schemeClr val="bg1"/>
                          </a:solidFill>
                        </a:rPr>
                        <a:t> (00:00:00 UTC) con un </a:t>
                      </a:r>
                      <a:r>
                        <a:rPr lang="en-US" sz="1100" noProof="0" err="1">
                          <a:solidFill>
                            <a:schemeClr val="bg1"/>
                          </a:solidFill>
                        </a:rPr>
                        <a:t>resumen</a:t>
                      </a:r>
                      <a:r>
                        <a:rPr lang="en-US" sz="1100" noProof="0">
                          <a:solidFill>
                            <a:schemeClr val="bg1"/>
                          </a:solidFill>
                        </a:rPr>
                        <a:t> de la </a:t>
                      </a:r>
                      <a:r>
                        <a:rPr lang="en-US" sz="1100" noProof="0" err="1">
                          <a:solidFill>
                            <a:schemeClr val="bg1"/>
                          </a:solidFill>
                        </a:rPr>
                        <a:t>información</a:t>
                      </a:r>
                      <a:endParaRPr lang="en-US" sz="1100" noProof="0">
                        <a:solidFill>
                          <a:schemeClr val="bg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noProof="0"/>
                        <a:t>Recibirás esta alerta una vez al día</a:t>
                      </a:r>
                      <a:endParaRPr lang="en-US" sz="1000" noProof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/>
                        <a:t>(</a:t>
                      </a:r>
                      <a:r>
                        <a:rPr lang="es-ES" sz="1000" noProof="0"/>
                        <a:t>solo si Jabil le envió una solicitud de cancelación de PO y no se recibió respuesta después de 2 días</a:t>
                      </a:r>
                      <a:r>
                        <a:rPr lang="en-US" sz="1000" noProof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6858103"/>
                  </a:ext>
                </a:extLst>
              </a:tr>
              <a:tr h="391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Order Requested and Promised Date Mismatch Alert​</a:t>
                      </a:r>
                      <a:endParaRPr lang="en-US" sz="1100" b="0" i="0" u="none" strike="noStrike" noProof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s-ES" sz="1100" kern="12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El Sistema libera esta alerta cada </a:t>
                      </a:r>
                      <a:r>
                        <a:rPr lang="en-US" sz="1100" noProof="0">
                          <a:solidFill>
                            <a:schemeClr val="bg1"/>
                          </a:solidFill>
                        </a:rPr>
                        <a:t>24 horas (00:00:00 UTC) con un </a:t>
                      </a:r>
                      <a:r>
                        <a:rPr lang="en-US" sz="1100" noProof="0" err="1">
                          <a:solidFill>
                            <a:schemeClr val="bg1"/>
                          </a:solidFill>
                        </a:rPr>
                        <a:t>resumen</a:t>
                      </a:r>
                      <a:r>
                        <a:rPr lang="en-US" sz="1100" noProof="0">
                          <a:solidFill>
                            <a:schemeClr val="bg1"/>
                          </a:solidFill>
                        </a:rPr>
                        <a:t> de la </a:t>
                      </a:r>
                      <a:r>
                        <a:rPr lang="en-US" sz="1100" noProof="0" err="1">
                          <a:solidFill>
                            <a:schemeClr val="bg1"/>
                          </a:solidFill>
                        </a:rPr>
                        <a:t>información</a:t>
                      </a:r>
                      <a:endParaRPr lang="en-US" sz="1100" noProof="0">
                        <a:solidFill>
                          <a:schemeClr val="bg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noProof="0"/>
                        <a:t>Recibirás esta alerta una vez al día y no se repetirán los datos de la orden de compra</a:t>
                      </a:r>
                      <a:endParaRPr lang="en-US" sz="1000" noProof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1986998"/>
                  </a:ext>
                </a:extLst>
              </a:tr>
              <a:tr h="391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Order Requested and Promised Quantity Mismatch Alert​</a:t>
                      </a:r>
                      <a:endParaRPr lang="en-US" sz="1100" b="0" i="0" u="none" strike="noStrike" noProof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>
                          <a:solidFill>
                            <a:schemeClr val="bg1"/>
                          </a:solidFill>
                        </a:rPr>
                        <a:t>System release every 24 hours (00:00:00 UTC) with a summary</a:t>
                      </a:r>
                    </a:p>
                    <a:p>
                      <a:pPr algn="ctr"/>
                      <a:endParaRPr lang="en-US" sz="1100" noProof="0">
                        <a:solidFill>
                          <a:schemeClr val="bg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000" noProof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8810385"/>
                  </a:ext>
                </a:extLst>
              </a:tr>
              <a:tr h="391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Missing Order Response Alert</a:t>
                      </a:r>
                      <a:endParaRPr lang="en-US" sz="1100" b="0" i="0" u="none" strike="noStrike" noProof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>
                          <a:solidFill>
                            <a:schemeClr val="bg1"/>
                          </a:solidFill>
                        </a:rPr>
                        <a:t>System release every 24 hours (00:00:00 UTC) with a summary</a:t>
                      </a:r>
                    </a:p>
                    <a:p>
                      <a:pPr algn="ctr"/>
                      <a:endParaRPr lang="en-US" sz="1100" noProof="0">
                        <a:solidFill>
                          <a:schemeClr val="bg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000" noProof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5058108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0DDA6BE2-CA55-AF81-C17C-D1799A1D5BBE}"/>
              </a:ext>
            </a:extLst>
          </p:cNvPr>
          <p:cNvSpPr txBox="1"/>
          <p:nvPr/>
        </p:nvSpPr>
        <p:spPr>
          <a:xfrm>
            <a:off x="803564" y="6029163"/>
            <a:ext cx="10584872" cy="34051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1400" noProof="1"/>
              <a:t>Dirección de correo electrónico del sistema: </a:t>
            </a:r>
            <a:r>
              <a:rPr lang="es-MX" sz="1400" b="1" i="0" noProof="1">
                <a:solidFill>
                  <a:srgbClr val="0F80EE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donotreply@e2open.com</a:t>
            </a:r>
            <a:r>
              <a:rPr lang="es-MX" sz="1400" b="1" noProof="1">
                <a:solidFill>
                  <a:srgbClr val="1F1F1F"/>
                </a:solidFill>
              </a:rPr>
              <a:t> - ¡Por favor asegurate de no bloquear esta dirección!</a:t>
            </a:r>
            <a:endParaRPr lang="es-MX" sz="1400" noProof="1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A21431-F9AD-7D98-7B72-F7231A538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745087-44D5-11B0-3004-F48EA56A3CD9}"/>
              </a:ext>
            </a:extLst>
          </p:cNvPr>
          <p:cNvSpPr txBox="1"/>
          <p:nvPr/>
        </p:nvSpPr>
        <p:spPr>
          <a:xfrm>
            <a:off x="433204" y="584866"/>
            <a:ext cx="1037540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/>
              <a:t>Después de la suscripción, recibirás las siguientes alertas consolidadas para tu código de proveedor en diferentes plantas, según el período de comunicación y la frecuencia de alerta</a:t>
            </a:r>
            <a:r>
              <a:rPr lang="en-US" sz="1400"/>
              <a:t>.</a:t>
            </a:r>
          </a:p>
          <a:p>
            <a:r>
              <a:rPr lang="en-US" sz="1400" b="1" u="sng">
                <a:solidFill>
                  <a:srgbClr val="002060"/>
                </a:solidFill>
              </a:rPr>
              <a:t>Nota:</a:t>
            </a:r>
            <a:r>
              <a:rPr lang="en-US" sz="1400" b="1">
                <a:solidFill>
                  <a:srgbClr val="002060"/>
                </a:solidFill>
              </a:rPr>
              <a:t> </a:t>
            </a:r>
            <a:r>
              <a:rPr lang="es-ES" sz="1400">
                <a:solidFill>
                  <a:srgbClr val="002060"/>
                </a:solidFill>
              </a:rPr>
              <a:t>Las alertas incluirán solo aquellas órdenes de compra que no se incluyeron en la alerta de correo electrónico anterior.</a:t>
            </a:r>
            <a:endParaRPr lang="en-US" sz="140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827989"/>
      </p:ext>
    </p:extLst>
  </p:cSld>
  <p:clrMapOvr>
    <a:masterClrMapping/>
  </p:clrMapOvr>
</p:sld>
</file>

<file path=ppt/theme/theme1.xml><?xml version="1.0" encoding="utf-8"?>
<a:theme xmlns:a="http://schemas.openxmlformats.org/drawingml/2006/main" name="Jabil">
  <a:themeElements>
    <a:clrScheme name="Custom 1">
      <a:dk1>
        <a:srgbClr val="60605B"/>
      </a:dk1>
      <a:lt1>
        <a:srgbClr val="FFFFFF"/>
      </a:lt1>
      <a:dk2>
        <a:srgbClr val="003C6B"/>
      </a:dk2>
      <a:lt2>
        <a:srgbClr val="008651"/>
      </a:lt2>
      <a:accent1>
        <a:srgbClr val="15BEF0"/>
      </a:accent1>
      <a:accent2>
        <a:srgbClr val="DC582A"/>
      </a:accent2>
      <a:accent3>
        <a:srgbClr val="83BD00"/>
      </a:accent3>
      <a:accent4>
        <a:srgbClr val="702F8A"/>
      </a:accent4>
      <a:accent5>
        <a:srgbClr val="002B49"/>
      </a:accent5>
      <a:accent6>
        <a:srgbClr val="CB333B"/>
      </a:accent6>
      <a:hlink>
        <a:srgbClr val="15BEF0"/>
      </a:hlink>
      <a:folHlink>
        <a:srgbClr val="15BEF0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9_Supply Chain.pptx" id="{BE4BF1FF-6253-4432-8FC7-7C1083B387CD}" vid="{4DFD3096-48BA-4DB2-8C87-FD03205FECAD}"/>
    </a:ext>
  </a:extLst>
</a:theme>
</file>

<file path=ppt/theme/theme2.xml><?xml version="1.0" encoding="utf-8"?>
<a:theme xmlns:a="http://schemas.openxmlformats.org/drawingml/2006/main" name="2_Jabil">
  <a:themeElements>
    <a:clrScheme name="Custom 17">
      <a:dk1>
        <a:srgbClr val="494949"/>
      </a:dk1>
      <a:lt1>
        <a:srgbClr val="FFFFFF"/>
      </a:lt1>
      <a:dk2>
        <a:srgbClr val="003C6B"/>
      </a:dk2>
      <a:lt2>
        <a:srgbClr val="008651"/>
      </a:lt2>
      <a:accent1>
        <a:srgbClr val="43B7FF"/>
      </a:accent1>
      <a:accent2>
        <a:srgbClr val="DC582A"/>
      </a:accent2>
      <a:accent3>
        <a:srgbClr val="8BB503"/>
      </a:accent3>
      <a:accent4>
        <a:srgbClr val="702F8A"/>
      </a:accent4>
      <a:accent5>
        <a:srgbClr val="002B49"/>
      </a:accent5>
      <a:accent6>
        <a:srgbClr val="BD2832"/>
      </a:accent6>
      <a:hlink>
        <a:srgbClr val="0F80EE"/>
      </a:hlink>
      <a:folHlink>
        <a:srgbClr val="1080EE"/>
      </a:folHlink>
    </a:clrScheme>
    <a:fontScheme name="Grandview">
      <a:majorFont>
        <a:latin typeface="Grandview"/>
        <a:ea typeface=""/>
        <a:cs typeface=""/>
      </a:majorFont>
      <a:minorFont>
        <a:latin typeface="Grandvi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 algn="l">
          <a:defRPr sz="1500" dirty="0" smtClean="0">
            <a:latin typeface="Grandview" panose="020B050204020402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df4ecc1-dfa4-474d-adc0-f795c9945782" xsi:nil="true"/>
    <SharedWithUsers xmlns="96a41bf7-7bba-400d-9b09-6d9131e68213">
      <UserInfo>
        <DisplayName>Irma Soto</DisplayName>
        <AccountId>71</AccountId>
        <AccountType/>
      </UserInfo>
      <UserInfo>
        <DisplayName>Mateusz Lukaszewski</DisplayName>
        <AccountId>136</AccountId>
        <AccountType/>
      </UserInfo>
      <UserInfo>
        <DisplayName>Ingrid McDonald</DisplayName>
        <AccountId>5180</AccountId>
        <AccountType/>
      </UserInfo>
      <UserInfo>
        <DisplayName>Rachel Stromberg</DisplayName>
        <AccountId>5316</AccountId>
        <AccountType/>
      </UserInfo>
    </SharedWithUsers>
    <lcf76f155ced4ddcb4097134ff3c332f xmlns="1a2d8a1b-ec49-48b3-a505-2779a2783986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32AE98D7CDF94BA75353E3FBCD3F42" ma:contentTypeVersion="18" ma:contentTypeDescription="Create a new document." ma:contentTypeScope="" ma:versionID="2df9719f15c3fd71208ee162cf3169f1">
  <xsd:schema xmlns:xsd="http://www.w3.org/2001/XMLSchema" xmlns:xs="http://www.w3.org/2001/XMLSchema" xmlns:p="http://schemas.microsoft.com/office/2006/metadata/properties" xmlns:ns2="1a2d8a1b-ec49-48b3-a505-2779a2783986" xmlns:ns3="96a41bf7-7bba-400d-9b09-6d9131e68213" xmlns:ns4="8df4ecc1-dfa4-474d-adc0-f795c9945782" targetNamespace="http://schemas.microsoft.com/office/2006/metadata/properties" ma:root="true" ma:fieldsID="b7929d9a3ae99606ca1b9bbbb0a43e97" ns2:_="" ns3:_="" ns4:_="">
    <xsd:import namespace="1a2d8a1b-ec49-48b3-a505-2779a2783986"/>
    <xsd:import namespace="96a41bf7-7bba-400d-9b09-6d9131e68213"/>
    <xsd:import namespace="8df4ecc1-dfa4-474d-adc0-f795c99457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4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2d8a1b-ec49-48b3-a505-2779a2783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755be00-eece-4a55-a28c-0ca9f7787e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a41bf7-7bba-400d-9b09-6d9131e6821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f4ecc1-dfa4-474d-adc0-f795c9945782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fe46b04f-4d48-4d9e-b2c4-d50fd3d17765}" ma:internalName="TaxCatchAll" ma:showField="CatchAllData" ma:web="96a41bf7-7bba-400d-9b09-6d9131e682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8B44CEB-53E9-4FE0-A40B-971794A45B63}">
  <ds:schemaRefs>
    <ds:schemaRef ds:uri="http://purl.org/dc/dcmitype/"/>
    <ds:schemaRef ds:uri="http://purl.org/dc/elements/1.1/"/>
    <ds:schemaRef ds:uri="http://schemas.microsoft.com/office/2006/metadata/properties"/>
    <ds:schemaRef ds:uri="8df4ecc1-dfa4-474d-adc0-f795c9945782"/>
    <ds:schemaRef ds:uri="96a41bf7-7bba-400d-9b09-6d9131e68213"/>
    <ds:schemaRef ds:uri="http://schemas.openxmlformats.org/package/2006/metadata/core-properties"/>
    <ds:schemaRef ds:uri="1a2d8a1b-ec49-48b3-a505-2779a2783986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B311188F-B5CF-4637-BDC0-E83EFA9A65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25EDFA6-D9E1-4031-9B6A-BC1495244F2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3157</Words>
  <Application>Microsoft Office PowerPoint</Application>
  <PresentationFormat>Widescreen</PresentationFormat>
  <Paragraphs>366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Century Gothic</vt:lpstr>
      <vt:lpstr>Grandview</vt:lpstr>
      <vt:lpstr>Wingdings</vt:lpstr>
      <vt:lpstr>Jabil</vt:lpstr>
      <vt:lpstr>2_Jabil</vt:lpstr>
      <vt:lpstr>Supplier Order Collaboration</vt:lpstr>
      <vt:lpstr>PASOS &amp; TIPS</vt:lpstr>
      <vt:lpstr>CORREO ELECTRÓNICO DE INVITACIÓN AL SISTEMA​</vt:lpstr>
      <vt:lpstr>REGISTRATION</vt:lpstr>
      <vt:lpstr>Inicio de sesión en e2open</vt:lpstr>
      <vt:lpstr>FIRST STEPS AND TIPS</vt:lpstr>
      <vt:lpstr>e2open | NAVEGACIÓN</vt:lpstr>
      <vt:lpstr>SUSCRIPCIÓN A ALERTAS POR CORREO ELECTRÓNICO</vt:lpstr>
      <vt:lpstr>DETALLES DE LA COMUNICACIÓN</vt:lpstr>
      <vt:lpstr>CAMBIO DE ESTADO EN LAS POs EN e2open</vt:lpstr>
      <vt:lpstr>e2open | Ayuda en línea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TRABAJANDO CON LISTAS</vt:lpstr>
      <vt:lpstr>TRABAJANDO CON LISTAS | TABLE EDITOR</vt:lpstr>
      <vt:lpstr>Para más Información, visita nuestro Portal de Proveedores:​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E2OPEN – Process Flows</dc:title>
  <dc:creator>Henriett Bakos</dc:creator>
  <cp:lastModifiedBy>Fatima Guzman</cp:lastModifiedBy>
  <cp:revision>1</cp:revision>
  <dcterms:created xsi:type="dcterms:W3CDTF">2022-05-05T08:26:01Z</dcterms:created>
  <dcterms:modified xsi:type="dcterms:W3CDTF">2023-11-14T06:23:30Z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0x010100B632AE98D7CDF94BA75353E3FBCD3F42</vt:lpwstr>
  </property>
  <property fmtid="{D5CDD505-2E9C-101B-9397-08002B2CF9AE}" pid="3" name="MediaServiceImageTags">
    <vt:lpwstr/>
  </property>
</Properties>
</file>