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8"/>
  </p:notesMasterIdLst>
  <p:sldIdLst>
    <p:sldId id="3416" r:id="rId6"/>
    <p:sldId id="2134959136" r:id="rId7"/>
    <p:sldId id="2134959153" r:id="rId8"/>
    <p:sldId id="2134959152" r:id="rId9"/>
    <p:sldId id="2134959150" r:id="rId10"/>
    <p:sldId id="2134959135" r:id="rId11"/>
    <p:sldId id="2134959151" r:id="rId12"/>
    <p:sldId id="3306" r:id="rId13"/>
    <p:sldId id="3418" r:id="rId14"/>
    <p:sldId id="2134959137" r:id="rId15"/>
    <p:sldId id="2134959156" r:id="rId16"/>
    <p:sldId id="2134959155" r:id="rId17"/>
    <p:sldId id="2134959154" r:id="rId18"/>
    <p:sldId id="3413" r:id="rId19"/>
    <p:sldId id="2134959147" r:id="rId20"/>
    <p:sldId id="3415" r:id="rId21"/>
    <p:sldId id="2134959157" r:id="rId22"/>
    <p:sldId id="3414" r:id="rId23"/>
    <p:sldId id="2134959145" r:id="rId24"/>
    <p:sldId id="3465" r:id="rId25"/>
    <p:sldId id="3466" r:id="rId26"/>
    <p:sldId id="321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BDC965-3042-4B1D-9D76-D2957ED988CF}">
          <p14:sldIdLst>
            <p14:sldId id="3416"/>
            <p14:sldId id="2134959136"/>
            <p14:sldId id="2134959153"/>
            <p14:sldId id="2134959152"/>
            <p14:sldId id="2134959150"/>
            <p14:sldId id="2134959135"/>
            <p14:sldId id="2134959151"/>
            <p14:sldId id="3306"/>
            <p14:sldId id="3418"/>
            <p14:sldId id="2134959137"/>
          </p14:sldIdLst>
        </p14:section>
        <p14:section name="How you can see data in e2open?" id="{DFC69905-5673-4BEC-8566-55DA214E23B3}">
          <p14:sldIdLst>
            <p14:sldId id="2134959156"/>
            <p14:sldId id="2134959155"/>
            <p14:sldId id="2134959154"/>
            <p14:sldId id="3413"/>
            <p14:sldId id="2134959147"/>
            <p14:sldId id="3415"/>
            <p14:sldId id="2134959157"/>
            <p14:sldId id="3414"/>
            <p14:sldId id="2134959145"/>
            <p14:sldId id="3465"/>
            <p14:sldId id="3466"/>
            <p14:sldId id="32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131B63"/>
    <a:srgbClr val="C64E18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D6B7EA-6BEE-2BE4-9843-5ADB547FE099}" v="127" dt="2023-07-12T15:11:41.266"/>
    <p1510:client id="{5FA73CAA-1F6A-C9BB-6B88-76A71C41DDEA}" v="2" dt="2023-10-09T12:15:25.040"/>
    <p1510:client id="{6FF289EF-3EC2-C04B-3D9D-7BC99F383667}" v="84" dt="2023-07-12T13:04:37.690"/>
    <p1510:client id="{C0EF1E44-7538-DF8F-268B-5E231CDC386E}" v="15" dt="2023-08-08T12:36:06.955"/>
    <p1510:client id="{FDB4A699-85C6-95AC-81A7-E53502AB2BC8}" v="37" dt="2023-07-12T13:27:45.1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ett Bakos" userId="S::henriett_bakos@jabil.com::5d2ec3e7-1a7a-41e3-9159-81dffa35c265" providerId="AD" clId="Web-{6FF289EF-3EC2-C04B-3D9D-7BC99F383667}"/>
    <pc:docChg chg="modSld">
      <pc:chgData name="Henriett Bakos" userId="S::henriett_bakos@jabil.com::5d2ec3e7-1a7a-41e3-9159-81dffa35c265" providerId="AD" clId="Web-{6FF289EF-3EC2-C04B-3D9D-7BC99F383667}" dt="2023-07-12T13:04:37.690" v="43" actId="20577"/>
      <pc:docMkLst>
        <pc:docMk/>
      </pc:docMkLst>
      <pc:sldChg chg="modSp">
        <pc:chgData name="Henriett Bakos" userId="S::henriett_bakos@jabil.com::5d2ec3e7-1a7a-41e3-9159-81dffa35c265" providerId="AD" clId="Web-{6FF289EF-3EC2-C04B-3D9D-7BC99F383667}" dt="2023-07-12T13:01:12.357" v="0" actId="14100"/>
        <pc:sldMkLst>
          <pc:docMk/>
          <pc:sldMk cId="4237718495" sldId="2134959135"/>
        </pc:sldMkLst>
        <pc:spChg chg="mod">
          <ac:chgData name="Henriett Bakos" userId="S::henriett_bakos@jabil.com::5d2ec3e7-1a7a-41e3-9159-81dffa35c265" providerId="AD" clId="Web-{6FF289EF-3EC2-C04B-3D9D-7BC99F383667}" dt="2023-07-12T13:01:12.357" v="0" actId="14100"/>
          <ac:spMkLst>
            <pc:docMk/>
            <pc:sldMk cId="4237718495" sldId="2134959135"/>
            <ac:spMk id="4" creationId="{868D9B92-4DE8-5E67-BC90-20C93832471F}"/>
          </ac:spMkLst>
        </pc:spChg>
      </pc:sldChg>
      <pc:sldChg chg="delSp modSp">
        <pc:chgData name="Henriett Bakos" userId="S::henriett_bakos@jabil.com::5d2ec3e7-1a7a-41e3-9159-81dffa35c265" providerId="AD" clId="Web-{6FF289EF-3EC2-C04B-3D9D-7BC99F383667}" dt="2023-07-12T13:03:07.578" v="38"/>
        <pc:sldMkLst>
          <pc:docMk/>
          <pc:sldMk cId="2909749315" sldId="2134959136"/>
        </pc:sldMkLst>
        <pc:spChg chg="mod">
          <ac:chgData name="Henriett Bakos" userId="S::henriett_bakos@jabil.com::5d2ec3e7-1a7a-41e3-9159-81dffa35c265" providerId="AD" clId="Web-{6FF289EF-3EC2-C04B-3D9D-7BC99F383667}" dt="2023-07-12T13:02:56.094" v="37" actId="20577"/>
          <ac:spMkLst>
            <pc:docMk/>
            <pc:sldMk cId="2909749315" sldId="2134959136"/>
            <ac:spMk id="4" creationId="{24B1A995-C521-DB1C-8B66-DFF687513DEC}"/>
          </ac:spMkLst>
        </pc:spChg>
        <pc:picChg chg="del">
          <ac:chgData name="Henriett Bakos" userId="S::henriett_bakos@jabil.com::5d2ec3e7-1a7a-41e3-9159-81dffa35c265" providerId="AD" clId="Web-{6FF289EF-3EC2-C04B-3D9D-7BC99F383667}" dt="2023-07-12T13:03:07.578" v="38"/>
          <ac:picMkLst>
            <pc:docMk/>
            <pc:sldMk cId="2909749315" sldId="2134959136"/>
            <ac:picMk id="3" creationId="{961A5A58-9460-E708-3725-D0BE647D5CE6}"/>
          </ac:picMkLst>
        </pc:picChg>
      </pc:sldChg>
      <pc:sldChg chg="modSp">
        <pc:chgData name="Henriett Bakos" userId="S::henriett_bakos@jabil.com::5d2ec3e7-1a7a-41e3-9159-81dffa35c265" providerId="AD" clId="Web-{6FF289EF-3EC2-C04B-3D9D-7BC99F383667}" dt="2023-07-12T13:04:37.690" v="43" actId="20577"/>
        <pc:sldMkLst>
          <pc:docMk/>
          <pc:sldMk cId="822975140" sldId="2134959145"/>
        </pc:sldMkLst>
        <pc:spChg chg="mod">
          <ac:chgData name="Henriett Bakos" userId="S::henriett_bakos@jabil.com::5d2ec3e7-1a7a-41e3-9159-81dffa35c265" providerId="AD" clId="Web-{6FF289EF-3EC2-C04B-3D9D-7BC99F383667}" dt="2023-07-12T13:04:37.690" v="43" actId="20577"/>
          <ac:spMkLst>
            <pc:docMk/>
            <pc:sldMk cId="822975140" sldId="2134959145"/>
            <ac:spMk id="2" creationId="{6D360334-DBC2-5A84-5CFC-D79CBF5809B0}"/>
          </ac:spMkLst>
        </pc:spChg>
      </pc:sldChg>
      <pc:sldChg chg="modSp">
        <pc:chgData name="Henriett Bakos" userId="S::henriett_bakos@jabil.com::5d2ec3e7-1a7a-41e3-9159-81dffa35c265" providerId="AD" clId="Web-{6FF289EF-3EC2-C04B-3D9D-7BC99F383667}" dt="2023-07-12T13:04:14.642" v="41" actId="20577"/>
        <pc:sldMkLst>
          <pc:docMk/>
          <pc:sldMk cId="1795691948" sldId="2134959147"/>
        </pc:sldMkLst>
        <pc:spChg chg="mod">
          <ac:chgData name="Henriett Bakos" userId="S::henriett_bakos@jabil.com::5d2ec3e7-1a7a-41e3-9159-81dffa35c265" providerId="AD" clId="Web-{6FF289EF-3EC2-C04B-3D9D-7BC99F383667}" dt="2023-07-12T13:04:14.642" v="41" actId="20577"/>
          <ac:spMkLst>
            <pc:docMk/>
            <pc:sldMk cId="1795691948" sldId="2134959147"/>
            <ac:spMk id="8" creationId="{ED365AEA-8706-44BD-6A45-66470773D1AE}"/>
          </ac:spMkLst>
        </pc:spChg>
      </pc:sldChg>
      <pc:sldChg chg="modSp">
        <pc:chgData name="Henriett Bakos" userId="S::henriett_bakos@jabil.com::5d2ec3e7-1a7a-41e3-9159-81dffa35c265" providerId="AD" clId="Web-{6FF289EF-3EC2-C04B-3D9D-7BC99F383667}" dt="2023-07-12T13:04:23.924" v="42" actId="20577"/>
        <pc:sldMkLst>
          <pc:docMk/>
          <pc:sldMk cId="2881705209" sldId="2134959148"/>
        </pc:sldMkLst>
        <pc:spChg chg="mod">
          <ac:chgData name="Henriett Bakos" userId="S::henriett_bakos@jabil.com::5d2ec3e7-1a7a-41e3-9159-81dffa35c265" providerId="AD" clId="Web-{6FF289EF-3EC2-C04B-3D9D-7BC99F383667}" dt="2023-07-12T13:04:23.924" v="42" actId="20577"/>
          <ac:spMkLst>
            <pc:docMk/>
            <pc:sldMk cId="2881705209" sldId="2134959148"/>
            <ac:spMk id="4" creationId="{63E44504-8A08-A2EE-2BA8-87E22066674C}"/>
          </ac:spMkLst>
        </pc:spChg>
      </pc:sldChg>
      <pc:sldChg chg="modSp">
        <pc:chgData name="Henriett Bakos" userId="S::henriett_bakos@jabil.com::5d2ec3e7-1a7a-41e3-9159-81dffa35c265" providerId="AD" clId="Web-{6FF289EF-3EC2-C04B-3D9D-7BC99F383667}" dt="2023-07-12T13:03:55.939" v="40" actId="20577"/>
        <pc:sldMkLst>
          <pc:docMk/>
          <pc:sldMk cId="1117326827" sldId="2134959151"/>
        </pc:sldMkLst>
        <pc:spChg chg="mod">
          <ac:chgData name="Henriett Bakos" userId="S::henriett_bakos@jabil.com::5d2ec3e7-1a7a-41e3-9159-81dffa35c265" providerId="AD" clId="Web-{6FF289EF-3EC2-C04B-3D9D-7BC99F383667}" dt="2023-07-12T13:03:55.939" v="40" actId="20577"/>
          <ac:spMkLst>
            <pc:docMk/>
            <pc:sldMk cId="1117326827" sldId="2134959151"/>
            <ac:spMk id="4" creationId="{25951EEC-4532-0CEB-2095-7F61593ACDD5}"/>
          </ac:spMkLst>
        </pc:spChg>
      </pc:sldChg>
    </pc:docChg>
  </pc:docChgLst>
  <pc:docChgLst>
    <pc:chgData name="Henriett Bakos" userId="S::henriett_bakos@jabil.com::5d2ec3e7-1a7a-41e3-9159-81dffa35c265" providerId="AD" clId="Web-{50D6B7EA-6BEE-2BE4-9843-5ADB547FE099}"/>
    <pc:docChg chg="modSld">
      <pc:chgData name="Henriett Bakos" userId="S::henriett_bakos@jabil.com::5d2ec3e7-1a7a-41e3-9159-81dffa35c265" providerId="AD" clId="Web-{50D6B7EA-6BEE-2BE4-9843-5ADB547FE099}" dt="2023-07-12T15:11:39.297" v="61" actId="20577"/>
      <pc:docMkLst>
        <pc:docMk/>
      </pc:docMkLst>
      <pc:sldChg chg="modSp">
        <pc:chgData name="Henriett Bakos" userId="S::henriett_bakos@jabil.com::5d2ec3e7-1a7a-41e3-9159-81dffa35c265" providerId="AD" clId="Web-{50D6B7EA-6BEE-2BE4-9843-5ADB547FE099}" dt="2023-07-12T15:11:39.297" v="61" actId="20577"/>
        <pc:sldMkLst>
          <pc:docMk/>
          <pc:sldMk cId="2909749315" sldId="2134959136"/>
        </pc:sldMkLst>
        <pc:spChg chg="mod">
          <ac:chgData name="Henriett Bakos" userId="S::henriett_bakos@jabil.com::5d2ec3e7-1a7a-41e3-9159-81dffa35c265" providerId="AD" clId="Web-{50D6B7EA-6BEE-2BE4-9843-5ADB547FE099}" dt="2023-07-12T15:11:39.297" v="61" actId="20577"/>
          <ac:spMkLst>
            <pc:docMk/>
            <pc:sldMk cId="2909749315" sldId="2134959136"/>
            <ac:spMk id="4" creationId="{24B1A995-C521-DB1C-8B66-DFF687513DEC}"/>
          </ac:spMkLst>
        </pc:spChg>
      </pc:sldChg>
    </pc:docChg>
  </pc:docChgLst>
  <pc:docChgLst>
    <pc:chgData name="Henriett Bakos" userId="S::henriett_bakos@jabil.com::5d2ec3e7-1a7a-41e3-9159-81dffa35c265" providerId="AD" clId="Web-{5FA73CAA-1F6A-C9BB-6B88-76A71C41DDEA}"/>
    <pc:docChg chg="addSld delSld modSection">
      <pc:chgData name="Henriett Bakos" userId="S::henriett_bakos@jabil.com::5d2ec3e7-1a7a-41e3-9159-81dffa35c265" providerId="AD" clId="Web-{5FA73CAA-1F6A-C9BB-6B88-76A71C41DDEA}" dt="2023-10-09T12:15:25.040" v="1"/>
      <pc:docMkLst>
        <pc:docMk/>
      </pc:docMkLst>
      <pc:sldChg chg="del">
        <pc:chgData name="Henriett Bakos" userId="S::henriett_bakos@jabil.com::5d2ec3e7-1a7a-41e3-9159-81dffa35c265" providerId="AD" clId="Web-{5FA73CAA-1F6A-C9BB-6B88-76A71C41DDEA}" dt="2023-10-09T12:15:25.040" v="1"/>
        <pc:sldMkLst>
          <pc:docMk/>
          <pc:sldMk cId="2881705209" sldId="2134959148"/>
        </pc:sldMkLst>
      </pc:sldChg>
      <pc:sldChg chg="add">
        <pc:chgData name="Henriett Bakos" userId="S::henriett_bakos@jabil.com::5d2ec3e7-1a7a-41e3-9159-81dffa35c265" providerId="AD" clId="Web-{5FA73CAA-1F6A-C9BB-6B88-76A71C41DDEA}" dt="2023-10-09T12:15:20.024" v="0"/>
        <pc:sldMkLst>
          <pc:docMk/>
          <pc:sldMk cId="3686038762" sldId="2134959157"/>
        </pc:sldMkLst>
      </pc:sldChg>
    </pc:docChg>
  </pc:docChgLst>
  <pc:docChgLst>
    <pc:chgData name="Henriett Bakos" userId="S::henriett_bakos@jabil.com::5d2ec3e7-1a7a-41e3-9159-81dffa35c265" providerId="AD" clId="Web-{FDB4A699-85C6-95AC-81A7-E53502AB2BC8}"/>
    <pc:docChg chg="modSld modMainMaster">
      <pc:chgData name="Henriett Bakos" userId="S::henriett_bakos@jabil.com::5d2ec3e7-1a7a-41e3-9159-81dffa35c265" providerId="AD" clId="Web-{FDB4A699-85C6-95AC-81A7-E53502AB2BC8}" dt="2023-07-12T13:27:43.204" v="35" actId="20577"/>
      <pc:docMkLst>
        <pc:docMk/>
      </pc:docMkLst>
      <pc:sldChg chg="modSp">
        <pc:chgData name="Henriett Bakos" userId="S::henriett_bakos@jabil.com::5d2ec3e7-1a7a-41e3-9159-81dffa35c265" providerId="AD" clId="Web-{FDB4A699-85C6-95AC-81A7-E53502AB2BC8}" dt="2023-07-12T13:27:43.204" v="35" actId="20577"/>
        <pc:sldMkLst>
          <pc:docMk/>
          <pc:sldMk cId="1502886675" sldId="3416"/>
        </pc:sldMkLst>
        <pc:spChg chg="mod">
          <ac:chgData name="Henriett Bakos" userId="S::henriett_bakos@jabil.com::5d2ec3e7-1a7a-41e3-9159-81dffa35c265" providerId="AD" clId="Web-{FDB4A699-85C6-95AC-81A7-E53502AB2BC8}" dt="2023-07-12T13:27:43.204" v="35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modSp">
        <pc:chgData name="Henriett Bakos" userId="S::henriett_bakos@jabil.com::5d2ec3e7-1a7a-41e3-9159-81dffa35c265" providerId="AD" clId="Web-{FDB4A699-85C6-95AC-81A7-E53502AB2BC8}" dt="2023-07-12T13:27:00.515" v="27" actId="20577"/>
        <pc:sldMkLst>
          <pc:docMk/>
          <pc:sldMk cId="4237718495" sldId="2134959135"/>
        </pc:sldMkLst>
        <pc:spChg chg="mod">
          <ac:chgData name="Henriett Bakos" userId="S::henriett_bakos@jabil.com::5d2ec3e7-1a7a-41e3-9159-81dffa35c265" providerId="AD" clId="Web-{FDB4A699-85C6-95AC-81A7-E53502AB2BC8}" dt="2023-07-12T13:27:00.515" v="27" actId="20577"/>
          <ac:spMkLst>
            <pc:docMk/>
            <pc:sldMk cId="4237718495" sldId="2134959135"/>
            <ac:spMk id="3" creationId="{75B81CF7-352C-BD34-7F9C-71AD464AD1AC}"/>
          </ac:spMkLst>
        </pc:spChg>
      </pc:sldChg>
      <pc:sldChg chg="modSp">
        <pc:chgData name="Henriett Bakos" userId="S::henriett_bakos@jabil.com::5d2ec3e7-1a7a-41e3-9159-81dffa35c265" providerId="AD" clId="Web-{FDB4A699-85C6-95AC-81A7-E53502AB2BC8}" dt="2023-07-12T13:25:41.638" v="0"/>
        <pc:sldMkLst>
          <pc:docMk/>
          <pc:sldMk cId="1422683538" sldId="2134959137"/>
        </pc:sldMkLst>
        <pc:spChg chg="mod">
          <ac:chgData name="Henriett Bakos" userId="S::henriett_bakos@jabil.com::5d2ec3e7-1a7a-41e3-9159-81dffa35c265" providerId="AD" clId="Web-{FDB4A699-85C6-95AC-81A7-E53502AB2BC8}" dt="2023-07-12T13:25:41.638" v="0"/>
          <ac:spMkLst>
            <pc:docMk/>
            <pc:sldMk cId="1422683538" sldId="2134959137"/>
            <ac:spMk id="12" creationId="{62E6BAC1-8872-AFF5-00EC-F8368B0643F4}"/>
          </ac:spMkLst>
        </pc:spChg>
      </pc:sldChg>
      <pc:sldMasterChg chg="modSldLayout">
        <pc:chgData name="Henriett Bakos" userId="S::henriett_bakos@jabil.com::5d2ec3e7-1a7a-41e3-9159-81dffa35c265" providerId="AD" clId="Web-{FDB4A699-85C6-95AC-81A7-E53502AB2BC8}" dt="2023-07-12T13:25:41.638" v="0"/>
        <pc:sldMasterMkLst>
          <pc:docMk/>
          <pc:sldMasterMk cId="1481036140" sldId="2147483661"/>
        </pc:sldMasterMkLst>
        <pc:sldLayoutChg chg="modSp">
          <pc:chgData name="Henriett Bakos" userId="S::henriett_bakos@jabil.com::5d2ec3e7-1a7a-41e3-9159-81dffa35c265" providerId="AD" clId="Web-{FDB4A699-85C6-95AC-81A7-E53502AB2BC8}" dt="2023-07-12T13:25:41.638" v="0"/>
          <pc:sldLayoutMkLst>
            <pc:docMk/>
            <pc:sldMasterMk cId="1481036140" sldId="2147483661"/>
            <pc:sldLayoutMk cId="2511965937" sldId="2147483663"/>
          </pc:sldLayoutMkLst>
          <pc:spChg chg="mod">
            <ac:chgData name="Henriett Bakos" userId="S::henriett_bakos@jabil.com::5d2ec3e7-1a7a-41e3-9159-81dffa35c265" providerId="AD" clId="Web-{FDB4A699-85C6-95AC-81A7-E53502AB2BC8}" dt="2023-07-12T13:25:41.638" v="0"/>
            <ac:spMkLst>
              <pc:docMk/>
              <pc:sldMasterMk cId="1481036140" sldId="2147483661"/>
              <pc:sldLayoutMk cId="2511965937" sldId="2147483663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FDB4A699-85C6-95AC-81A7-E53502AB2BC8}" dt="2023-07-12T13:25:41.638" v="0"/>
          <pc:sldLayoutMkLst>
            <pc:docMk/>
            <pc:sldMasterMk cId="1481036140" sldId="2147483661"/>
            <pc:sldLayoutMk cId="782298884" sldId="2147483664"/>
          </pc:sldLayoutMkLst>
          <pc:spChg chg="mod">
            <ac:chgData name="Henriett Bakos" userId="S::henriett_bakos@jabil.com::5d2ec3e7-1a7a-41e3-9159-81dffa35c265" providerId="AD" clId="Web-{FDB4A699-85C6-95AC-81A7-E53502AB2BC8}" dt="2023-07-12T13:25:41.638" v="0"/>
            <ac:spMkLst>
              <pc:docMk/>
              <pc:sldMasterMk cId="1481036140" sldId="2147483661"/>
              <pc:sldLayoutMk cId="782298884" sldId="2147483664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FDB4A699-85C6-95AC-81A7-E53502AB2BC8}" dt="2023-07-12T13:25:41.638" v="0"/>
          <pc:sldLayoutMkLst>
            <pc:docMk/>
            <pc:sldMasterMk cId="1481036140" sldId="2147483661"/>
            <pc:sldLayoutMk cId="1808181864" sldId="2147483665"/>
          </pc:sldLayoutMkLst>
          <pc:spChg chg="mod">
            <ac:chgData name="Henriett Bakos" userId="S::henriett_bakos@jabil.com::5d2ec3e7-1a7a-41e3-9159-81dffa35c265" providerId="AD" clId="Web-{FDB4A699-85C6-95AC-81A7-E53502AB2BC8}" dt="2023-07-12T13:25:41.638" v="0"/>
            <ac:spMkLst>
              <pc:docMk/>
              <pc:sldMasterMk cId="1481036140" sldId="2147483661"/>
              <pc:sldLayoutMk cId="1808181864" sldId="2147483665"/>
              <ac:spMk id="21" creationId="{6CDD1CA3-6173-C942-BB0C-1EC6746C053A}"/>
            </ac:spMkLst>
          </pc:spChg>
        </pc:sldLayoutChg>
      </pc:sldMasterChg>
    </pc:docChg>
  </pc:docChgLst>
  <pc:docChgLst>
    <pc:chgData name="Henriett Bakos" userId="S::henriett_bakos@jabil.com::5d2ec3e7-1a7a-41e3-9159-81dffa35c265" providerId="AD" clId="Web-{C0EF1E44-7538-DF8F-268B-5E231CDC386E}"/>
    <pc:docChg chg="addSld delSld sldOrd modSection">
      <pc:chgData name="Henriett Bakos" userId="S::henriett_bakos@jabil.com::5d2ec3e7-1a7a-41e3-9159-81dffa35c265" providerId="AD" clId="Web-{C0EF1E44-7538-DF8F-268B-5E231CDC386E}" dt="2023-08-08T12:36:06.955" v="14"/>
      <pc:docMkLst>
        <pc:docMk/>
      </pc:docMkLst>
      <pc:sldChg chg="del">
        <pc:chgData name="Henriett Bakos" userId="S::henriett_bakos@jabil.com::5d2ec3e7-1a7a-41e3-9159-81dffa35c265" providerId="AD" clId="Web-{C0EF1E44-7538-DF8F-268B-5E231CDC386E}" dt="2023-08-08T12:34:50.001" v="2"/>
        <pc:sldMkLst>
          <pc:docMk/>
          <pc:sldMk cId="2056898144" sldId="2134959138"/>
        </pc:sldMkLst>
      </pc:sldChg>
      <pc:sldChg chg="add">
        <pc:chgData name="Henriett Bakos" userId="S::henriett_bakos@jabil.com::5d2ec3e7-1a7a-41e3-9159-81dffa35c265" providerId="AD" clId="Web-{C0EF1E44-7538-DF8F-268B-5E231CDC386E}" dt="2023-08-08T12:34:46.204" v="0"/>
        <pc:sldMkLst>
          <pc:docMk/>
          <pc:sldMk cId="2306628642" sldId="2134959152"/>
        </pc:sldMkLst>
      </pc:sldChg>
      <pc:sldChg chg="add">
        <pc:chgData name="Henriett Bakos" userId="S::henriett_bakos@jabil.com::5d2ec3e7-1a7a-41e3-9159-81dffa35c265" providerId="AD" clId="Web-{C0EF1E44-7538-DF8F-268B-5E231CDC386E}" dt="2023-08-08T12:34:46.360" v="1"/>
        <pc:sldMkLst>
          <pc:docMk/>
          <pc:sldMk cId="1583182079" sldId="2134959153"/>
        </pc:sldMkLst>
      </pc:sldChg>
      <pc:sldChg chg="add ord">
        <pc:chgData name="Henriett Bakos" userId="S::henriett_bakos@jabil.com::5d2ec3e7-1a7a-41e3-9159-81dffa35c265" providerId="AD" clId="Web-{C0EF1E44-7538-DF8F-268B-5E231CDC386E}" dt="2023-08-08T12:36:06.955" v="14"/>
        <pc:sldMkLst>
          <pc:docMk/>
          <pc:sldMk cId="1860442439" sldId="2134959154"/>
        </pc:sldMkLst>
      </pc:sldChg>
      <pc:sldChg chg="add ord">
        <pc:chgData name="Henriett Bakos" userId="S::henriett_bakos@jabil.com::5d2ec3e7-1a7a-41e3-9159-81dffa35c265" providerId="AD" clId="Web-{C0EF1E44-7538-DF8F-268B-5E231CDC386E}" dt="2023-08-08T12:36:03.987" v="13"/>
        <pc:sldMkLst>
          <pc:docMk/>
          <pc:sldMk cId="1052965471" sldId="2134959155"/>
        </pc:sldMkLst>
      </pc:sldChg>
      <pc:sldChg chg="add ord">
        <pc:chgData name="Henriett Bakos" userId="S::henriett_bakos@jabil.com::5d2ec3e7-1a7a-41e3-9159-81dffa35c265" providerId="AD" clId="Web-{C0EF1E44-7538-DF8F-268B-5E231CDC386E}" dt="2023-08-08T12:35:58.018" v="12"/>
        <pc:sldMkLst>
          <pc:docMk/>
          <pc:sldMk cId="4198096913" sldId="2134959156"/>
        </pc:sldMkLst>
      </pc:sldChg>
      <pc:sldMasterChg chg="addSldLayout">
        <pc:chgData name="Henriett Bakos" userId="S::henriett_bakos@jabil.com::5d2ec3e7-1a7a-41e3-9159-81dffa35c265" providerId="AD" clId="Web-{C0EF1E44-7538-DF8F-268B-5E231CDC386E}" dt="2023-08-08T12:34:46.204" v="0"/>
        <pc:sldMasterMkLst>
          <pc:docMk/>
          <pc:sldMasterMk cId="3428598929" sldId="2147483750"/>
        </pc:sldMasterMkLst>
        <pc:sldLayoutChg chg="add">
          <pc:chgData name="Henriett Bakos" userId="S::henriett_bakos@jabil.com::5d2ec3e7-1a7a-41e3-9159-81dffa35c265" providerId="AD" clId="Web-{C0EF1E44-7538-DF8F-268B-5E231CDC386E}" dt="2023-08-08T12:34:46.204" v="0"/>
          <pc:sldLayoutMkLst>
            <pc:docMk/>
            <pc:sldMasterMk cId="3428598929" sldId="2147483750"/>
            <pc:sldLayoutMk cId="40755924" sldId="214748377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4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1.emf"/><Relationship Id="rId5" Type="http://schemas.openxmlformats.org/officeDocument/2006/relationships/image" Target="../media/image63.svg"/><Relationship Id="rId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78.png"/><Relationship Id="rId4" Type="http://schemas.openxmlformats.org/officeDocument/2006/relationships/image" Target="../media/image5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1.emf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5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1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3.xml"/><Relationship Id="rId4" Type="http://schemas.openxmlformats.org/officeDocument/2006/relationships/hyperlink" Target="mailto:donotreply@e2open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hyperlink" Target="mailto:donotreply@e2open.com" TargetMode="External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 Steps &amp; Tips Portal Users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e2open</a:t>
            </a:r>
            <a:r>
              <a:rPr lang="en-US" dirty="0"/>
              <a:t> | Online help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DE887-99F0-E6D9-5C36-1AD67791C321}"/>
              </a:ext>
            </a:extLst>
          </p:cNvPr>
          <p:cNvSpPr txBox="1"/>
          <p:nvPr/>
        </p:nvSpPr>
        <p:spPr>
          <a:xfrm>
            <a:off x="190239" y="4397252"/>
            <a:ext cx="4412255" cy="18898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This help provides users (suppliers, buyers, etc.) with information about the application concepts and processes as well as with information about all screens, features, and functionalities in the application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hu-HU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Click on </a:t>
            </a:r>
            <a:r>
              <a:rPr kumimoji="0" 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question mark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icon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(1)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open Help Center.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Type in search box phrase on which you need more information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(2)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or hit 3 lines icon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(3)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open menu with all available categories.</a:t>
            </a:r>
            <a:endParaRPr kumimoji="0" lang="pl-PL" sz="105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91AE0-C8D9-6E81-1BEC-E987CE51E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91" y="1649207"/>
            <a:ext cx="3926701" cy="27384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E6BAC1-8872-AFF5-00EC-F8368B0643F4}"/>
              </a:ext>
            </a:extLst>
          </p:cNvPr>
          <p:cNvSpPr txBox="1"/>
          <p:nvPr/>
        </p:nvSpPr>
        <p:spPr>
          <a:xfrm>
            <a:off x="426621" y="1125469"/>
            <a:ext cx="3738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BWEBlt – in e2open help center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482D92-4F9F-0ECD-B0F8-89B6FBE5D471}"/>
              </a:ext>
            </a:extLst>
          </p:cNvPr>
          <p:cNvSpPr txBox="1"/>
          <p:nvPr/>
        </p:nvSpPr>
        <p:spPr>
          <a:xfrm>
            <a:off x="5050166" y="1125469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Maestro add-in helps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2DEC4D-6487-EE8B-D404-71AF5B126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11" y="2134775"/>
            <a:ext cx="6930697" cy="36986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CBFCE6-F83C-960D-DC44-B38E4CE2750F}"/>
              </a:ext>
            </a:extLst>
          </p:cNvPr>
          <p:cNvSpPr txBox="1"/>
          <p:nvPr/>
        </p:nvSpPr>
        <p:spPr>
          <a:xfrm>
            <a:off x="5124881" y="3429000"/>
            <a:ext cx="36114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Maestro add-in helps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to attain success in real time with interactive, automated, and</a:t>
            </a:r>
            <a:r>
              <a:rPr kumimoji="0" lang="hu-HU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customized self-help, product tours and announcements right in the applications. The</a:t>
            </a:r>
            <a:r>
              <a:rPr kumimoji="0" lang="hu-HU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always-on user assistant provides a consistent Help experience in the moment of need.</a:t>
            </a: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To launch Maestro hover over arrow icon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(1)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and click on object.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Type a question in search box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(2)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or select any topic which you are interested.</a:t>
            </a:r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064D67-48C9-7991-DE70-826FF123104C}"/>
              </a:ext>
            </a:extLst>
          </p:cNvPr>
          <p:cNvCxnSpPr/>
          <p:nvPr/>
        </p:nvCxnSpPr>
        <p:spPr>
          <a:xfrm>
            <a:off x="4701309" y="1310135"/>
            <a:ext cx="0" cy="48320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475905AA-ED69-A554-F03A-8E06DC4D7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44403" y="320317"/>
            <a:ext cx="1383792" cy="13837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984551-D13C-2971-6182-28B29DC7BF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9BC2AD1-B576-3B57-C646-2D391EF17084}"/>
              </a:ext>
            </a:extLst>
          </p:cNvPr>
          <p:cNvSpPr/>
          <p:nvPr/>
        </p:nvSpPr>
        <p:spPr>
          <a:xfrm>
            <a:off x="9782433" y="1967152"/>
            <a:ext cx="1043708" cy="34174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549BDF-BDEF-D1FD-89A9-C0E9B7C39E7E}"/>
              </a:ext>
            </a:extLst>
          </p:cNvPr>
          <p:cNvSpPr/>
          <p:nvPr/>
        </p:nvSpPr>
        <p:spPr>
          <a:xfrm>
            <a:off x="7490692" y="1967152"/>
            <a:ext cx="1484460" cy="341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You can Open Maestro to click arrow icon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AA8C2B-BB07-14C0-4E2B-4A96251D0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5417" y="1324484"/>
            <a:ext cx="2476500" cy="65722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280D2B-2687-85E2-A401-ED45E135CB36}"/>
              </a:ext>
            </a:extLst>
          </p:cNvPr>
          <p:cNvCxnSpPr/>
          <p:nvPr/>
        </p:nvCxnSpPr>
        <p:spPr>
          <a:xfrm>
            <a:off x="9042400" y="2127019"/>
            <a:ext cx="6927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683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" y="985159"/>
            <a:ext cx="8617526" cy="2770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8848437" y="804297"/>
            <a:ext cx="32050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My Workspace </a:t>
            </a:r>
            <a:r>
              <a:rPr lang="en-US" sz="1200" dirty="0"/>
              <a:t>gives you an overview of all orders (grouped by state) or exceptions summary.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Data on My Workspace is </a:t>
            </a:r>
            <a:r>
              <a:rPr lang="en-US" sz="1200" u="sng" dirty="0">
                <a:solidFill>
                  <a:srgbClr val="002060"/>
                </a:solidFill>
              </a:rPr>
              <a:t>hyperlinked</a:t>
            </a:r>
            <a:r>
              <a:rPr lang="en-US" sz="1200" dirty="0"/>
              <a:t>. 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To see detailed information,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click on the cards name</a:t>
            </a:r>
            <a:r>
              <a:rPr lang="en-US" sz="1200" b="0" i="0" dirty="0">
                <a:effectLst/>
              </a:rPr>
              <a:t>, e.g., Supply Exception </a:t>
            </a:r>
            <a:r>
              <a:rPr lang="en-US" sz="1200" b="1" i="0" dirty="0">
                <a:effectLst/>
              </a:rPr>
              <a:t>(1)</a:t>
            </a:r>
            <a:r>
              <a:rPr lang="hu-HU" sz="1200" dirty="0"/>
              <a:t> </a:t>
            </a:r>
            <a:r>
              <a:rPr lang="en-US" sz="1200" dirty="0"/>
              <a:t>to see the list of the objects </a:t>
            </a:r>
            <a:r>
              <a:rPr lang="en-US" sz="1200" b="1" dirty="0"/>
              <a:t>(2)</a:t>
            </a:r>
            <a:r>
              <a:rPr lang="en-US" sz="1200" dirty="0"/>
              <a:t> which meet these criteria. 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1689508" y="1972583"/>
            <a:ext cx="341001" cy="17572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1757664" y="1767865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D572AF-F207-6CE4-D754-AE2A3D4A1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45" y="3953800"/>
            <a:ext cx="8416940" cy="2198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Dodecagon 17">
            <a:extLst>
              <a:ext uri="{FF2B5EF4-FFF2-40B4-BE49-F238E27FC236}">
                <a16:creationId xmlns:a16="http://schemas.microsoft.com/office/drawing/2014/main" id="{B53E2240-5B00-7D73-CF1F-15A8A55B9DC6}"/>
              </a:ext>
            </a:extLst>
          </p:cNvPr>
          <p:cNvSpPr/>
          <p:nvPr/>
        </p:nvSpPr>
        <p:spPr>
          <a:xfrm>
            <a:off x="1587164" y="41507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DF7ED1-FCE6-D6A7-C97B-4FFB1CFB8FC5}"/>
              </a:ext>
            </a:extLst>
          </p:cNvPr>
          <p:cNvCxnSpPr/>
          <p:nvPr/>
        </p:nvCxnSpPr>
        <p:spPr>
          <a:xfrm>
            <a:off x="1860008" y="2171877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Arrow: Down 21">
            <a:extLst>
              <a:ext uri="{FF2B5EF4-FFF2-40B4-BE49-F238E27FC236}">
                <a16:creationId xmlns:a16="http://schemas.microsoft.com/office/drawing/2014/main" id="{1BDB9F0B-1851-2A6C-566A-29A673A27959}"/>
              </a:ext>
            </a:extLst>
          </p:cNvPr>
          <p:cNvSpPr/>
          <p:nvPr/>
        </p:nvSpPr>
        <p:spPr>
          <a:xfrm>
            <a:off x="9337964" y="5643419"/>
            <a:ext cx="1394691" cy="75738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04ADF8-C0B4-38EA-A395-9FACDFEE093C}"/>
              </a:ext>
            </a:extLst>
          </p:cNvPr>
          <p:cNvSpPr txBox="1"/>
          <p:nvPr/>
        </p:nvSpPr>
        <p:spPr>
          <a:xfrm>
            <a:off x="8903854" y="5329383"/>
            <a:ext cx="2484581" cy="3140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latin typeface="Grandview" panose="020B0502040204020203" pitchFamily="34" charset="0"/>
              </a:rPr>
              <a:t>Continue in the next slide</a:t>
            </a:r>
          </a:p>
        </p:txBody>
      </p:sp>
    </p:spTree>
    <p:extLst>
      <p:ext uri="{BB962C8B-B14F-4D97-AF65-F5344CB8AC3E}">
        <p14:creationId xmlns:p14="http://schemas.microsoft.com/office/powerpoint/2010/main" val="4198096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A59F6F2-3E04-9D64-9561-A28848139A7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EXCEPTIONS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1CD894-D9A4-8BEA-97AB-3FE855C24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5" y="3616951"/>
            <a:ext cx="4667682" cy="2608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6E691F-5A6D-0EAB-84CF-E6F240D5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008413"/>
            <a:ext cx="8312726" cy="2171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126D01-D797-F5D8-E6D5-279D66524887}"/>
              </a:ext>
            </a:extLst>
          </p:cNvPr>
          <p:cNvSpPr/>
          <p:nvPr/>
        </p:nvSpPr>
        <p:spPr>
          <a:xfrm>
            <a:off x="3754730" y="2373238"/>
            <a:ext cx="170500" cy="17571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5ED0E600-CC02-A0D5-D08C-B35EDC88D2B6}"/>
              </a:ext>
            </a:extLst>
          </p:cNvPr>
          <p:cNvSpPr/>
          <p:nvPr/>
        </p:nvSpPr>
        <p:spPr>
          <a:xfrm>
            <a:off x="3737636" y="2149747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8" name="Dodecagon 7">
            <a:extLst>
              <a:ext uri="{FF2B5EF4-FFF2-40B4-BE49-F238E27FC236}">
                <a16:creationId xmlns:a16="http://schemas.microsoft.com/office/drawing/2014/main" id="{CF1DCA56-A3C9-5E3E-80B2-D687961002EB}"/>
              </a:ext>
            </a:extLst>
          </p:cNvPr>
          <p:cNvSpPr/>
          <p:nvPr/>
        </p:nvSpPr>
        <p:spPr>
          <a:xfrm>
            <a:off x="3658867" y="3451230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EB9A93-2F23-C2E1-5E80-7B363FBE1F8D}"/>
              </a:ext>
            </a:extLst>
          </p:cNvPr>
          <p:cNvCxnSpPr>
            <a:cxnSpLocks/>
          </p:cNvCxnSpPr>
          <p:nvPr/>
        </p:nvCxnSpPr>
        <p:spPr>
          <a:xfrm>
            <a:off x="3965899" y="2578277"/>
            <a:ext cx="0" cy="10386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50DA44-3950-5656-3FDC-B04D102CB170}"/>
              </a:ext>
            </a:extLst>
          </p:cNvPr>
          <p:cNvSpPr txBox="1"/>
          <p:nvPr/>
        </p:nvSpPr>
        <p:spPr>
          <a:xfrm>
            <a:off x="8719872" y="1221400"/>
            <a:ext cx="3121143" cy="40785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hu-HU" sz="1200" b="0" i="0" dirty="0">
              <a:effectLst/>
            </a:endParaRPr>
          </a:p>
          <a:p>
            <a:r>
              <a:rPr lang="en-US" sz="1200" b="0" i="0" dirty="0">
                <a:effectLst/>
              </a:rPr>
              <a:t>Object may have multiple Exceptions (count in drill down may be higher).</a:t>
            </a:r>
          </a:p>
          <a:p>
            <a:endParaRPr lang="hu-HU" sz="1200" b="0" i="0" dirty="0">
              <a:effectLst/>
            </a:endParaRPr>
          </a:p>
          <a:p>
            <a:r>
              <a:rPr lang="en-US" sz="1200" b="0" i="0" u="sng" dirty="0">
                <a:solidFill>
                  <a:srgbClr val="002060"/>
                </a:solidFill>
                <a:effectLst/>
              </a:rPr>
              <a:t>Data on My Workspace is hyperlinked</a:t>
            </a:r>
            <a:r>
              <a:rPr lang="en-US" sz="1200" b="0" i="0" dirty="0">
                <a:effectLst/>
              </a:rPr>
              <a:t>. Click on the number next to chosen exception </a:t>
            </a:r>
            <a:r>
              <a:rPr lang="en-US" sz="1200" b="1" i="0" dirty="0">
                <a:effectLst/>
              </a:rPr>
              <a:t>(</a:t>
            </a:r>
            <a:r>
              <a:rPr lang="hu-HU" sz="1200" b="1" i="0" dirty="0">
                <a:effectLst/>
              </a:rPr>
              <a:t>1</a:t>
            </a:r>
            <a:r>
              <a:rPr lang="en-US" sz="1200" b="1" i="0" dirty="0">
                <a:effectLst/>
              </a:rPr>
              <a:t>)</a:t>
            </a:r>
            <a:r>
              <a:rPr lang="en-US" sz="1200" b="1" dirty="0"/>
              <a:t> </a:t>
            </a:r>
            <a:r>
              <a:rPr lang="en-US" sz="1200" b="0" i="0" dirty="0">
                <a:effectLst/>
              </a:rPr>
              <a:t>to see the list of the objects which meet these criteria.</a:t>
            </a:r>
          </a:p>
          <a:p>
            <a:endParaRPr lang="en-US" sz="1200" dirty="0"/>
          </a:p>
          <a:p>
            <a:r>
              <a:rPr lang="en-US" sz="1200" b="0" i="0" dirty="0">
                <a:effectLst/>
              </a:rPr>
              <a:t>On new pop-up widow you will see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list of all excepti</a:t>
            </a:r>
            <a:r>
              <a:rPr lang="en-US" sz="1200" b="0" i="0" dirty="0">
                <a:effectLst/>
              </a:rPr>
              <a:t>on with order numbers </a:t>
            </a:r>
            <a:r>
              <a:rPr lang="en-US" sz="1200" b="1" i="0" dirty="0">
                <a:effectLst/>
              </a:rPr>
              <a:t>(2). </a:t>
            </a:r>
          </a:p>
          <a:p>
            <a:endParaRPr lang="hu-HU" sz="1200" dirty="0"/>
          </a:p>
          <a:p>
            <a:r>
              <a:rPr lang="en-US" sz="1200" b="0" i="0" u="sng" dirty="0">
                <a:solidFill>
                  <a:srgbClr val="002060"/>
                </a:solidFill>
                <a:effectLst/>
              </a:rPr>
              <a:t>Exceptions</a:t>
            </a:r>
            <a:r>
              <a:rPr lang="en-US" sz="1200" b="0" i="0" dirty="0">
                <a:effectLst/>
              </a:rPr>
              <a:t> accessible from multiple places within the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from </a:t>
            </a:r>
            <a:r>
              <a:rPr lang="en-US" sz="1200" u="sng" dirty="0">
                <a:solidFill>
                  <a:srgbClr val="002060"/>
                </a:solidFill>
              </a:rPr>
              <a:t>Menu</a:t>
            </a:r>
            <a:endParaRPr lang="en-US" sz="1200" b="1" u="sng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through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My Workspace</a:t>
            </a:r>
            <a:r>
              <a:rPr lang="en-US" sz="1200" b="0" i="0" dirty="0">
                <a:effectLst/>
              </a:rPr>
              <a:t>. They are context sensitive and clickable to drill down into details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A1CA8C-2C39-EC7C-F2FE-D271CA8C6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589" y="4709419"/>
            <a:ext cx="3510047" cy="152132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922E1A-A9B6-7FEE-C7F7-CA545EFC98B5}"/>
              </a:ext>
            </a:extLst>
          </p:cNvPr>
          <p:cNvCxnSpPr>
            <a:cxnSpLocks/>
          </p:cNvCxnSpPr>
          <p:nvPr/>
        </p:nvCxnSpPr>
        <p:spPr>
          <a:xfrm flipH="1">
            <a:off x="6437745" y="4253868"/>
            <a:ext cx="2466481" cy="11309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965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12780"/>
            <a:ext cx="11961090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PO CONFIRMATION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7" y="831273"/>
            <a:ext cx="9393739" cy="3020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3445908" y="1892697"/>
            <a:ext cx="638799" cy="44863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3379763" y="1653436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BD35C-98BC-D38D-934C-D72A10C0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15" y="4222333"/>
            <a:ext cx="8783782" cy="206378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68BD65B-7863-449B-6ACD-14E1C3E21E78}"/>
              </a:ext>
            </a:extLst>
          </p:cNvPr>
          <p:cNvSpPr/>
          <p:nvPr/>
        </p:nvSpPr>
        <p:spPr>
          <a:xfrm>
            <a:off x="326402" y="5984707"/>
            <a:ext cx="1419271" cy="277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9107801" y="1195598"/>
            <a:ext cx="2945654" cy="459146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My Workspace </a:t>
            </a:r>
            <a:r>
              <a:rPr lang="en-US" sz="1200" dirty="0"/>
              <a:t>gives you an overview of all orders (grouped by state) or exceptions summary.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Data on My Workspace is </a:t>
            </a:r>
            <a:r>
              <a:rPr lang="en-US" sz="1200" u="sng" dirty="0">
                <a:solidFill>
                  <a:srgbClr val="002060"/>
                </a:solidFill>
              </a:rPr>
              <a:t>hyperlinked</a:t>
            </a:r>
            <a:r>
              <a:rPr lang="en-US" sz="12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For PO CONFIRMATION please check Discrete Orders with NEW and OPEN status </a:t>
            </a:r>
            <a:r>
              <a:rPr lang="en-US" sz="1200" b="1" i="0" dirty="0">
                <a:effectLst/>
              </a:rPr>
              <a:t>(1)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To see detailed information,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click on the number or text</a:t>
            </a:r>
            <a:r>
              <a:rPr lang="en-US" sz="1200" b="0" i="0" dirty="0">
                <a:effectLst/>
              </a:rPr>
              <a:t>, </a:t>
            </a:r>
            <a:r>
              <a:rPr lang="en-US" sz="1200" dirty="0"/>
              <a:t>and PO list will open in a new pop-up window</a:t>
            </a:r>
            <a:r>
              <a:rPr lang="en-US" sz="1200" b="1" dirty="0"/>
              <a:t> (2)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Here you can Acknowledge the Pos with publish PO promise qty and date, or you can EDIT PO confirmation in case of split commit. </a:t>
            </a:r>
            <a:r>
              <a:rPr lang="en-US" sz="1200" b="1" dirty="0"/>
              <a:t>(3)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For further information about PO confirmation process steps please review slides </a:t>
            </a:r>
            <a:r>
              <a:rPr lang="en-US" sz="1200" b="1" dirty="0">
                <a:solidFill>
                  <a:srgbClr val="002060"/>
                </a:solidFill>
              </a:rPr>
              <a:t>from page </a:t>
            </a:r>
            <a:r>
              <a:rPr lang="hu-HU" sz="1200" b="1" dirty="0">
                <a:solidFill>
                  <a:srgbClr val="002060"/>
                </a:solidFill>
              </a:rPr>
              <a:t>20</a:t>
            </a:r>
            <a:r>
              <a:rPr lang="en-US" sz="1200" b="1" dirty="0">
                <a:solidFill>
                  <a:srgbClr val="002060"/>
                </a:solidFill>
              </a:rPr>
              <a:t>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96E815-41BB-0FA4-C217-BB3CAAD353AD}"/>
              </a:ext>
            </a:extLst>
          </p:cNvPr>
          <p:cNvCxnSpPr/>
          <p:nvPr/>
        </p:nvCxnSpPr>
        <p:spPr>
          <a:xfrm>
            <a:off x="3379019" y="2341331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BD541FC5-2836-9B78-7612-EF05A3842DA9}"/>
              </a:ext>
            </a:extLst>
          </p:cNvPr>
          <p:cNvSpPr/>
          <p:nvPr/>
        </p:nvSpPr>
        <p:spPr>
          <a:xfrm>
            <a:off x="3241220" y="45571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81A720D9-D4A0-CFBF-F13E-0851A58F8AD2}"/>
              </a:ext>
            </a:extLst>
          </p:cNvPr>
          <p:cNvSpPr/>
          <p:nvPr/>
        </p:nvSpPr>
        <p:spPr>
          <a:xfrm>
            <a:off x="1636477" y="6173938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D93A1A5-145F-D863-9E26-3125003F9261}"/>
              </a:ext>
            </a:extLst>
          </p:cNvPr>
          <p:cNvSpPr/>
          <p:nvPr/>
        </p:nvSpPr>
        <p:spPr>
          <a:xfrm>
            <a:off x="6787239" y="5165619"/>
            <a:ext cx="500252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A8E3B-478E-9581-0313-65A1E7D7DB47}"/>
              </a:ext>
            </a:extLst>
          </p:cNvPr>
          <p:cNvSpPr/>
          <p:nvPr/>
        </p:nvSpPr>
        <p:spPr>
          <a:xfrm>
            <a:off x="8194835" y="5181600"/>
            <a:ext cx="782910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42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NEW PO &amp; OPEN PO DATA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960A62-6314-6520-3D70-D0BA45C5E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1" y="2571789"/>
            <a:ext cx="6183612" cy="321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AAD46-E5A2-A11A-5BA8-D143F8592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699" y="1065869"/>
            <a:ext cx="5795410" cy="301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C927B1-FDCA-7C3E-C69B-D45F1892C266}"/>
              </a:ext>
            </a:extLst>
          </p:cNvPr>
          <p:cNvSpPr txBox="1"/>
          <p:nvPr/>
        </p:nvSpPr>
        <p:spPr>
          <a:xfrm>
            <a:off x="230909" y="945157"/>
            <a:ext cx="6026593" cy="14562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r>
              <a:rPr lang="en-US" sz="1500" b="1" dirty="0">
                <a:latin typeface="Grandview" panose="020B0502040204020203" pitchFamily="34" charset="0"/>
              </a:rPr>
              <a:t>From Email Notification: </a:t>
            </a:r>
            <a:r>
              <a:rPr lang="en-US" sz="1600" noProof="0" dirty="0"/>
              <a:t>You will receive this Alert twice per day (only if Jabil place new PO to you)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8E0EF46-B9C3-C4CD-1820-6990EB708924}"/>
              </a:ext>
            </a:extLst>
          </p:cNvPr>
          <p:cNvSpPr/>
          <p:nvPr/>
        </p:nvSpPr>
        <p:spPr>
          <a:xfrm>
            <a:off x="5230090" y="1764483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D9957D6-1D2B-CCDF-67B2-B5E9A6480797}"/>
              </a:ext>
            </a:extLst>
          </p:cNvPr>
          <p:cNvSpPr/>
          <p:nvPr/>
        </p:nvSpPr>
        <p:spPr>
          <a:xfrm>
            <a:off x="4890654" y="5245992"/>
            <a:ext cx="591128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D162B-DB53-43AD-B944-38E6DA936C98}"/>
              </a:ext>
            </a:extLst>
          </p:cNvPr>
          <p:cNvSpPr/>
          <p:nvPr/>
        </p:nvSpPr>
        <p:spPr>
          <a:xfrm flipV="1">
            <a:off x="4890654" y="4584639"/>
            <a:ext cx="678873" cy="379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BD89D72-E23D-A80E-E006-FDEF8CD2A51C}"/>
              </a:ext>
            </a:extLst>
          </p:cNvPr>
          <p:cNvSpPr/>
          <p:nvPr/>
        </p:nvSpPr>
        <p:spPr>
          <a:xfrm>
            <a:off x="11323782" y="3654689"/>
            <a:ext cx="517237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93BC12-49AF-66F0-A903-65707391D108}"/>
              </a:ext>
            </a:extLst>
          </p:cNvPr>
          <p:cNvSpPr/>
          <p:nvPr/>
        </p:nvSpPr>
        <p:spPr>
          <a:xfrm>
            <a:off x="7507059" y="3175492"/>
            <a:ext cx="1729305" cy="25350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301154-DA91-9F8F-11E2-271EBB124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86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NEW PO &amp; OPEN PO DATA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65AEA-8706-44BD-6A45-66470773D1AE}"/>
              </a:ext>
            </a:extLst>
          </p:cNvPr>
          <p:cNvSpPr txBox="1"/>
          <p:nvPr/>
        </p:nvSpPr>
        <p:spPr>
          <a:xfrm>
            <a:off x="73891" y="1139463"/>
            <a:ext cx="9550400" cy="91101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500" b="1" dirty="0">
                <a:latin typeface="Grandview" panose="020B0502040204020203" pitchFamily="34" charset="0"/>
              </a:rPr>
              <a:t>After log in with your password you can search data in the Menu:</a:t>
            </a:r>
            <a:endParaRPr lang="hu-HU" sz="1500" b="1" dirty="0">
              <a:latin typeface="Grandview" panose="020B0502040204020203" pitchFamily="34" charset="0"/>
            </a:endParaRPr>
          </a:p>
          <a:p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/>
              </a:rPr>
              <a:t>Please follow: </a:t>
            </a:r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Supply Collaboration &gt;&gt; Summary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42E88A-7367-D4CE-41E8-11C25A3D71B7}"/>
              </a:ext>
            </a:extLst>
          </p:cNvPr>
          <p:cNvGrpSpPr/>
          <p:nvPr/>
        </p:nvGrpSpPr>
        <p:grpSpPr>
          <a:xfrm>
            <a:off x="0" y="2593889"/>
            <a:ext cx="12192000" cy="2478113"/>
            <a:chOff x="230910" y="4160090"/>
            <a:chExt cx="12192000" cy="24781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B0D600E-0694-692F-163B-63A64771D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910" y="4160090"/>
              <a:ext cx="12192000" cy="2478113"/>
            </a:xfrm>
            <a:prstGeom prst="rect">
              <a:avLst/>
            </a:prstGeom>
          </p:spPr>
        </p:pic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9C899927-AA7F-BFC5-2C72-A111EA82F4BB}"/>
                </a:ext>
              </a:extLst>
            </p:cNvPr>
            <p:cNvSpPr/>
            <p:nvPr/>
          </p:nvSpPr>
          <p:spPr>
            <a:xfrm>
              <a:off x="1225383" y="5728025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7C9A1A5E-45A9-164D-47DB-AF1EF918DD86}"/>
                </a:ext>
              </a:extLst>
            </p:cNvPr>
            <p:cNvSpPr/>
            <p:nvPr/>
          </p:nvSpPr>
          <p:spPr>
            <a:xfrm>
              <a:off x="290946" y="467836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2D808B88-8A28-1916-C134-CE40FD285FDE}"/>
                </a:ext>
              </a:extLst>
            </p:cNvPr>
            <p:cNvSpPr/>
            <p:nvPr/>
          </p:nvSpPr>
          <p:spPr>
            <a:xfrm>
              <a:off x="4013901" y="590374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5972CCB-317E-1557-9882-E7E28F4CA562}"/>
                </a:ext>
              </a:extLst>
            </p:cNvPr>
            <p:cNvSpPr/>
            <p:nvPr/>
          </p:nvSpPr>
          <p:spPr>
            <a:xfrm>
              <a:off x="3422773" y="5705610"/>
              <a:ext cx="591128" cy="25520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row: Down 17">
            <a:extLst>
              <a:ext uri="{FF2B5EF4-FFF2-40B4-BE49-F238E27FC236}">
                <a16:creationId xmlns:a16="http://schemas.microsoft.com/office/drawing/2014/main" id="{CC485E72-582D-04C9-3036-A4F93C9CEA58}"/>
              </a:ext>
            </a:extLst>
          </p:cNvPr>
          <p:cNvSpPr/>
          <p:nvPr/>
        </p:nvSpPr>
        <p:spPr>
          <a:xfrm>
            <a:off x="6580910" y="1682879"/>
            <a:ext cx="424873" cy="73518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A8CCCA-BDD9-C428-9390-7178FE003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427" y="5072002"/>
            <a:ext cx="8409009" cy="1449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6EE2D09D-663D-AEA1-BE11-3CE334EBECE2}"/>
              </a:ext>
            </a:extLst>
          </p:cNvPr>
          <p:cNvCxnSpPr>
            <a:endCxn id="4" idx="2"/>
          </p:cNvCxnSpPr>
          <p:nvPr/>
        </p:nvCxnSpPr>
        <p:spPr>
          <a:xfrm>
            <a:off x="3782991" y="4249683"/>
            <a:ext cx="2313009" cy="822319"/>
          </a:xfrm>
          <a:prstGeom prst="bentConnector4">
            <a:avLst>
              <a:gd name="adj1" fmla="val 235669"/>
              <a:gd name="adj2" fmla="val 71638"/>
            </a:avLst>
          </a:prstGeom>
          <a:ln w="28575">
            <a:solidFill>
              <a:srgbClr val="131B63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B6BB208-FDF5-6EDA-0BAD-D9A73048557C}"/>
              </a:ext>
            </a:extLst>
          </p:cNvPr>
          <p:cNvSpPr txBox="1"/>
          <p:nvPr/>
        </p:nvSpPr>
        <p:spPr>
          <a:xfrm>
            <a:off x="6539344" y="4418043"/>
            <a:ext cx="2456873" cy="315264"/>
          </a:xfrm>
          <a:prstGeom prst="rect">
            <a:avLst/>
          </a:prstGeom>
          <a:noFill/>
          <a:ln>
            <a:solidFill>
              <a:srgbClr val="131B63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highlight>
                  <a:srgbClr val="FFFF00"/>
                </a:highlight>
                <a:latin typeface="Grandview" panose="020B0502040204020203" pitchFamily="34" charset="0"/>
              </a:rPr>
              <a:t>Open PO List will pop 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071C5B-BF44-BCFD-6790-5AAF04EBE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91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PORTAL SUPPLIERS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 DATA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5816B-3152-2F52-7FB5-441229846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657" y="951673"/>
            <a:ext cx="5770013" cy="319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137E4B32-001E-4C9D-D117-8895A0AEA212}"/>
              </a:ext>
            </a:extLst>
          </p:cNvPr>
          <p:cNvGrpSpPr/>
          <p:nvPr/>
        </p:nvGrpSpPr>
        <p:grpSpPr>
          <a:xfrm>
            <a:off x="471055" y="2833992"/>
            <a:ext cx="5560289" cy="3197353"/>
            <a:chOff x="3744948" y="972205"/>
            <a:chExt cx="3729176" cy="24166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F0D8D39-BAB3-EC59-3BC7-B9890E05B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948" y="972205"/>
              <a:ext cx="3729176" cy="2416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771743E-6FB5-7C1B-E6AA-C8FE3A9719CA}"/>
                </a:ext>
              </a:extLst>
            </p:cNvPr>
            <p:cNvSpPr/>
            <p:nvPr/>
          </p:nvSpPr>
          <p:spPr>
            <a:xfrm>
              <a:off x="6233990" y="2612597"/>
              <a:ext cx="683491" cy="21324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710CC1B-2209-0C60-F14F-B835D733A3CE}"/>
              </a:ext>
            </a:extLst>
          </p:cNvPr>
          <p:cNvSpPr/>
          <p:nvPr/>
        </p:nvSpPr>
        <p:spPr>
          <a:xfrm>
            <a:off x="10231336" y="3215759"/>
            <a:ext cx="683491" cy="2132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E4F80A-7DDA-F75D-2BA5-37B023B9E3F7}"/>
              </a:ext>
            </a:extLst>
          </p:cNvPr>
          <p:cNvSpPr txBox="1"/>
          <p:nvPr/>
        </p:nvSpPr>
        <p:spPr>
          <a:xfrm>
            <a:off x="201362" y="963281"/>
            <a:ext cx="5506711" cy="1650609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r>
              <a:rPr lang="en-US" sz="1500" b="1" dirty="0">
                <a:latin typeface="Grandview" panose="020B0502040204020203" pitchFamily="34" charset="0"/>
              </a:rPr>
              <a:t>From Email Notification: </a:t>
            </a:r>
            <a:r>
              <a:rPr lang="en-US" sz="1600" noProof="0" dirty="0"/>
              <a:t>You will receive this Alert once per week, based on  Buyer approval</a:t>
            </a:r>
            <a:r>
              <a:rPr lang="hu-HU" sz="1600" noProof="0" dirty="0"/>
              <a:t>,</a:t>
            </a:r>
            <a:r>
              <a:rPr lang="en-US" sz="1600" noProof="0" dirty="0"/>
              <a:t> and </a:t>
            </a:r>
            <a:r>
              <a:rPr lang="en-US" sz="1600" u="sng" noProof="0" dirty="0"/>
              <a:t>only if you subscribe to this Alert in </a:t>
            </a:r>
            <a:r>
              <a:rPr lang="hu-HU" sz="1600" u="sng" noProof="0" dirty="0" err="1"/>
              <a:t>the</a:t>
            </a:r>
            <a:r>
              <a:rPr lang="hu-HU" sz="1600" u="sng" noProof="0" dirty="0"/>
              <a:t> </a:t>
            </a:r>
            <a:r>
              <a:rPr lang="en-US" sz="1600" u="sng" noProof="0" dirty="0"/>
              <a:t>Menu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C74675C-9838-28E4-ADEE-086EBA9B4B64}"/>
              </a:ext>
            </a:extLst>
          </p:cNvPr>
          <p:cNvSpPr/>
          <p:nvPr/>
        </p:nvSpPr>
        <p:spPr>
          <a:xfrm>
            <a:off x="5098473" y="2203696"/>
            <a:ext cx="1826493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98CA0D-C6BC-E3BB-CF02-1E635EC2C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92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45A2AFD-EEE1-D1DF-E000-B7C48737D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0" y="2719024"/>
            <a:ext cx="4769743" cy="331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PORTAL SUPPLIERS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 DATA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E44504-8A08-A2EE-2BA8-87E22066674C}"/>
              </a:ext>
            </a:extLst>
          </p:cNvPr>
          <p:cNvSpPr txBox="1"/>
          <p:nvPr/>
        </p:nvSpPr>
        <p:spPr>
          <a:xfrm>
            <a:off x="290946" y="1249294"/>
            <a:ext cx="5892800" cy="10130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n-US" sz="1500" b="1">
                <a:latin typeface="Grandview" panose="020B0502040204020203" pitchFamily="34" charset="0"/>
              </a:rPr>
              <a:t>In the Menu: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/>
              </a:rPr>
              <a:t>Please follow: </a:t>
            </a:r>
            <a:r>
              <a:rPr lang="en-US" sz="1600" dirty="0">
                <a:solidFill>
                  <a:srgbClr val="191EEF"/>
                </a:solidFill>
                <a:latin typeface="Grandview"/>
              </a:rPr>
              <a:t>MENU &gt;&gt; Supply Collaboration &gt;&gt; Search Forecast </a:t>
            </a:r>
            <a:endParaRPr lang="en-US" sz="1500" dirty="0">
              <a:solidFill>
                <a:srgbClr val="191EEF"/>
              </a:solidFill>
              <a:latin typeface="Grandview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A50C61F-D4A6-D184-2623-1D67533BD014}"/>
              </a:ext>
            </a:extLst>
          </p:cNvPr>
          <p:cNvSpPr/>
          <p:nvPr/>
        </p:nvSpPr>
        <p:spPr>
          <a:xfrm>
            <a:off x="528525" y="4374973"/>
            <a:ext cx="524420" cy="121305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3B54B-0A86-5D44-EC23-244BACB3D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21" y="4096609"/>
            <a:ext cx="5097956" cy="2257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5D932A9-3987-D38A-404F-0EC26041B85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2281382" y="5357091"/>
            <a:ext cx="6665217" cy="996919"/>
          </a:xfrm>
          <a:prstGeom prst="bentConnector4">
            <a:avLst>
              <a:gd name="adj1" fmla="val 30878"/>
              <a:gd name="adj2" fmla="val 122931"/>
            </a:avLst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0D1E7A1-D1BF-94A1-6B74-E052961C1A66}"/>
              </a:ext>
            </a:extLst>
          </p:cNvPr>
          <p:cNvSpPr txBox="1"/>
          <p:nvPr/>
        </p:nvSpPr>
        <p:spPr>
          <a:xfrm>
            <a:off x="9383728" y="5995505"/>
            <a:ext cx="2012836" cy="425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solidFill>
                  <a:srgbClr val="131B63"/>
                </a:solidFill>
                <a:latin typeface="Grandview" panose="020B0502040204020203" pitchFamily="34" charset="0"/>
              </a:rPr>
              <a:t>FC data will pop 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AF83E-81DF-E728-2730-A2F1A3E22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63C8821-1A22-6F8F-6017-A78B2365D695}"/>
              </a:ext>
            </a:extLst>
          </p:cNvPr>
          <p:cNvGrpSpPr/>
          <p:nvPr/>
        </p:nvGrpSpPr>
        <p:grpSpPr>
          <a:xfrm>
            <a:off x="6397621" y="942927"/>
            <a:ext cx="5503433" cy="2259569"/>
            <a:chOff x="158458" y="2083189"/>
            <a:chExt cx="6981825" cy="28860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45F2A71-F9F9-949D-570D-1457D19EB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458" y="2083189"/>
              <a:ext cx="6981825" cy="28860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B92B1F8-26C7-5C61-C21C-AEAEF1F235A5}"/>
                </a:ext>
              </a:extLst>
            </p:cNvPr>
            <p:cNvSpPr/>
            <p:nvPr/>
          </p:nvSpPr>
          <p:spPr>
            <a:xfrm>
              <a:off x="3649370" y="3121494"/>
              <a:ext cx="1450398" cy="25627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DC0B3F4-E3DE-E420-B083-612B11535E38}"/>
              </a:ext>
            </a:extLst>
          </p:cNvPr>
          <p:cNvSpPr/>
          <p:nvPr/>
        </p:nvSpPr>
        <p:spPr>
          <a:xfrm>
            <a:off x="11294269" y="813562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382DDE-FDB1-9724-7326-D19B395370EB}"/>
              </a:ext>
            </a:extLst>
          </p:cNvPr>
          <p:cNvSpPr txBox="1"/>
          <p:nvPr/>
        </p:nvSpPr>
        <p:spPr>
          <a:xfrm>
            <a:off x="5222817" y="3246825"/>
            <a:ext cx="6837294" cy="78010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31B63"/>
                </a:solidFill>
                <a:latin typeface="Grandview" panose="020B0502040204020203" pitchFamily="34" charset="0"/>
              </a:rPr>
              <a:t>Select Materials for Forecast View &gt;&gt;</a:t>
            </a:r>
            <a:r>
              <a:rPr lang="en-US" sz="1100" dirty="0">
                <a:latin typeface="Grandview"/>
              </a:rPr>
              <a:t>Click the correct View in </a:t>
            </a:r>
            <a:r>
              <a:rPr lang="hu-HU" sz="1100" dirty="0" err="1">
                <a:latin typeface="Grandview"/>
              </a:rPr>
              <a:t>the</a:t>
            </a:r>
            <a:r>
              <a:rPr lang="en-US" sz="1100" dirty="0">
                <a:latin typeface="Grandview"/>
              </a:rPr>
              <a:t> list to open details </a:t>
            </a:r>
            <a:r>
              <a:rPr lang="en-US" sz="1100" b="1" dirty="0">
                <a:latin typeface="Grandview"/>
              </a:rPr>
              <a:t>(</a:t>
            </a:r>
            <a:r>
              <a:rPr lang="hu-HU" sz="1100" b="1" dirty="0">
                <a:latin typeface="Grandview"/>
              </a:rPr>
              <a:t>1</a:t>
            </a:r>
            <a:r>
              <a:rPr lang="en-US" sz="1100" b="1" dirty="0">
                <a:latin typeface="Grandview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Grandview"/>
              </a:rPr>
              <a:t>Open Order Report view &gt;&gt; to see discrete PO FC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Grandview"/>
              </a:rPr>
              <a:t>Scheduling Agreement JIT View &gt;&gt; to see JIT SA Firm &amp; FC qty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Grandview"/>
              </a:rPr>
              <a:t>Click View </a:t>
            </a:r>
            <a:r>
              <a:rPr lang="en-US" sz="1100" b="1" dirty="0">
                <a:latin typeface="Grandview"/>
              </a:rPr>
              <a:t>(</a:t>
            </a:r>
            <a:r>
              <a:rPr lang="hu-HU" sz="1100" b="1" dirty="0">
                <a:latin typeface="Grandview"/>
              </a:rPr>
              <a:t>2</a:t>
            </a:r>
            <a:r>
              <a:rPr lang="en-US" sz="1100" b="1" dirty="0">
                <a:latin typeface="Grandview"/>
              </a:rPr>
              <a:t>)</a:t>
            </a:r>
          </a:p>
          <a:p>
            <a:pPr algn="l"/>
            <a:endParaRPr lang="en-US" sz="1100" dirty="0">
              <a:solidFill>
                <a:srgbClr val="131B63"/>
              </a:solidFill>
              <a:latin typeface="Grandview" panose="020B0502040204020203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BB0C3F5-639A-764F-5141-8207E4556C74}"/>
              </a:ext>
            </a:extLst>
          </p:cNvPr>
          <p:cNvSpPr/>
          <p:nvPr/>
        </p:nvSpPr>
        <p:spPr>
          <a:xfrm>
            <a:off x="2313363" y="5458979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BD807E-4E53-11F5-6672-2040A096D951}"/>
              </a:ext>
            </a:extLst>
          </p:cNvPr>
          <p:cNvSpPr/>
          <p:nvPr/>
        </p:nvSpPr>
        <p:spPr>
          <a:xfrm>
            <a:off x="550950" y="5934363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814E961C-88B7-6E57-ED88-56F3811A8326}"/>
              </a:ext>
            </a:extLst>
          </p:cNvPr>
          <p:cNvSpPr/>
          <p:nvPr/>
        </p:nvSpPr>
        <p:spPr>
          <a:xfrm rot="16200000">
            <a:off x="5676298" y="1924688"/>
            <a:ext cx="424873" cy="95891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38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CANCEL REQUEST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E37201-82A5-8897-47A4-CBF832F43BF8}"/>
              </a:ext>
            </a:extLst>
          </p:cNvPr>
          <p:cNvGrpSpPr/>
          <p:nvPr/>
        </p:nvGrpSpPr>
        <p:grpSpPr>
          <a:xfrm>
            <a:off x="451132" y="2612897"/>
            <a:ext cx="5637327" cy="3143791"/>
            <a:chOff x="4266985" y="790822"/>
            <a:chExt cx="4167735" cy="22599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BD3F57C-F6DE-0E2E-B715-C5386EFD8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6985" y="790822"/>
              <a:ext cx="4167735" cy="22599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7A4D38A-F72A-101A-BBDB-4A65FCBA97F7}"/>
                </a:ext>
              </a:extLst>
            </p:cNvPr>
            <p:cNvSpPr/>
            <p:nvPr/>
          </p:nvSpPr>
          <p:spPr>
            <a:xfrm>
              <a:off x="5911273" y="2408061"/>
              <a:ext cx="1297495" cy="14872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02B41B-EC63-0FF5-B34F-A6619F3896A3}"/>
                </a:ext>
              </a:extLst>
            </p:cNvPr>
            <p:cNvSpPr/>
            <p:nvPr/>
          </p:nvSpPr>
          <p:spPr>
            <a:xfrm>
              <a:off x="7559675" y="2799697"/>
              <a:ext cx="309503" cy="16732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CA321B-47C0-B575-15D8-F4665D066580}"/>
              </a:ext>
            </a:extLst>
          </p:cNvPr>
          <p:cNvGrpSpPr/>
          <p:nvPr/>
        </p:nvGrpSpPr>
        <p:grpSpPr>
          <a:xfrm>
            <a:off x="6511636" y="2268425"/>
            <a:ext cx="4998323" cy="3143790"/>
            <a:chOff x="8659284" y="800398"/>
            <a:chExt cx="3061854" cy="17563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0BAB2C-E579-9170-1EEF-3C955D1D5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59284" y="800398"/>
              <a:ext cx="3061854" cy="17563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6C7E08F-D837-9CA0-40D1-9F4333A295EE}"/>
                </a:ext>
              </a:extLst>
            </p:cNvPr>
            <p:cNvSpPr/>
            <p:nvPr/>
          </p:nvSpPr>
          <p:spPr>
            <a:xfrm>
              <a:off x="11187071" y="2137257"/>
              <a:ext cx="309503" cy="19148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9B51F169-A911-29B0-4A5D-D41A0AC98D98}"/>
              </a:ext>
            </a:extLst>
          </p:cNvPr>
          <p:cNvSpPr txBox="1"/>
          <p:nvPr/>
        </p:nvSpPr>
        <p:spPr>
          <a:xfrm>
            <a:off x="290943" y="957029"/>
            <a:ext cx="9795165" cy="131139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b="1" dirty="0">
                <a:latin typeface="Grandview" panose="020B0502040204020203" pitchFamily="34" charset="0"/>
              </a:rPr>
              <a:t>From Email Notification:</a:t>
            </a:r>
            <a:r>
              <a:rPr lang="hu-HU" sz="1500" b="1" dirty="0">
                <a:latin typeface="Grandview" panose="020B0502040204020203" pitchFamily="34" charset="0"/>
              </a:rPr>
              <a:t> </a:t>
            </a:r>
            <a:r>
              <a:rPr lang="en-US" sz="1600" noProof="0" dirty="0"/>
              <a:t>You will receive this Alert once per day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/>
              <a:t>(only if Jabil will send PO Cancellation request to you</a:t>
            </a:r>
            <a:r>
              <a:rPr lang="hu-HU" sz="1600" noProof="0" dirty="0"/>
              <a:t>)</a:t>
            </a:r>
            <a:endParaRPr lang="en-US" sz="1600" noProof="0" dirty="0"/>
          </a:p>
          <a:p>
            <a:endParaRPr lang="en-US" sz="1500" b="1" dirty="0">
              <a:latin typeface="Grandview" panose="020B0502040204020203" pitchFamily="34" charset="0"/>
            </a:endParaRPr>
          </a:p>
          <a:p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375AF30-0560-60F1-E971-857EC7E955BC}"/>
              </a:ext>
            </a:extLst>
          </p:cNvPr>
          <p:cNvSpPr/>
          <p:nvPr/>
        </p:nvSpPr>
        <p:spPr>
          <a:xfrm rot="5400000">
            <a:off x="4540073" y="1964579"/>
            <a:ext cx="675816" cy="41960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518223-D029-554D-80D4-D0BB5CCFD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00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360334-DBC2-5A84-5CFC-D79CBF5809B0}"/>
              </a:ext>
            </a:extLst>
          </p:cNvPr>
          <p:cNvSpPr txBox="1"/>
          <p:nvPr/>
        </p:nvSpPr>
        <p:spPr>
          <a:xfrm>
            <a:off x="214095" y="1031319"/>
            <a:ext cx="10005424" cy="93693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n-US" sz="1500" b="1" dirty="0">
                <a:latin typeface="Grandview" panose="020B0502040204020203" pitchFamily="34" charset="0"/>
              </a:rPr>
              <a:t>After log in with your password you can search data in the Menu: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Exception&gt;&gt; Discrete Order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2FE73-E50C-B751-A45C-648D0B58F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5" y="4526025"/>
            <a:ext cx="10435684" cy="1992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D0AF33-CA57-36FC-ABD2-831B1B6E5037}"/>
              </a:ext>
            </a:extLst>
          </p:cNvPr>
          <p:cNvCxnSpPr>
            <a:cxnSpLocks/>
            <a:endCxn id="10" idx="6"/>
          </p:cNvCxnSpPr>
          <p:nvPr/>
        </p:nvCxnSpPr>
        <p:spPr>
          <a:xfrm flipH="1" flipV="1">
            <a:off x="8901342" y="3611508"/>
            <a:ext cx="1101640" cy="2587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357BB47-0A4A-8AEF-FDB1-901A50D63D1C}"/>
              </a:ext>
            </a:extLst>
          </p:cNvPr>
          <p:cNvGrpSpPr/>
          <p:nvPr/>
        </p:nvGrpSpPr>
        <p:grpSpPr>
          <a:xfrm>
            <a:off x="5799471" y="2352911"/>
            <a:ext cx="3101871" cy="1578879"/>
            <a:chOff x="6069751" y="4712784"/>
            <a:chExt cx="3101871" cy="15788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D63D01-CD88-70D1-02E1-5629401E0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69751" y="4712784"/>
              <a:ext cx="1838325" cy="1514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83C31C-BF70-7F58-8931-519FA1AD5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9580" y="4986738"/>
              <a:ext cx="1409700" cy="13049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CF08F0-F31B-70AA-BEF8-8FC5B896853D}"/>
                </a:ext>
              </a:extLst>
            </p:cNvPr>
            <p:cNvSpPr/>
            <p:nvPr/>
          </p:nvSpPr>
          <p:spPr>
            <a:xfrm>
              <a:off x="8492355" y="5782623"/>
              <a:ext cx="679267" cy="3775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C606EBE-ECCB-865C-91EB-0B6ECA729E04}"/>
              </a:ext>
            </a:extLst>
          </p:cNvPr>
          <p:cNvSpPr txBox="1"/>
          <p:nvPr/>
        </p:nvSpPr>
        <p:spPr>
          <a:xfrm>
            <a:off x="9185046" y="3150585"/>
            <a:ext cx="2543197" cy="918181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l"/>
            <a:r>
              <a:rPr lang="en-US" sz="1500">
                <a:latin typeface="Grandview" panose="020B0502040204020203" pitchFamily="34" charset="0"/>
              </a:rPr>
              <a:t>Click the number and the PO list with Cancel Request will pop up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1D41426-E329-146C-3731-A5F8EED3E6A6}"/>
              </a:ext>
            </a:extLst>
          </p:cNvPr>
          <p:cNvSpPr/>
          <p:nvPr/>
        </p:nvSpPr>
        <p:spPr>
          <a:xfrm>
            <a:off x="2800798" y="3667731"/>
            <a:ext cx="1108365" cy="1587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4B045E-A372-2392-3A73-7D4061063207}"/>
              </a:ext>
            </a:extLst>
          </p:cNvPr>
          <p:cNvGrpSpPr/>
          <p:nvPr/>
        </p:nvGrpSpPr>
        <p:grpSpPr>
          <a:xfrm>
            <a:off x="290944" y="2287184"/>
            <a:ext cx="4329113" cy="2271131"/>
            <a:chOff x="46424" y="2611526"/>
            <a:chExt cx="4329113" cy="227113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E941AAA-2F1A-6467-65B7-7F9B3D16D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24" y="2611526"/>
              <a:ext cx="4329113" cy="22711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B1DCAFFD-7C96-09C8-1354-7CE37DA564B8}"/>
                </a:ext>
              </a:extLst>
            </p:cNvPr>
            <p:cNvSpPr/>
            <p:nvPr/>
          </p:nvSpPr>
          <p:spPr>
            <a:xfrm>
              <a:off x="96730" y="305064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ACDB5089-1062-D8E6-B0D9-FE2A9579D004}"/>
                </a:ext>
              </a:extLst>
            </p:cNvPr>
            <p:cNvSpPr/>
            <p:nvPr/>
          </p:nvSpPr>
          <p:spPr>
            <a:xfrm>
              <a:off x="1271107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FC8A9EA5-0AD6-9EDC-326B-A1783404DB51}"/>
                </a:ext>
              </a:extLst>
            </p:cNvPr>
            <p:cNvSpPr/>
            <p:nvPr/>
          </p:nvSpPr>
          <p:spPr>
            <a:xfrm>
              <a:off x="3249008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0D46D4CE-0623-E6DB-BAD9-0E7593904EB8}"/>
              </a:ext>
            </a:extLst>
          </p:cNvPr>
          <p:cNvSpPr/>
          <p:nvPr/>
        </p:nvSpPr>
        <p:spPr>
          <a:xfrm>
            <a:off x="5600634" y="6055119"/>
            <a:ext cx="4855746" cy="34641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6AC9259E-36B0-D960-2FC4-89372938236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42175" y="4301743"/>
            <a:ext cx="1747724" cy="9519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C1A508D3-29BC-6FEB-625C-211D355D26B4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CANCEL REQUEST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317AF9A-4726-3FF8-22CA-D0278A5700FA}"/>
              </a:ext>
            </a:extLst>
          </p:cNvPr>
          <p:cNvSpPr/>
          <p:nvPr/>
        </p:nvSpPr>
        <p:spPr>
          <a:xfrm>
            <a:off x="3354980" y="1975806"/>
            <a:ext cx="424873" cy="495431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BD13C4B-3C91-3F6D-CAA4-B13DE1D6BF41}"/>
              </a:ext>
            </a:extLst>
          </p:cNvPr>
          <p:cNvSpPr/>
          <p:nvPr/>
        </p:nvSpPr>
        <p:spPr>
          <a:xfrm>
            <a:off x="3086475" y="3263652"/>
            <a:ext cx="822688" cy="2327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3514EFD-1695-2680-115B-1BB51C51F7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75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B1A995-C521-DB1C-8B66-DFF687513DEC}"/>
              </a:ext>
            </a:extLst>
          </p:cNvPr>
          <p:cNvSpPr txBox="1"/>
          <p:nvPr/>
        </p:nvSpPr>
        <p:spPr>
          <a:xfrm>
            <a:off x="136237" y="879763"/>
            <a:ext cx="11919526" cy="504753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 u="sng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WHAT IS HAPPENING?</a:t>
            </a:r>
          </a:p>
          <a:p>
            <a:endParaRPr lang="en-US" sz="1400" u="sng" dirty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effectLst/>
                <a:ea typeface="Calibri" panose="020F0502020204030204" pitchFamily="34" charset="0"/>
              </a:rPr>
              <a:t>After Onboarding you will receive </a:t>
            </a:r>
            <a:r>
              <a:rPr lang="hu-HU" sz="1400" b="1" dirty="0">
                <a:effectLst/>
                <a:ea typeface="Calibri" panose="020F0502020204030204" pitchFamily="34" charset="0"/>
              </a:rPr>
              <a:t>a </a:t>
            </a:r>
            <a:r>
              <a:rPr lang="en-US" sz="1400" b="1" dirty="0">
                <a:effectLst/>
                <a:ea typeface="Calibri" panose="020F0502020204030204" pitchFamily="34" charset="0"/>
              </a:rPr>
              <a:t>system email for registration to get access to the e2open Portal.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ea typeface="Calibri" panose="020F0502020204030204" pitchFamily="34" charset="0"/>
              </a:rPr>
              <a:t>You can register more email addresses if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ea typeface="Calibri" panose="020F0502020204030204" pitchFamily="34" charset="0"/>
              </a:rPr>
              <a:t>After registration you can log in to the e2open – Jabil portal at any time to see updated PO and Forecast 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ea typeface="Calibri"/>
              </a:rPr>
              <a:t>Jabil Buyer </a:t>
            </a:r>
            <a:r>
              <a:rPr lang="en-US" sz="1400" u="sng" dirty="0">
                <a:ea typeface="Calibri"/>
              </a:rPr>
              <a:t>will not</a:t>
            </a:r>
            <a:r>
              <a:rPr lang="en-US" sz="1400" dirty="0">
                <a:ea typeface="Calibri"/>
              </a:rPr>
              <a:t> release weekly Open Order and Forecast report to you via email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ea typeface="Calibri" panose="020F0502020204030204" pitchFamily="34" charset="0"/>
              </a:rPr>
              <a:t>In the tool </a:t>
            </a:r>
            <a:r>
              <a:rPr lang="en-US" sz="1400" dirty="0">
                <a:ea typeface="Calibri" panose="020F0502020204030204" pitchFamily="34" charset="0"/>
              </a:rPr>
              <a:t>y</a:t>
            </a:r>
            <a:r>
              <a:rPr lang="en-US" sz="1400" dirty="0">
                <a:effectLst/>
                <a:ea typeface="Calibri" panose="020F0502020204030204" pitchFamily="34" charset="0"/>
              </a:rPr>
              <a:t>ou can subscribe all available system email Alerts to get information once Buyer places a new PO or if we have any change in our Forecast. </a:t>
            </a:r>
            <a:r>
              <a:rPr lang="en-US" sz="1400" i="1" dirty="0">
                <a:effectLst/>
                <a:ea typeface="Calibri" panose="020F0502020204030204" pitchFamily="34" charset="0"/>
              </a:rPr>
              <a:t>You can see more information about all available Alerts in the next slide</a:t>
            </a:r>
            <a:endParaRPr lang="hu-HU" sz="1400" i="1" dirty="0">
              <a:effectLst/>
              <a:ea typeface="Calibri" panose="020F0502020204030204" pitchFamily="34" charset="0"/>
            </a:endParaRPr>
          </a:p>
          <a:p>
            <a:r>
              <a:rPr lang="en-US" sz="1400" dirty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NOTE: </a:t>
            </a:r>
            <a:r>
              <a:rPr lang="en-US" sz="1400" dirty="0">
                <a:effectLst/>
                <a:ea typeface="Calibri" panose="020F0502020204030204" pitchFamily="34" charset="0"/>
              </a:rPr>
              <a:t>Jabil will continue to send PO pdf. </a:t>
            </a:r>
            <a:r>
              <a:rPr lang="en-US" sz="1400" dirty="0">
                <a:ea typeface="Calibri" panose="020F0502020204030204" pitchFamily="34" charset="0"/>
              </a:rPr>
              <a:t>c</a:t>
            </a:r>
            <a:r>
              <a:rPr lang="en-US" sz="1400" dirty="0">
                <a:effectLst/>
                <a:ea typeface="Calibri" panose="020F0502020204030204" pitchFamily="34" charset="0"/>
              </a:rPr>
              <a:t>opy to you via email </a:t>
            </a:r>
            <a:r>
              <a:rPr lang="en-US" sz="1400" dirty="0">
                <a:ea typeface="Calibri" panose="020F0502020204030204" pitchFamily="34" charset="0"/>
              </a:rPr>
              <a:t>from our SAP as our legal &amp; official Purchase Order document!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endParaRPr lang="en-US" sz="1400" dirty="0"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i="1" dirty="0">
              <a:effectLst/>
              <a:ea typeface="Calibri" panose="020F0502020204030204" pitchFamily="34" charset="0"/>
            </a:endParaRPr>
          </a:p>
          <a:p>
            <a:r>
              <a:rPr lang="en-US" sz="1400" u="none" strike="noStrike" dirty="0">
                <a:effectLst/>
                <a:ea typeface="Calibri" panose="020F0502020204030204" pitchFamily="34" charset="0"/>
              </a:rPr>
              <a:t> </a:t>
            </a:r>
            <a:r>
              <a:rPr lang="en-US" sz="1400" u="sng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NEXT STEPS:</a:t>
            </a:r>
            <a:endParaRPr lang="en-US" sz="1400" dirty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endParaRPr lang="en-US" sz="1400" dirty="0">
              <a:effectLst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Please register your email address(es) to get access to the e2open portal</a:t>
            </a:r>
            <a:r>
              <a:rPr lang="en-US" sz="1400" dirty="0">
                <a:ea typeface="Times New Roman" panose="02020603050405020304" pitchFamily="18" charset="0"/>
              </a:rPr>
              <a:t> (see registration steps in the next slides)</a:t>
            </a:r>
            <a:endParaRPr lang="en-US" sz="1400" dirty="0"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ea typeface="Times New Roman" panose="02020603050405020304" pitchFamily="18" charset="0"/>
              </a:rPr>
              <a:t>For more Training information please visit our </a:t>
            </a:r>
            <a:r>
              <a:rPr lang="en-US" sz="1400">
                <a:ea typeface="Times New Roman" panose="02020603050405020304" pitchFamily="18" charset="0"/>
              </a:rPr>
              <a:t>Supplier</a:t>
            </a:r>
            <a:r>
              <a:rPr lang="en-US" sz="1400" dirty="0">
                <a:ea typeface="Times New Roman" panose="02020603050405020304" pitchFamily="18" charset="0"/>
              </a:rPr>
              <a:t> Portal:</a:t>
            </a:r>
            <a:r>
              <a:rPr lang="en-US" sz="1400" dirty="0">
                <a:solidFill>
                  <a:schemeClr val="accent1"/>
                </a:solidFill>
                <a:ea typeface="Times New Roman" panose="02020603050405020304" pitchFamily="18" charset="0"/>
              </a:rPr>
              <a:t> </a:t>
            </a:r>
            <a:r>
              <a:rPr lang="hu-HU" sz="1400" b="1" dirty="0">
                <a:solidFill>
                  <a:schemeClr val="accent1"/>
                </a:solidFill>
                <a:latin typeface="Century Gothic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https://www.jabil.com/about-us/supplier/supplier-collaboration.html</a:t>
            </a:r>
            <a:endParaRPr lang="hu-HU" sz="1400" b="1" dirty="0">
              <a:solidFill>
                <a:schemeClr val="accent1"/>
              </a:solidFill>
              <a:effectLst/>
              <a:latin typeface="Century Gothic"/>
              <a:ea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1400" b="1" dirty="0">
              <a:solidFill>
                <a:srgbClr val="002B49"/>
              </a:solidFill>
              <a:ea typeface="Times New Roman" panose="02020603050405020304" pitchFamily="18" charset="0"/>
            </a:endParaRPr>
          </a:p>
          <a:p>
            <a:r>
              <a:rPr lang="en-US" sz="1400" dirty="0">
                <a:effectLst/>
                <a:ea typeface="Times New Roman" panose="02020603050405020304" pitchFamily="18" charset="0"/>
              </a:rPr>
              <a:t>You can </a:t>
            </a:r>
            <a:r>
              <a:rPr lang="en-US" sz="1400" dirty="0">
                <a:ea typeface="Times New Roman" panose="02020603050405020304" pitchFamily="18" charset="0"/>
              </a:rPr>
              <a:t>provide PO and Forecast confirmation directly in the Portal using User Interface, but Excel download/upload option is also available (Please check the training)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dirty="0"/>
              <a:t>After you send back your confirmation through e2open tool </a:t>
            </a:r>
            <a:r>
              <a:rPr lang="en-US" sz="1400" b="1" dirty="0"/>
              <a:t>we will have an immediate write-back into our ERP system (SAP)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In case </a:t>
            </a:r>
            <a:r>
              <a:rPr lang="en-US" sz="1400" dirty="0"/>
              <a:t>you receive a system notification/error message that </a:t>
            </a:r>
            <a:r>
              <a:rPr lang="en-US" sz="1400" b="1" dirty="0"/>
              <a:t>your response was not processed successfully</a:t>
            </a:r>
            <a:r>
              <a:rPr lang="en-US" sz="1400" dirty="0"/>
              <a:t> – please check the error notification and make corrections in your confirmation. </a:t>
            </a:r>
            <a:endParaRPr lang="hu-HU" sz="1400" dirty="0"/>
          </a:p>
          <a:p>
            <a:endParaRPr lang="en-US" sz="1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D6720D1-3CDC-8EA5-7B4A-E918832F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7065"/>
            <a:ext cx="11010900" cy="986828"/>
          </a:xfrm>
        </p:spPr>
        <p:txBody>
          <a:bodyPr/>
          <a:lstStyle/>
          <a:p>
            <a:r>
              <a:rPr lang="hu-HU" dirty="0"/>
              <a:t>STEPS AND 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749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2B826F-A6FF-6E96-7B12-418164A4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WORKING WITH LISTS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3F7F7E-1585-DF7C-5E0F-4E965E1C5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" y="852582"/>
            <a:ext cx="8831295" cy="33680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CE6C81-0C2F-31CD-0352-9E9BA457F443}"/>
              </a:ext>
            </a:extLst>
          </p:cNvPr>
          <p:cNvSpPr txBox="1"/>
          <p:nvPr/>
        </p:nvSpPr>
        <p:spPr>
          <a:xfrm>
            <a:off x="8982262" y="1102467"/>
            <a:ext cx="3011054" cy="534042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On the list pages you are viewing all relevant order, schedule agreements, or receipt among with key fields. You may need to </a:t>
            </a:r>
            <a:r>
              <a:rPr lang="en-US" sz="1400" u="sng" dirty="0">
                <a:solidFill>
                  <a:srgbClr val="002060"/>
                </a:solidFill>
              </a:rPr>
              <a:t>scroll right/left to see all columns </a:t>
            </a:r>
            <a:r>
              <a:rPr lang="en-US" sz="1400" b="1" dirty="0"/>
              <a:t>(1)</a:t>
            </a:r>
          </a:p>
          <a:p>
            <a:r>
              <a:rPr lang="en-US" sz="1400" dirty="0"/>
              <a:t>On the top you can see </a:t>
            </a:r>
            <a:r>
              <a:rPr lang="en-US" sz="1400" u="sng" dirty="0">
                <a:solidFill>
                  <a:srgbClr val="002060"/>
                </a:solidFill>
              </a:rPr>
              <a:t>number of pages and listed records </a:t>
            </a:r>
            <a:r>
              <a:rPr lang="en-US" sz="1400" b="1" dirty="0"/>
              <a:t>(2)</a:t>
            </a:r>
            <a:r>
              <a:rPr lang="en-US" sz="1400" dirty="0"/>
              <a:t>. </a:t>
            </a:r>
          </a:p>
          <a:p>
            <a:r>
              <a:rPr lang="en-US" sz="1400" dirty="0"/>
              <a:t>For a list spread over multiple pages, use the </a:t>
            </a:r>
            <a:r>
              <a:rPr lang="en-US" sz="1400" u="sng" dirty="0">
                <a:solidFill>
                  <a:srgbClr val="002060"/>
                </a:solidFill>
              </a:rPr>
              <a:t>Previous Page and Next Page</a:t>
            </a:r>
            <a:r>
              <a:rPr lang="en-US" sz="1400" dirty="0"/>
              <a:t> buttons </a:t>
            </a:r>
            <a:r>
              <a:rPr lang="en-US" sz="1400" b="1" dirty="0"/>
              <a:t>(3)</a:t>
            </a:r>
            <a:r>
              <a:rPr lang="en-US" sz="1400" dirty="0"/>
              <a:t>, or enter a page number and click Jump to navigate through the list </a:t>
            </a:r>
            <a:r>
              <a:rPr lang="en-US" sz="1400" b="1" dirty="0"/>
              <a:t>(3)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Expand or collapse details </a:t>
            </a:r>
            <a:r>
              <a:rPr lang="en-US" sz="1400" dirty="0"/>
              <a:t>by clicking the + / - button for each row. </a:t>
            </a:r>
            <a:r>
              <a:rPr lang="en-US" sz="1400" b="1" dirty="0"/>
              <a:t>(4)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Blue text is hyperlinked </a:t>
            </a:r>
            <a:r>
              <a:rPr lang="en-US" sz="1400" dirty="0"/>
              <a:t>and clickable to show details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Click the object </a:t>
            </a:r>
            <a:r>
              <a:rPr lang="en-US" sz="1400" dirty="0"/>
              <a:t>(Order, Receipt, etc.) number in blue  to open the object’s details page.</a:t>
            </a:r>
            <a:r>
              <a:rPr lang="en-US" sz="1400" b="1" dirty="0"/>
              <a:t> (5)</a:t>
            </a:r>
            <a:endParaRPr lang="en-US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00EF53-9EB2-FA3C-81F6-35D49748C244}"/>
              </a:ext>
            </a:extLst>
          </p:cNvPr>
          <p:cNvCxnSpPr/>
          <p:nvPr/>
        </p:nvCxnSpPr>
        <p:spPr>
          <a:xfrm>
            <a:off x="4978400" y="3943927"/>
            <a:ext cx="7943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42B2E342-0FB4-B6E2-D36E-10B558820ACA}"/>
              </a:ext>
            </a:extLst>
          </p:cNvPr>
          <p:cNvSpPr/>
          <p:nvPr/>
        </p:nvSpPr>
        <p:spPr>
          <a:xfrm>
            <a:off x="7749309" y="37726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3</a:t>
            </a:r>
            <a:endParaRPr lang="en-US" sz="120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17F5C6AE-962B-C7A2-37D1-1FE02170F126}"/>
              </a:ext>
            </a:extLst>
          </p:cNvPr>
          <p:cNvSpPr/>
          <p:nvPr/>
        </p:nvSpPr>
        <p:spPr>
          <a:xfrm>
            <a:off x="5324766" y="382369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2BEE3D74-B0BB-C0FE-A701-4610C745F113}"/>
              </a:ext>
            </a:extLst>
          </p:cNvPr>
          <p:cNvSpPr/>
          <p:nvPr/>
        </p:nvSpPr>
        <p:spPr>
          <a:xfrm>
            <a:off x="2523106" y="8525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90AB4BE-D175-640C-1C5E-F44B468E5E6C}"/>
              </a:ext>
            </a:extLst>
          </p:cNvPr>
          <p:cNvSpPr/>
          <p:nvPr/>
        </p:nvSpPr>
        <p:spPr>
          <a:xfrm>
            <a:off x="6507020" y="3943927"/>
            <a:ext cx="1519380" cy="341739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707EFFC1-D85D-93FA-3BF1-0F53E6A3A4AD}"/>
              </a:ext>
            </a:extLst>
          </p:cNvPr>
          <p:cNvSpPr/>
          <p:nvPr/>
        </p:nvSpPr>
        <p:spPr>
          <a:xfrm>
            <a:off x="213868" y="3373070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4</a:t>
            </a:r>
            <a:endParaRPr lang="en-US" sz="120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404AA2-8FFB-20DA-FC26-DFD65B14A695}"/>
              </a:ext>
            </a:extLst>
          </p:cNvPr>
          <p:cNvSpPr/>
          <p:nvPr/>
        </p:nvSpPr>
        <p:spPr>
          <a:xfrm>
            <a:off x="463250" y="3437864"/>
            <a:ext cx="249382" cy="417945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6846E13-2AA0-5FB0-4FF1-9D9B1F0B3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62" y="4373994"/>
            <a:ext cx="7378590" cy="2404389"/>
          </a:xfrm>
          <a:prstGeom prst="rect">
            <a:avLst/>
          </a:prstGeom>
        </p:spPr>
      </p:pic>
      <p:sp>
        <p:nvSpPr>
          <p:cNvPr id="23" name="Dodecagon 22">
            <a:extLst>
              <a:ext uri="{FF2B5EF4-FFF2-40B4-BE49-F238E27FC236}">
                <a16:creationId xmlns:a16="http://schemas.microsoft.com/office/drawing/2014/main" id="{F937C83B-BD71-EF56-8D75-4320BC48DFF5}"/>
              </a:ext>
            </a:extLst>
          </p:cNvPr>
          <p:cNvSpPr/>
          <p:nvPr/>
        </p:nvSpPr>
        <p:spPr>
          <a:xfrm>
            <a:off x="1408546" y="4590101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697A4639-2E9A-01D2-7B57-94FC79084498}"/>
              </a:ext>
            </a:extLst>
          </p:cNvPr>
          <p:cNvCxnSpPr/>
          <p:nvPr/>
        </p:nvCxnSpPr>
        <p:spPr>
          <a:xfrm rot="16200000" flipH="1">
            <a:off x="711106" y="4165133"/>
            <a:ext cx="923825" cy="9236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Dodecagon 25">
            <a:extLst>
              <a:ext uri="{FF2B5EF4-FFF2-40B4-BE49-F238E27FC236}">
                <a16:creationId xmlns:a16="http://schemas.microsoft.com/office/drawing/2014/main" id="{127BC8B7-16F5-9710-0CF0-A31C4A4375FD}"/>
              </a:ext>
            </a:extLst>
          </p:cNvPr>
          <p:cNvSpPr/>
          <p:nvPr/>
        </p:nvSpPr>
        <p:spPr>
          <a:xfrm>
            <a:off x="1177535" y="3613309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E0C9CC-C6A1-F0AD-8CEA-D068CC22F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389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C82D8-0C27-91BB-6498-FDFBEDD9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WORKING WITH LISTS </a:t>
            </a:r>
            <a:r>
              <a:rPr lang="en-US"/>
              <a:t>|</a:t>
            </a:r>
            <a:r>
              <a:rPr lang="hu-HU"/>
              <a:t> TABLE EDITOR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9909C-3637-CE49-197D-AA8AC198E748}"/>
              </a:ext>
            </a:extLst>
          </p:cNvPr>
          <p:cNvSpPr txBox="1"/>
          <p:nvPr/>
        </p:nvSpPr>
        <p:spPr>
          <a:xfrm>
            <a:off x="295564" y="1178744"/>
            <a:ext cx="10686472" cy="4086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Table Editor allows you to configure data fields displayed on list and/or their sort 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82F367-21F8-E17A-70A8-19A6FFA01D6B}"/>
              </a:ext>
            </a:extLst>
          </p:cNvPr>
          <p:cNvSpPr txBox="1"/>
          <p:nvPr/>
        </p:nvSpPr>
        <p:spPr>
          <a:xfrm>
            <a:off x="7125854" y="1862801"/>
            <a:ext cx="4259729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Open the Table Editor </a:t>
            </a:r>
            <a:r>
              <a:rPr lang="en-US" sz="1400" b="1" dirty="0"/>
              <a:t>(1)</a:t>
            </a:r>
            <a:r>
              <a:rPr lang="en-US" sz="1400" dirty="0"/>
              <a:t> to display/hide additional fields. </a:t>
            </a:r>
          </a:p>
          <a:p>
            <a:r>
              <a:rPr lang="en-US" sz="1400" u="sng" dirty="0"/>
              <a:t>To </a:t>
            </a:r>
            <a:r>
              <a:rPr lang="en-US" sz="1400" u="sng" dirty="0">
                <a:solidFill>
                  <a:schemeClr val="tx2"/>
                </a:solidFill>
              </a:rPr>
              <a:t>remove, add or reorder colu</a:t>
            </a:r>
            <a:r>
              <a:rPr lang="en-US" sz="1400" dirty="0">
                <a:solidFill>
                  <a:schemeClr val="tx2"/>
                </a:solidFill>
              </a:rPr>
              <a:t>mns </a:t>
            </a:r>
            <a:r>
              <a:rPr lang="en-US" sz="1400" dirty="0"/>
              <a:t>on your current page view, click the column </a:t>
            </a:r>
            <a:r>
              <a:rPr lang="en-US" sz="1400" b="1" dirty="0"/>
              <a:t>checkbox </a:t>
            </a:r>
            <a:r>
              <a:rPr lang="en-US" sz="1400" dirty="0"/>
              <a:t>next to selected line and then </a:t>
            </a:r>
            <a:r>
              <a:rPr lang="en-US" sz="1400" u="sng" dirty="0">
                <a:solidFill>
                  <a:schemeClr val="tx2"/>
                </a:solidFill>
              </a:rPr>
              <a:t>use the right/left or up/down </a:t>
            </a:r>
            <a:r>
              <a:rPr lang="en-US" sz="1400" dirty="0"/>
              <a:t>arrow buttons </a:t>
            </a:r>
            <a:r>
              <a:rPr lang="en-US" sz="1400" b="1" dirty="0"/>
              <a:t>(2)</a:t>
            </a:r>
          </a:p>
          <a:p>
            <a:endParaRPr lang="en-US" sz="1400" dirty="0"/>
          </a:p>
          <a:p>
            <a:r>
              <a:rPr lang="en-US" sz="1400" dirty="0"/>
              <a:t>There is also option to drag and pull the data up and down  with the mouse</a:t>
            </a:r>
            <a:endParaRPr lang="en-US" sz="1400" b="1" dirty="0">
              <a:solidFill>
                <a:srgbClr val="E076D1"/>
              </a:solidFill>
            </a:endParaRPr>
          </a:p>
          <a:p>
            <a:endParaRPr lang="en-US" sz="1400" dirty="0"/>
          </a:p>
          <a:p>
            <a:r>
              <a:rPr lang="en-US" sz="1400" dirty="0"/>
              <a:t>You can also move the columns left and right directly in the list page with same way</a:t>
            </a:r>
            <a:endParaRPr lang="en-US" sz="1400" b="1" dirty="0">
              <a:solidFill>
                <a:srgbClr val="E076D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1C71A0-1862-B0FD-D332-B70463F1E38D}"/>
              </a:ext>
            </a:extLst>
          </p:cNvPr>
          <p:cNvGrpSpPr/>
          <p:nvPr/>
        </p:nvGrpSpPr>
        <p:grpSpPr>
          <a:xfrm>
            <a:off x="544068" y="1723607"/>
            <a:ext cx="2409104" cy="1600271"/>
            <a:chOff x="544068" y="1723607"/>
            <a:chExt cx="2409104" cy="160027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194D3E-3F46-A37C-D3D8-FD6AEDBDE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068" y="1723607"/>
              <a:ext cx="2409104" cy="1600271"/>
            </a:xfrm>
            <a:prstGeom prst="rect">
              <a:avLst/>
            </a:prstGeom>
          </p:spPr>
        </p:pic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921AF6C1-19EC-22F2-901D-40A34EA2428B}"/>
                </a:ext>
              </a:extLst>
            </p:cNvPr>
            <p:cNvSpPr/>
            <p:nvPr/>
          </p:nvSpPr>
          <p:spPr>
            <a:xfrm>
              <a:off x="2419927" y="2681926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FD121402-E3F2-8377-F6BE-597CDE7943EB}"/>
                </a:ext>
              </a:extLst>
            </p:cNvPr>
            <p:cNvSpPr/>
            <p:nvPr/>
          </p:nvSpPr>
          <p:spPr>
            <a:xfrm rot="2801123">
              <a:off x="2401010" y="1777640"/>
              <a:ext cx="78472" cy="2256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01EAFF-72D1-7C37-1B59-9F52AE5D995B}"/>
              </a:ext>
            </a:extLst>
          </p:cNvPr>
          <p:cNvGrpSpPr/>
          <p:nvPr/>
        </p:nvGrpSpPr>
        <p:grpSpPr>
          <a:xfrm>
            <a:off x="210671" y="3345361"/>
            <a:ext cx="6485693" cy="3330075"/>
            <a:chOff x="210671" y="3345361"/>
            <a:chExt cx="6485693" cy="33300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DDFEDF-4134-110F-1680-9A75B18DA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671" y="3345361"/>
              <a:ext cx="6485693" cy="3330075"/>
            </a:xfrm>
            <a:prstGeom prst="rect">
              <a:avLst/>
            </a:prstGeom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2B09AE7-5822-8AA6-FE55-B34B2FC8A376}"/>
                </a:ext>
              </a:extLst>
            </p:cNvPr>
            <p:cNvSpPr/>
            <p:nvPr/>
          </p:nvSpPr>
          <p:spPr>
            <a:xfrm>
              <a:off x="2853154" y="4070839"/>
              <a:ext cx="332509" cy="808936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8DFD949-DB42-893C-0CC2-01268716D719}"/>
                </a:ext>
              </a:extLst>
            </p:cNvPr>
            <p:cNvSpPr/>
            <p:nvPr/>
          </p:nvSpPr>
          <p:spPr>
            <a:xfrm>
              <a:off x="6271491" y="3971201"/>
              <a:ext cx="332509" cy="642362"/>
            </a:xfrm>
            <a:prstGeom prst="roundRect">
              <a:avLst>
                <a:gd name="adj" fmla="val 33334"/>
              </a:avLst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3F335977-D98F-09E4-F2A4-4609250071EA}"/>
                </a:ext>
              </a:extLst>
            </p:cNvPr>
            <p:cNvSpPr/>
            <p:nvPr/>
          </p:nvSpPr>
          <p:spPr>
            <a:xfrm>
              <a:off x="2936281" y="3460118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B9FBEB3C-5F78-0340-D8ED-A173AC893D46}"/>
                </a:ext>
              </a:extLst>
            </p:cNvPr>
            <p:cNvSpPr/>
            <p:nvPr/>
          </p:nvSpPr>
          <p:spPr>
            <a:xfrm rot="2594015">
              <a:off x="544068" y="4003957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509699B-62B4-789C-6C40-2326CE30674A}"/>
                </a:ext>
              </a:extLst>
            </p:cNvPr>
            <p:cNvSpPr/>
            <p:nvPr/>
          </p:nvSpPr>
          <p:spPr>
            <a:xfrm rot="2594015">
              <a:off x="3391171" y="4019869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8876CEA-D64D-EE1A-22B8-6E31423DF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50432B7-BDC8-3283-895E-216CD6BB412C}"/>
              </a:ext>
            </a:extLst>
          </p:cNvPr>
          <p:cNvSpPr/>
          <p:nvPr/>
        </p:nvSpPr>
        <p:spPr>
          <a:xfrm>
            <a:off x="988291" y="2632364"/>
            <a:ext cx="1431636" cy="271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2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Visit our Supplier Portal for more Information: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F55A9E-3E43-7C80-5B2B-766B5BF20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1472344"/>
            <a:ext cx="10770755" cy="489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SYSTEM INVITATION EMAIL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193408" y="746750"/>
            <a:ext cx="11173647" cy="56686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After the GO LIVE date, you will receive an invitation email from the system 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Please click on GET STARTED!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sng" dirty="0">
              <a:solidFill>
                <a:srgbClr val="60605B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06992" y="5184923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7497355" y="5069142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5780232" y="4664894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5384823" y="4988834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8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2013A61-DD30-63F2-9A32-04A4ABF68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480" y="-34143"/>
            <a:ext cx="3819216" cy="35997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E756FE-9641-AA3F-5261-8EB23D990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875"/>
            <a:ext cx="2665299" cy="172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836ABBB-0A75-E888-D811-A562214E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3" y="872742"/>
            <a:ext cx="3606021" cy="323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REGISTRATION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8472375" y="1039441"/>
            <a:ext cx="3590592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60605B"/>
                </a:solidFill>
              </a:rPr>
              <a:t>REGISTRATION TO THE PORTAL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hu-HU" sz="1200" dirty="0">
                <a:solidFill>
                  <a:srgbClr val="60605B"/>
                </a:solidFill>
              </a:rPr>
              <a:t>1. 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follow the registration</a:t>
            </a:r>
            <a:r>
              <a:rPr lang="en-US" sz="1200" dirty="0">
                <a:solidFill>
                  <a:srgbClr val="60605B"/>
                </a:solidFill>
              </a:rPr>
              <a:t> steps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Note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r>
              <a:rPr lang="en-US" sz="1200" dirty="0"/>
              <a:t>username by default is „first name”</a:t>
            </a:r>
            <a:r>
              <a:rPr lang="hu-HU" sz="1200" dirty="0"/>
              <a:t>and „</a:t>
            </a:r>
            <a:r>
              <a:rPr lang="en-US" sz="1200" dirty="0"/>
              <a:t>Last name„</a:t>
            </a:r>
            <a:r>
              <a:rPr lang="en-US" sz="1200" dirty="0">
                <a:solidFill>
                  <a:srgbClr val="60605B"/>
                </a:solidFill>
              </a:rPr>
              <a:t> but the </a:t>
            </a:r>
            <a:r>
              <a:rPr lang="en-US" sz="1200" dirty="0"/>
              <a:t>username must be unique (if it already exists in e2open database then you need to adjust it</a:t>
            </a:r>
            <a:r>
              <a:rPr lang="en-US" sz="1200" dirty="0">
                <a:solidFill>
                  <a:srgbClr val="60605B"/>
                </a:solidFill>
              </a:rPr>
              <a:t> 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Please click on GET STARTED!</a:t>
            </a:r>
            <a:endParaRPr lang="en-US" sz="12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2. </a:t>
            </a:r>
            <a:r>
              <a:rPr lang="en-US" sz="1200" dirty="0"/>
              <a:t>to log in - you can use email address provided during registration or username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/>
              <a:t> 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3. After login you will be navigated to e2open page &gt;&gt; Please click on „</a:t>
            </a:r>
            <a:r>
              <a:rPr lang="en-US" sz="1200" b="1" dirty="0">
                <a:solidFill>
                  <a:schemeClr val="accent1"/>
                </a:solidFill>
              </a:rPr>
              <a:t>JABIL Process Manager”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4. Next step from the drop-down list please select </a:t>
            </a:r>
            <a:r>
              <a:rPr lang="en-US" sz="1200" b="1" dirty="0">
                <a:solidFill>
                  <a:schemeClr val="accent1"/>
                </a:solidFill>
              </a:rPr>
              <a:t>E2open Managed Users</a:t>
            </a:r>
            <a:r>
              <a:rPr lang="en-US" sz="1200" b="1" dirty="0">
                <a:solidFill>
                  <a:srgbClr val="60605B"/>
                </a:solidFill>
              </a:rPr>
              <a:t> and </a:t>
            </a:r>
            <a:r>
              <a:rPr lang="en-US" sz="1200" dirty="0"/>
              <a:t>tick the checkbox remember your choice</a:t>
            </a:r>
            <a:endParaRPr kumimoji="0" lang="en-US" sz="1200" b="1" i="0" strike="noStrike" kern="1200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A2C898-F7E1-78A7-39DB-DCCD294ADF5F}"/>
              </a:ext>
            </a:extLst>
          </p:cNvPr>
          <p:cNvSpPr/>
          <p:nvPr/>
        </p:nvSpPr>
        <p:spPr>
          <a:xfrm>
            <a:off x="6563630" y="2336976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3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876911" y="2793159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6467274" y="2677378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FAB247-F8DC-88E3-A890-284A0BA4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235" y="4140387"/>
            <a:ext cx="2591636" cy="170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7AC4B21-FE73-95C4-4F79-62ECFBB8BF65}"/>
              </a:ext>
            </a:extLst>
          </p:cNvPr>
          <p:cNvSpPr/>
          <p:nvPr/>
        </p:nvSpPr>
        <p:spPr>
          <a:xfrm>
            <a:off x="2281351" y="4235025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2FEA68E-5F9F-487F-6E47-053245256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11" y="3315528"/>
            <a:ext cx="3315896" cy="2906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404EFE9-5FC2-503C-56FD-E62EB625CB38}"/>
              </a:ext>
            </a:extLst>
          </p:cNvPr>
          <p:cNvSpPr/>
          <p:nvPr/>
        </p:nvSpPr>
        <p:spPr>
          <a:xfrm>
            <a:off x="7645696" y="5765988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4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401805-2438-4E21-7867-24E116B70396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033155" y="5458914"/>
            <a:ext cx="640047" cy="18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F2886341-16CD-F886-7174-FC91AC94E5B6}"/>
              </a:ext>
            </a:extLst>
          </p:cNvPr>
          <p:cNvSpPr/>
          <p:nvPr/>
        </p:nvSpPr>
        <p:spPr>
          <a:xfrm>
            <a:off x="6673202" y="5531729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2553566" y="3673431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1446980" y="3576272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28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BE47-DCEB-42F5-13E2-B2A7C0D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 in to e2open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9AD9F5-59B8-5EED-02BB-33C7D8D3FA6F}"/>
              </a:ext>
            </a:extLst>
          </p:cNvPr>
          <p:cNvSpPr txBox="1"/>
          <p:nvPr/>
        </p:nvSpPr>
        <p:spPr>
          <a:xfrm>
            <a:off x="444500" y="1140842"/>
            <a:ext cx="11010900" cy="443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latin typeface="Grandview" panose="020B0502040204020203" pitchFamily="34" charset="0"/>
              </a:rPr>
              <a:t>After you completed the registration steps the system will send a confirmation email with LINK what you can use for future log 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A00D8-2B1A-B40D-26E5-02133B9BCCA8}"/>
              </a:ext>
            </a:extLst>
          </p:cNvPr>
          <p:cNvSpPr/>
          <p:nvPr/>
        </p:nvSpPr>
        <p:spPr>
          <a:xfrm>
            <a:off x="1902691" y="2346036"/>
            <a:ext cx="591127" cy="73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D6425-9A02-BA87-CFDF-17E0260E5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Imagen 4" descr="Interfaz de usuario gráfica, Aplicación">
            <a:extLst>
              <a:ext uri="{FF2B5EF4-FFF2-40B4-BE49-F238E27FC236}">
                <a16:creationId xmlns:a16="http://schemas.microsoft.com/office/drawing/2014/main" id="{6A10B742-7C4D-943B-B469-A894034E9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59" y="1806569"/>
            <a:ext cx="11765972" cy="424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29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7EB16-9020-7020-BE9F-236F7B221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7065"/>
            <a:ext cx="11010900" cy="986828"/>
          </a:xfrm>
        </p:spPr>
        <p:txBody>
          <a:bodyPr/>
          <a:lstStyle/>
          <a:p>
            <a:r>
              <a:rPr lang="hu-HU" dirty="0"/>
              <a:t>FIRST STEPS AND TIPS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B81CF7-352C-BD34-7F9C-71AD464AD1AC}"/>
              </a:ext>
            </a:extLst>
          </p:cNvPr>
          <p:cNvSpPr txBox="1"/>
          <p:nvPr/>
        </p:nvSpPr>
        <p:spPr>
          <a:xfrm>
            <a:off x="309418" y="1027544"/>
            <a:ext cx="11425382" cy="52993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u="sng" dirty="0">
                <a:effectLst/>
                <a:ea typeface="Times New Roman" panose="02020603050405020304" pitchFamily="18" charset="0"/>
              </a:rPr>
              <a:t>First time all your existing POs will be NEW or OPEN state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! – Please check your previous confirmations (date and &amp; Qty) and resend those through the e2open tool using</a:t>
            </a:r>
            <a:r>
              <a:rPr lang="en-US" sz="1600" dirty="0">
                <a:ea typeface="Times New Roman" panose="02020603050405020304" pitchFamily="18" charset="0"/>
              </a:rPr>
              <a:t> 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 Excel </a:t>
            </a:r>
            <a:r>
              <a:rPr lang="en-US" sz="1600" dirty="0">
                <a:ea typeface="Times New Roman" panose="02020603050405020304" pitchFamily="18" charset="0"/>
              </a:rPr>
              <a:t>Download/Upload in the Portal if necessary.</a:t>
            </a: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685800" indent="-22860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 panose="020F0502020204030204" pitchFamily="34" charset="0"/>
              </a:rPr>
              <a:t> If you have any questions about previously provided confirmation data, please contact your site’s responsible buyer!</a:t>
            </a:r>
          </a:p>
          <a:p>
            <a:pPr marL="685800" indent="-22860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/>
              </a:rPr>
              <a:t>In the future you will see updated PO status and valid PO confirmation data</a:t>
            </a:r>
            <a:endParaRPr lang="en-US" sz="1600" b="1" dirty="0">
              <a:ea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After you send back your confirmation through the e2open tool </a:t>
            </a:r>
            <a:r>
              <a:rPr lang="en-US" sz="1600" b="1" dirty="0"/>
              <a:t>we will have an immediate write back into our ERP system (SAP).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/>
              <a:t>If you subscribe to any available system Alert in the e2open portal – </a:t>
            </a:r>
            <a:r>
              <a:rPr lang="en-US" sz="1600" b="1" dirty="0"/>
              <a:t>you will receive consolidated Alerts/Communication for your Vendor code from different plants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If different Jabil plants are using the same Vendor code – your Alerts will be consolidated</a:t>
            </a:r>
          </a:p>
          <a:p>
            <a:pPr lvl="1"/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Please review more information about Alert subscription in the next slide</a:t>
            </a:r>
          </a:p>
          <a:p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F9493-BFAD-B616-A491-509A39E22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868D9B92-4DE8-5E67-BC90-20C93832471F}"/>
              </a:ext>
            </a:extLst>
          </p:cNvPr>
          <p:cNvSpPr/>
          <p:nvPr/>
        </p:nvSpPr>
        <p:spPr>
          <a:xfrm>
            <a:off x="6096000" y="5277095"/>
            <a:ext cx="895929" cy="932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1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0453-C6B8-9AC9-6535-1DAC20236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EMAIL ALERT SUBSCRIPTION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51EEC-4532-0CEB-2095-7F61593ACDD5}"/>
              </a:ext>
            </a:extLst>
          </p:cNvPr>
          <p:cNvSpPr txBox="1"/>
          <p:nvPr/>
        </p:nvSpPr>
        <p:spPr>
          <a:xfrm>
            <a:off x="143290" y="940721"/>
            <a:ext cx="10871200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Please subscribe to the system Alerts in </a:t>
            </a:r>
            <a:r>
              <a:rPr lang="en-US" sz="1800" dirty="0">
                <a:solidFill>
                  <a:srgbClr val="191EEF"/>
                </a:solidFill>
              </a:rPr>
              <a:t>Menu&gt;&gt; My profile &gt;&gt; Email Alert Subscription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348C10-05DB-34C0-C62A-C21CC30F8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27" y="1377707"/>
            <a:ext cx="6921610" cy="24720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B75BE8-3FFB-EBCC-3F0F-CA2A4E0EAC14}"/>
              </a:ext>
            </a:extLst>
          </p:cNvPr>
          <p:cNvSpPr/>
          <p:nvPr/>
        </p:nvSpPr>
        <p:spPr>
          <a:xfrm>
            <a:off x="3670932" y="2213043"/>
            <a:ext cx="1459345" cy="25861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66035056-3F25-771B-8EC1-611964387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913" y="2147416"/>
            <a:ext cx="4096577" cy="41340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9B1656-5B8C-5313-1A8C-221FC362DDE7}"/>
              </a:ext>
            </a:extLst>
          </p:cNvPr>
          <p:cNvSpPr/>
          <p:nvPr/>
        </p:nvSpPr>
        <p:spPr>
          <a:xfrm>
            <a:off x="6917913" y="2084244"/>
            <a:ext cx="3261761" cy="25759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228562D-5FCA-6262-6255-5DD9EAC50960}"/>
              </a:ext>
            </a:extLst>
          </p:cNvPr>
          <p:cNvSpPr/>
          <p:nvPr/>
        </p:nvSpPr>
        <p:spPr>
          <a:xfrm>
            <a:off x="5619772" y="2147415"/>
            <a:ext cx="1034473" cy="258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FB902-B6B7-FE46-09FA-286FF3988D8E}"/>
              </a:ext>
            </a:extLst>
          </p:cNvPr>
          <p:cNvSpPr txBox="1"/>
          <p:nvPr/>
        </p:nvSpPr>
        <p:spPr>
          <a:xfrm>
            <a:off x="143290" y="4130113"/>
            <a:ext cx="6032268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System mail address: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4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en-US" sz="1400" dirty="0"/>
              <a:t>Please ensure you are not blocking these mail addresses!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C4DB18-FA6B-2A7C-12A3-C4A7BD7F0698}"/>
              </a:ext>
            </a:extLst>
          </p:cNvPr>
          <p:cNvSpPr/>
          <p:nvPr/>
        </p:nvSpPr>
        <p:spPr>
          <a:xfrm>
            <a:off x="6917913" y="3849711"/>
            <a:ext cx="332632" cy="23386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E496FC8E-7245-43BF-EADD-44EDDDA9FAA4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5938983" y="5119789"/>
            <a:ext cx="914279" cy="5874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6C893EA-A5FD-7F80-978E-DAB857F98799}"/>
              </a:ext>
            </a:extLst>
          </p:cNvPr>
          <p:cNvSpPr/>
          <p:nvPr/>
        </p:nvSpPr>
        <p:spPr>
          <a:xfrm>
            <a:off x="701964" y="5226093"/>
            <a:ext cx="5237018" cy="962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 the pencil icon to set up Filters for Alerts</a:t>
            </a:r>
          </a:p>
        </p:txBody>
      </p:sp>
    </p:spTree>
    <p:extLst>
      <p:ext uri="{BB962C8B-B14F-4D97-AF65-F5344CB8AC3E}">
        <p14:creationId xmlns:p14="http://schemas.microsoft.com/office/powerpoint/2010/main" val="1117326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hu-HU" dirty="0"/>
              <a:t>COMMUNICATION DETAILS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167350"/>
              </p:ext>
            </p:extLst>
          </p:nvPr>
        </p:nvGraphicFramePr>
        <p:xfrm>
          <a:off x="332057" y="1497707"/>
          <a:ext cx="10577696" cy="4387350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4470852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3502189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COMMUNICATION PERIOD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 FREQUENCY AT SUPPLIER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410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6 hours (starting at 0:00:00 UTC) based on Buyer approval</a:t>
                      </a:r>
                    </a:p>
                    <a:p>
                      <a:pPr algn="ctr" fontAlgn="b"/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You will receive this Alert once per week, based on  Buyer approval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4335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262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twice per day 0:00 UTC and 12:00 UTC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twice per day (only if Jabil place new PO to you)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request Alert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(only if Jabil will send PO Cancellation request to you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Pending Response Alert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  <a:effectLst/>
                        </a:rPr>
                        <a:t>After Cancel request Alert where the supplier hasn't responded in next 2 days </a:t>
                      </a: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that every 24 hours (00:00:00 UTC) with a summary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(only if Jabil sent PO Cancellation request to you but no response back after 2 days)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 and no repeating PO data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86998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10385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5810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803564" y="6029163"/>
            <a:ext cx="10584872" cy="34051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/>
              <a:t>System mail address: </a:t>
            </a:r>
            <a:r>
              <a:rPr lang="en-US" sz="1400" b="1" i="0">
                <a:solidFill>
                  <a:srgbClr val="0F80EE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donotreply@e2open.com</a:t>
            </a:r>
            <a:r>
              <a:rPr lang="en-US" sz="1400" b="1">
                <a:solidFill>
                  <a:srgbClr val="1F1F1F"/>
                </a:solidFill>
              </a:rPr>
              <a:t> - </a:t>
            </a:r>
            <a:r>
              <a:rPr lang="en-US" sz="1400"/>
              <a:t>Please ensure you are not blocking these mail addresses!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33204" y="584866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After subscription you will receive below consolidated Alerts for your Vendor code from different plants, based on Communication Period and Alert frequency.</a:t>
            </a:r>
          </a:p>
          <a:p>
            <a:r>
              <a:rPr lang="en-US" sz="1400" b="1" u="sng">
                <a:solidFill>
                  <a:srgbClr val="002060"/>
                </a:solidFill>
              </a:rPr>
              <a:t>Note: </a:t>
            </a:r>
            <a:r>
              <a:rPr lang="en-US" sz="1400">
                <a:solidFill>
                  <a:srgbClr val="002060"/>
                </a:solidFill>
              </a:rPr>
              <a:t>Alerts will be including only those POs that weren't included in the prior email alert!</a:t>
            </a:r>
          </a:p>
        </p:txBody>
      </p:sp>
    </p:spTree>
    <p:extLst>
      <p:ext uri="{BB962C8B-B14F-4D97-AF65-F5344CB8AC3E}">
        <p14:creationId xmlns:p14="http://schemas.microsoft.com/office/powerpoint/2010/main" val="1216925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 dirty="0"/>
              <a:t>PO STATE TRANSITIONS IN e2open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3695E446-04AD-2B44-E948-BA33475CF6E2}"/>
              </a:ext>
            </a:extLst>
          </p:cNvPr>
          <p:cNvSpPr/>
          <p:nvPr/>
        </p:nvSpPr>
        <p:spPr>
          <a:xfrm>
            <a:off x="8696060" y="1237578"/>
            <a:ext cx="3285269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Every PO change trigger PO line and PO Schedule line state change in e2open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NEW state &gt; every new PO , not committed before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OPEN state &gt; every PO where we have PO qty, delivery date or price change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&gt; every PO what Supplier confirmed back and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w/CHANGES &gt; every PO what Supplier confirmed back BUT not meet fu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y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CLOSED &gt; every PO where we have no more open qty in SAP or buyer put delivery completed indicator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CANCELLED &gt; every PO what Buyer cancel from SAP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check change MATRIX here!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534400" y="5754255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TaxCatchAll xmlns="8df4ecc1-dfa4-474d-adc0-f795c9945782" xsi:nil="true"/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schemas.microsoft.com/office/2006/metadata/properties"/>
    <ds:schemaRef ds:uri="8df4ecc1-dfa4-474d-adc0-f795c9945782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96a41bf7-7bba-400d-9b09-6d9131e68213"/>
    <ds:schemaRef ds:uri="http://schemas.microsoft.com/office/infopath/2007/PartnerControls"/>
    <ds:schemaRef ds:uri="1a2d8a1b-ec49-48b3-a505-2779a278398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B609277-AD9E-47C1-A949-B99BCF1AEC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2d8a1b-ec49-48b3-a505-2779a2783986"/>
    <ds:schemaRef ds:uri="96a41bf7-7bba-400d-9b09-6d9131e68213"/>
    <ds:schemaRef ds:uri="8df4ecc1-dfa4-474d-adc0-f795c99457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23874</TotalTime>
  <Words>2172</Words>
  <Application>Microsoft Office PowerPoint</Application>
  <PresentationFormat>Szélesvásznú</PresentationFormat>
  <Paragraphs>311</Paragraphs>
  <Slides>22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22</vt:i4>
      </vt:variant>
    </vt:vector>
  </HeadingPairs>
  <TitlesOfParts>
    <vt:vector size="24" baseType="lpstr">
      <vt:lpstr>Jabil</vt:lpstr>
      <vt:lpstr>2_Jabil</vt:lpstr>
      <vt:lpstr>Supplier Order Collaboration</vt:lpstr>
      <vt:lpstr>STEPS AND TIPS</vt:lpstr>
      <vt:lpstr>SYSTEM INVITATION EMAIL</vt:lpstr>
      <vt:lpstr>REGISTRATION</vt:lpstr>
      <vt:lpstr>Log in to e2open</vt:lpstr>
      <vt:lpstr>FIRST STEPS AND TIPS</vt:lpstr>
      <vt:lpstr>EMAIL ALERT SUBSCRIPTION</vt:lpstr>
      <vt:lpstr>COMMUNICATION DETAILS</vt:lpstr>
      <vt:lpstr>PO STATE TRANSITIONS IN e2open</vt:lpstr>
      <vt:lpstr>e2open | Online help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WORKING WITH LISTS</vt:lpstr>
      <vt:lpstr>WORKING WITH LISTS | TABLE EDITOR</vt:lpstr>
      <vt:lpstr>Visit our Supplier Portal for more Information: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Henriett Bakos</cp:lastModifiedBy>
  <cp:revision>220</cp:revision>
  <dcterms:created xsi:type="dcterms:W3CDTF">2022-05-05T08:26:01Z</dcterms:created>
  <dcterms:modified xsi:type="dcterms:W3CDTF">2023-10-09T12:15:31Z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