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20"/>
  </p:notesMasterIdLst>
  <p:sldIdLst>
    <p:sldId id="3416" r:id="rId6"/>
    <p:sldId id="2134959134" r:id="rId7"/>
    <p:sldId id="2134959168" r:id="rId8"/>
    <p:sldId id="2134959143" r:id="rId9"/>
    <p:sldId id="3306" r:id="rId10"/>
    <p:sldId id="2134959158" r:id="rId11"/>
    <p:sldId id="2134959169" r:id="rId12"/>
    <p:sldId id="2134959154" r:id="rId13"/>
    <p:sldId id="2134959153" r:id="rId14"/>
    <p:sldId id="2134959170" r:id="rId15"/>
    <p:sldId id="2134959136" r:id="rId16"/>
    <p:sldId id="3251" r:id="rId17"/>
    <p:sldId id="3418" r:id="rId18"/>
    <p:sldId id="21349591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  <p14:sldId id="2134959134"/>
            <p14:sldId id="2134959168"/>
            <p14:sldId id="2134959143"/>
            <p14:sldId id="3306"/>
            <p14:sldId id="2134959158"/>
            <p14:sldId id="2134959169"/>
            <p14:sldId id="2134959154"/>
            <p14:sldId id="2134959153"/>
            <p14:sldId id="2134959170"/>
            <p14:sldId id="2134959136"/>
            <p14:sldId id="3251"/>
            <p14:sldId id="3418"/>
            <p14:sldId id="21349591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94C5FB-365F-4D0E-A315-82E9810FBEC6}" v="26" dt="2023-11-14T05:46:21.951"/>
    <p1510:client id="{C6FB2C7A-0CF2-B3E3-86AC-637E5E1F7310}" v="209" dt="2023-11-14T05:57:04.4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tima Guzman" userId="S::fatima_guzman@jabil.com::9fc62cb5-0146-4097-bc6a-97b62749fba6" providerId="AD" clId="Web-{C6FB2C7A-0CF2-B3E3-86AC-637E5E1F7310}"/>
    <pc:docChg chg="modSld">
      <pc:chgData name="Fatima Guzman" userId="S::fatima_guzman@jabil.com::9fc62cb5-0146-4097-bc6a-97b62749fba6" providerId="AD" clId="Web-{C6FB2C7A-0CF2-B3E3-86AC-637E5E1F7310}" dt="2023-11-14T05:57:01.352" v="113" actId="20577"/>
      <pc:docMkLst>
        <pc:docMk/>
      </pc:docMkLst>
      <pc:sldChg chg="modSp">
        <pc:chgData name="Fatima Guzman" userId="S::fatima_guzman@jabil.com::9fc62cb5-0146-4097-bc6a-97b62749fba6" providerId="AD" clId="Web-{C6FB2C7A-0CF2-B3E3-86AC-637E5E1F7310}" dt="2023-11-14T05:53:31.737" v="11" actId="20577"/>
        <pc:sldMkLst>
          <pc:docMk/>
          <pc:sldMk cId="1077112550" sldId="2134959134"/>
        </pc:sldMkLst>
        <pc:spChg chg="mod">
          <ac:chgData name="Fatima Guzman" userId="S::fatima_guzman@jabil.com::9fc62cb5-0146-4097-bc6a-97b62749fba6" providerId="AD" clId="Web-{C6FB2C7A-0CF2-B3E3-86AC-637E5E1F7310}" dt="2023-11-14T05:53:31.737" v="11" actId="20577"/>
          <ac:spMkLst>
            <pc:docMk/>
            <pc:sldMk cId="1077112550" sldId="2134959134"/>
            <ac:spMk id="5" creationId="{58CD3C6B-C613-D1C9-EE28-C98084C3472A}"/>
          </ac:spMkLst>
        </pc:spChg>
      </pc:sldChg>
      <pc:sldChg chg="modSp">
        <pc:chgData name="Fatima Guzman" userId="S::fatima_guzman@jabil.com::9fc62cb5-0146-4097-bc6a-97b62749fba6" providerId="AD" clId="Web-{C6FB2C7A-0CF2-B3E3-86AC-637E5E1F7310}" dt="2023-11-14T05:55:04.817" v="109" actId="20577"/>
        <pc:sldMkLst>
          <pc:docMk/>
          <pc:sldMk cId="2909749315" sldId="2134959136"/>
        </pc:sldMkLst>
        <pc:spChg chg="mod">
          <ac:chgData name="Fatima Guzman" userId="S::fatima_guzman@jabil.com::9fc62cb5-0146-4097-bc6a-97b62749fba6" providerId="AD" clId="Web-{C6FB2C7A-0CF2-B3E3-86AC-637E5E1F7310}" dt="2023-11-14T05:55:04.817" v="109" actId="20577"/>
          <ac:spMkLst>
            <pc:docMk/>
            <pc:sldMk cId="2909749315" sldId="2134959136"/>
            <ac:spMk id="4" creationId="{24B1A995-C521-DB1C-8B66-DFF687513DEC}"/>
          </ac:spMkLst>
        </pc:spChg>
      </pc:sldChg>
      <pc:sldChg chg="modSp">
        <pc:chgData name="Fatima Guzman" userId="S::fatima_guzman@jabil.com::9fc62cb5-0146-4097-bc6a-97b62749fba6" providerId="AD" clId="Web-{C6FB2C7A-0CF2-B3E3-86AC-637E5E1F7310}" dt="2023-11-14T05:57:01.352" v="113" actId="20577"/>
        <pc:sldMkLst>
          <pc:docMk/>
          <pc:sldMk cId="4112809020" sldId="2134959153"/>
        </pc:sldMkLst>
        <pc:spChg chg="mod">
          <ac:chgData name="Fatima Guzman" userId="S::fatima_guzman@jabil.com::9fc62cb5-0146-4097-bc6a-97b62749fba6" providerId="AD" clId="Web-{C6FB2C7A-0CF2-B3E3-86AC-637E5E1F7310}" dt="2023-11-14T05:56:58.367" v="112" actId="20577"/>
          <ac:spMkLst>
            <pc:docMk/>
            <pc:sldMk cId="4112809020" sldId="2134959153"/>
            <ac:spMk id="22" creationId="{031022DC-24D6-54F7-6E52-322E67957E8A}"/>
          </ac:spMkLst>
        </pc:spChg>
        <pc:spChg chg="mod">
          <ac:chgData name="Fatima Guzman" userId="S::fatima_guzman@jabil.com::9fc62cb5-0146-4097-bc6a-97b62749fba6" providerId="AD" clId="Web-{C6FB2C7A-0CF2-B3E3-86AC-637E5E1F7310}" dt="2023-11-14T05:57:01.352" v="113" actId="20577"/>
          <ac:spMkLst>
            <pc:docMk/>
            <pc:sldMk cId="4112809020" sldId="2134959153"/>
            <ac:spMk id="29" creationId="{F2886341-16CD-F886-7174-FC91AC94E5B6}"/>
          </ac:spMkLst>
        </pc:spChg>
      </pc:sldChg>
      <pc:sldChg chg="modSp">
        <pc:chgData name="Fatima Guzman" userId="S::fatima_guzman@jabil.com::9fc62cb5-0146-4097-bc6a-97b62749fba6" providerId="AD" clId="Web-{C6FB2C7A-0CF2-B3E3-86AC-637E5E1F7310}" dt="2023-11-14T05:56:22.929" v="111" actId="20577"/>
        <pc:sldMkLst>
          <pc:docMk/>
          <pc:sldMk cId="3072186401" sldId="2134959154"/>
        </pc:sldMkLst>
        <pc:spChg chg="mod">
          <ac:chgData name="Fatima Guzman" userId="S::fatima_guzman@jabil.com::9fc62cb5-0146-4097-bc6a-97b62749fba6" providerId="AD" clId="Web-{C6FB2C7A-0CF2-B3E3-86AC-637E5E1F7310}" dt="2023-11-14T05:56:22.929" v="111" actId="20577"/>
          <ac:spMkLst>
            <pc:docMk/>
            <pc:sldMk cId="3072186401" sldId="2134959154"/>
            <ac:spMk id="15" creationId="{4B69A412-5D0D-6F27-64E2-55B8AD865427}"/>
          </ac:spMkLst>
        </pc:spChg>
      </pc:sldChg>
    </pc:docChg>
  </pc:docChgLst>
  <pc:docChgLst>
    <pc:chgData name="Fatima Guzman" userId="9fc62cb5-0146-4097-bc6a-97b62749fba6" providerId="ADAL" clId="{9094C5FB-365F-4D0E-A315-82E9810FBEC6}"/>
    <pc:docChg chg="custSel addSld delSld modSld modSection">
      <pc:chgData name="Fatima Guzman" userId="9fc62cb5-0146-4097-bc6a-97b62749fba6" providerId="ADAL" clId="{9094C5FB-365F-4D0E-A315-82E9810FBEC6}" dt="2023-11-14T05:46:28.595" v="1153" actId="47"/>
      <pc:docMkLst>
        <pc:docMk/>
      </pc:docMkLst>
      <pc:sldChg chg="del">
        <pc:chgData name="Fatima Guzman" userId="9fc62cb5-0146-4097-bc6a-97b62749fba6" providerId="ADAL" clId="{9094C5FB-365F-4D0E-A315-82E9810FBEC6}" dt="2023-11-14T05:46:28.595" v="1153" actId="47"/>
        <pc:sldMkLst>
          <pc:docMk/>
          <pc:sldMk cId="190513000" sldId="3219"/>
        </pc:sldMkLst>
      </pc:sldChg>
      <pc:sldChg chg="modSp add mod">
        <pc:chgData name="Fatima Guzman" userId="9fc62cb5-0146-4097-bc6a-97b62749fba6" providerId="ADAL" clId="{9094C5FB-365F-4D0E-A315-82E9810FBEC6}" dt="2023-11-14T05:45:21.933" v="1140" actId="2711"/>
        <pc:sldMkLst>
          <pc:docMk/>
          <pc:sldMk cId="362821566" sldId="3251"/>
        </pc:sldMkLst>
        <pc:spChg chg="mod">
          <ac:chgData name="Fatima Guzman" userId="9fc62cb5-0146-4097-bc6a-97b62749fba6" providerId="ADAL" clId="{9094C5FB-365F-4D0E-A315-82E9810FBEC6}" dt="2023-11-14T05:45:21.933" v="1140" actId="2711"/>
          <ac:spMkLst>
            <pc:docMk/>
            <pc:sldMk cId="362821566" sldId="3251"/>
            <ac:spMk id="3" creationId="{BE468675-2315-9652-A556-6E1C4DA4AADB}"/>
          </ac:spMkLst>
        </pc:spChg>
        <pc:spChg chg="mod">
          <ac:chgData name="Fatima Guzman" userId="9fc62cb5-0146-4097-bc6a-97b62749fba6" providerId="ADAL" clId="{9094C5FB-365F-4D0E-A315-82E9810FBEC6}" dt="2023-11-14T05:45:21.933" v="1140" actId="2711"/>
          <ac:spMkLst>
            <pc:docMk/>
            <pc:sldMk cId="362821566" sldId="3251"/>
            <ac:spMk id="5" creationId="{9863DC02-CFBC-D8F2-EF9C-7DE99E955CEE}"/>
          </ac:spMkLst>
        </pc:spChg>
        <pc:spChg chg="mod">
          <ac:chgData name="Fatima Guzman" userId="9fc62cb5-0146-4097-bc6a-97b62749fba6" providerId="ADAL" clId="{9094C5FB-365F-4D0E-A315-82E9810FBEC6}" dt="2023-11-14T05:45:21.933" v="1140" actId="2711"/>
          <ac:spMkLst>
            <pc:docMk/>
            <pc:sldMk cId="362821566" sldId="3251"/>
            <ac:spMk id="8" creationId="{DDA8DE78-34A1-35C5-89F2-F7C85343409D}"/>
          </ac:spMkLst>
        </pc:spChg>
        <pc:spChg chg="mod">
          <ac:chgData name="Fatima Guzman" userId="9fc62cb5-0146-4097-bc6a-97b62749fba6" providerId="ADAL" clId="{9094C5FB-365F-4D0E-A315-82E9810FBEC6}" dt="2023-11-14T05:45:21.933" v="1140" actId="2711"/>
          <ac:spMkLst>
            <pc:docMk/>
            <pc:sldMk cId="362821566" sldId="3251"/>
            <ac:spMk id="10" creationId="{083DE887-99F0-E6D9-5C36-1AD67791C321}"/>
          </ac:spMkLst>
        </pc:spChg>
        <pc:spChg chg="mod">
          <ac:chgData name="Fatima Guzman" userId="9fc62cb5-0146-4097-bc6a-97b62749fba6" providerId="ADAL" clId="{9094C5FB-365F-4D0E-A315-82E9810FBEC6}" dt="2023-11-14T05:45:21.933" v="1140" actId="2711"/>
          <ac:spMkLst>
            <pc:docMk/>
            <pc:sldMk cId="362821566" sldId="3251"/>
            <ac:spMk id="12" creationId="{62E6BAC1-8872-AFF5-00EC-F8368B0643F4}"/>
          </ac:spMkLst>
        </pc:spChg>
        <pc:spChg chg="mod">
          <ac:chgData name="Fatima Guzman" userId="9fc62cb5-0146-4097-bc6a-97b62749fba6" providerId="ADAL" clId="{9094C5FB-365F-4D0E-A315-82E9810FBEC6}" dt="2023-11-14T05:45:21.933" v="1140" actId="2711"/>
          <ac:spMkLst>
            <pc:docMk/>
            <pc:sldMk cId="362821566" sldId="3251"/>
            <ac:spMk id="13" creationId="{6B482D92-4F9F-0ECD-B0F8-89B6FBE5D471}"/>
          </ac:spMkLst>
        </pc:spChg>
      </pc:sldChg>
      <pc:sldChg chg="modSp mod">
        <pc:chgData name="Fatima Guzman" userId="9fc62cb5-0146-4097-bc6a-97b62749fba6" providerId="ADAL" clId="{9094C5FB-365F-4D0E-A315-82E9810FBEC6}" dt="2023-11-14T00:32:09.674" v="127" actId="255"/>
        <pc:sldMkLst>
          <pc:docMk/>
          <pc:sldMk cId="1216925182" sldId="3306"/>
        </pc:sldMkLst>
        <pc:spChg chg="mod">
          <ac:chgData name="Fatima Guzman" userId="9fc62cb5-0146-4097-bc6a-97b62749fba6" providerId="ADAL" clId="{9094C5FB-365F-4D0E-A315-82E9810FBEC6}" dt="2023-11-14T00:32:09.674" v="127" actId="255"/>
          <ac:spMkLst>
            <pc:docMk/>
            <pc:sldMk cId="1216925182" sldId="3306"/>
            <ac:spMk id="3" creationId="{F71EF63F-EAB8-5B52-188B-FD70123D8B46}"/>
          </ac:spMkLst>
        </pc:spChg>
        <pc:spChg chg="mod">
          <ac:chgData name="Fatima Guzman" userId="9fc62cb5-0146-4097-bc6a-97b62749fba6" providerId="ADAL" clId="{9094C5FB-365F-4D0E-A315-82E9810FBEC6}" dt="2023-11-14T00:31:53.564" v="125" actId="255"/>
          <ac:spMkLst>
            <pc:docMk/>
            <pc:sldMk cId="1216925182" sldId="3306"/>
            <ac:spMk id="7" creationId="{341CE220-E884-A503-EA2D-A608A6F97A0F}"/>
          </ac:spMkLst>
        </pc:spChg>
        <pc:spChg chg="mod">
          <ac:chgData name="Fatima Guzman" userId="9fc62cb5-0146-4097-bc6a-97b62749fba6" providerId="ADAL" clId="{9094C5FB-365F-4D0E-A315-82E9810FBEC6}" dt="2023-11-14T00:31:53.564" v="125" actId="255"/>
          <ac:spMkLst>
            <pc:docMk/>
            <pc:sldMk cId="1216925182" sldId="3306"/>
            <ac:spMk id="11" creationId="{0DDA6BE2-CA55-AF81-C17C-D1799A1D5BBE}"/>
          </ac:spMkLst>
        </pc:spChg>
        <pc:graphicFrameChg chg="mod modGraphic">
          <ac:chgData name="Fatima Guzman" userId="9fc62cb5-0146-4097-bc6a-97b62749fba6" providerId="ADAL" clId="{9094C5FB-365F-4D0E-A315-82E9810FBEC6}" dt="2023-11-14T00:31:00.188" v="103" actId="20577"/>
          <ac:graphicFrameMkLst>
            <pc:docMk/>
            <pc:sldMk cId="1216925182" sldId="3306"/>
            <ac:graphicFrameMk id="5" creationId="{B2F0409C-8246-E10B-B379-1CEF532C827A}"/>
          </ac:graphicFrameMkLst>
        </pc:graphicFrameChg>
      </pc:sldChg>
      <pc:sldChg chg="del">
        <pc:chgData name="Fatima Guzman" userId="9fc62cb5-0146-4097-bc6a-97b62749fba6" providerId="ADAL" clId="{9094C5FB-365F-4D0E-A315-82E9810FBEC6}" dt="2023-11-14T05:45:11.820" v="1139" actId="47"/>
        <pc:sldMkLst>
          <pc:docMk/>
          <pc:sldMk cId="1422683538" sldId="3322"/>
        </pc:sldMkLst>
      </pc:sldChg>
      <pc:sldChg chg="del">
        <pc:chgData name="Fatima Guzman" userId="9fc62cb5-0146-4097-bc6a-97b62749fba6" providerId="ADAL" clId="{9094C5FB-365F-4D0E-A315-82E9810FBEC6}" dt="2023-11-14T00:27:19.790" v="29" actId="47"/>
        <pc:sldMkLst>
          <pc:docMk/>
          <pc:sldMk cId="1660064476" sldId="3324"/>
        </pc:sldMkLst>
      </pc:sldChg>
      <pc:sldChg chg="del">
        <pc:chgData name="Fatima Guzman" userId="9fc62cb5-0146-4097-bc6a-97b62749fba6" providerId="ADAL" clId="{9094C5FB-365F-4D0E-A315-82E9810FBEC6}" dt="2023-11-14T00:27:19.790" v="29" actId="47"/>
        <pc:sldMkLst>
          <pc:docMk/>
          <pc:sldMk cId="1913164912" sldId="3346"/>
        </pc:sldMkLst>
      </pc:sldChg>
      <pc:sldChg chg="del">
        <pc:chgData name="Fatima Guzman" userId="9fc62cb5-0146-4097-bc6a-97b62749fba6" providerId="ADAL" clId="{9094C5FB-365F-4D0E-A315-82E9810FBEC6}" dt="2023-11-14T00:34:14.831" v="130" actId="47"/>
        <pc:sldMkLst>
          <pc:docMk/>
          <pc:sldMk cId="2688808366" sldId="3372"/>
        </pc:sldMkLst>
      </pc:sldChg>
      <pc:sldChg chg="modSp mod">
        <pc:chgData name="Fatima Guzman" userId="9fc62cb5-0146-4097-bc6a-97b62749fba6" providerId="ADAL" clId="{9094C5FB-365F-4D0E-A315-82E9810FBEC6}" dt="2023-11-14T00:23:32.525" v="20" actId="20577"/>
        <pc:sldMkLst>
          <pc:docMk/>
          <pc:sldMk cId="1502886675" sldId="3416"/>
        </pc:sldMkLst>
        <pc:spChg chg="mod">
          <ac:chgData name="Fatima Guzman" userId="9fc62cb5-0146-4097-bc6a-97b62749fba6" providerId="ADAL" clId="{9094C5FB-365F-4D0E-A315-82E9810FBEC6}" dt="2023-11-14T00:23:32.525" v="20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addSp delSp modSp mod">
        <pc:chgData name="Fatima Guzman" userId="9fc62cb5-0146-4097-bc6a-97b62749fba6" providerId="ADAL" clId="{9094C5FB-365F-4D0E-A315-82E9810FBEC6}" dt="2023-11-14T05:46:07.524" v="1149" actId="1076"/>
        <pc:sldMkLst>
          <pc:docMk/>
          <pc:sldMk cId="2184279032" sldId="3418"/>
        </pc:sldMkLst>
        <pc:spChg chg="del mod">
          <ac:chgData name="Fatima Guzman" userId="9fc62cb5-0146-4097-bc6a-97b62749fba6" providerId="ADAL" clId="{9094C5FB-365F-4D0E-A315-82E9810FBEC6}" dt="2023-11-14T05:45:51.764" v="1144" actId="478"/>
          <ac:spMkLst>
            <pc:docMk/>
            <pc:sldMk cId="2184279032" sldId="3418"/>
            <ac:spMk id="3" creationId="{87717FD3-4570-E1F0-ED2F-C60FEE6EC477}"/>
          </ac:spMkLst>
        </pc:spChg>
        <pc:spChg chg="del">
          <ac:chgData name="Fatima Guzman" userId="9fc62cb5-0146-4097-bc6a-97b62749fba6" providerId="ADAL" clId="{9094C5FB-365F-4D0E-A315-82E9810FBEC6}" dt="2023-11-14T05:45:51.764" v="1144" actId="478"/>
          <ac:spMkLst>
            <pc:docMk/>
            <pc:sldMk cId="2184279032" sldId="3418"/>
            <ac:spMk id="5" creationId="{3695E446-04AD-2B44-E948-BA33475CF6E2}"/>
          </ac:spMkLst>
        </pc:spChg>
        <pc:spChg chg="add mod">
          <ac:chgData name="Fatima Guzman" userId="9fc62cb5-0146-4097-bc6a-97b62749fba6" providerId="ADAL" clId="{9094C5FB-365F-4D0E-A315-82E9810FBEC6}" dt="2023-11-14T05:45:51.764" v="1144" actId="478"/>
          <ac:spMkLst>
            <pc:docMk/>
            <pc:sldMk cId="2184279032" sldId="3418"/>
            <ac:spMk id="10" creationId="{D332942C-FF9F-76AF-6554-315D461AE08E}"/>
          </ac:spMkLst>
        </pc:spChg>
        <pc:spChg chg="add mod ord">
          <ac:chgData name="Fatima Guzman" userId="9fc62cb5-0146-4097-bc6a-97b62749fba6" providerId="ADAL" clId="{9094C5FB-365F-4D0E-A315-82E9810FBEC6}" dt="2023-11-14T05:46:03.916" v="1148" actId="1076"/>
          <ac:spMkLst>
            <pc:docMk/>
            <pc:sldMk cId="2184279032" sldId="3418"/>
            <ac:spMk id="11" creationId="{EF1050D5-CE02-5250-32EB-2723BC81E6D0}"/>
          </ac:spMkLst>
        </pc:spChg>
        <pc:cxnChg chg="mod">
          <ac:chgData name="Fatima Guzman" userId="9fc62cb5-0146-4097-bc6a-97b62749fba6" providerId="ADAL" clId="{9094C5FB-365F-4D0E-A315-82E9810FBEC6}" dt="2023-11-14T05:46:07.524" v="1149" actId="1076"/>
          <ac:cxnSpMkLst>
            <pc:docMk/>
            <pc:sldMk cId="2184279032" sldId="3418"/>
            <ac:cxnSpMk id="9" creationId="{D41897DD-4D1F-686B-6A9C-50B694E5CD05}"/>
          </ac:cxnSpMkLst>
        </pc:cxnChg>
      </pc:sldChg>
      <pc:sldChg chg="del">
        <pc:chgData name="Fatima Guzman" userId="9fc62cb5-0146-4097-bc6a-97b62749fba6" providerId="ADAL" clId="{9094C5FB-365F-4D0E-A315-82E9810FBEC6}" dt="2023-11-14T00:26:40.115" v="27" actId="47"/>
        <pc:sldMkLst>
          <pc:docMk/>
          <pc:sldMk cId="3510232259" sldId="3419"/>
        </pc:sldMkLst>
      </pc:sldChg>
      <pc:sldChg chg="del">
        <pc:chgData name="Fatima Guzman" userId="9fc62cb5-0146-4097-bc6a-97b62749fba6" providerId="ADAL" clId="{9094C5FB-365F-4D0E-A315-82E9810FBEC6}" dt="2023-11-14T00:34:31.330" v="132" actId="47"/>
        <pc:sldMkLst>
          <pc:docMk/>
          <pc:sldMk cId="900712538" sldId="3434"/>
        </pc:sldMkLst>
      </pc:sldChg>
      <pc:sldChg chg="modSp add mod">
        <pc:chgData name="Fatima Guzman" userId="9fc62cb5-0146-4097-bc6a-97b62749fba6" providerId="ADAL" clId="{9094C5FB-365F-4D0E-A315-82E9810FBEC6}" dt="2023-11-14T00:26:34.941" v="26" actId="27636"/>
        <pc:sldMkLst>
          <pc:docMk/>
          <pc:sldMk cId="1077112550" sldId="2134959134"/>
        </pc:sldMkLst>
        <pc:spChg chg="mod">
          <ac:chgData name="Fatima Guzman" userId="9fc62cb5-0146-4097-bc6a-97b62749fba6" providerId="ADAL" clId="{9094C5FB-365F-4D0E-A315-82E9810FBEC6}" dt="2023-11-14T00:26:34.941" v="26" actId="27636"/>
          <ac:spMkLst>
            <pc:docMk/>
            <pc:sldMk cId="1077112550" sldId="2134959134"/>
            <ac:spMk id="5" creationId="{58CD3C6B-C613-D1C9-EE28-C98084C3472A}"/>
          </ac:spMkLst>
        </pc:spChg>
      </pc:sldChg>
      <pc:sldChg chg="modSp mod">
        <pc:chgData name="Fatima Guzman" userId="9fc62cb5-0146-4097-bc6a-97b62749fba6" providerId="ADAL" clId="{9094C5FB-365F-4D0E-A315-82E9810FBEC6}" dt="2023-11-14T05:44:00.745" v="1127" actId="20577"/>
        <pc:sldMkLst>
          <pc:docMk/>
          <pc:sldMk cId="2909749315" sldId="2134959136"/>
        </pc:sldMkLst>
        <pc:spChg chg="mod">
          <ac:chgData name="Fatima Guzman" userId="9fc62cb5-0146-4097-bc6a-97b62749fba6" providerId="ADAL" clId="{9094C5FB-365F-4D0E-A315-82E9810FBEC6}" dt="2023-11-14T05:44:00.745" v="1127" actId="20577"/>
          <ac:spMkLst>
            <pc:docMk/>
            <pc:sldMk cId="2909749315" sldId="2134959136"/>
            <ac:spMk id="4" creationId="{24B1A995-C521-DB1C-8B66-DFF687513DEC}"/>
          </ac:spMkLst>
        </pc:spChg>
        <pc:spChg chg="mod">
          <ac:chgData name="Fatima Guzman" userId="9fc62cb5-0146-4097-bc6a-97b62749fba6" providerId="ADAL" clId="{9094C5FB-365F-4D0E-A315-82E9810FBEC6}" dt="2023-11-14T00:35:54.089" v="150" actId="2711"/>
          <ac:spMkLst>
            <pc:docMk/>
            <pc:sldMk cId="2909749315" sldId="2134959136"/>
            <ac:spMk id="7" creationId="{9D6720D1-3CDC-8EA5-7B4A-E918832FF6C5}"/>
          </ac:spMkLst>
        </pc:spChg>
      </pc:sldChg>
      <pc:sldChg chg="del">
        <pc:chgData name="Fatima Guzman" userId="9fc62cb5-0146-4097-bc6a-97b62749fba6" providerId="ADAL" clId="{9094C5FB-365F-4D0E-A315-82E9810FBEC6}" dt="2023-11-14T00:35:17.702" v="134" actId="47"/>
        <pc:sldMkLst>
          <pc:docMk/>
          <pc:sldMk cId="2056898144" sldId="2134959138"/>
        </pc:sldMkLst>
      </pc:sldChg>
      <pc:sldChg chg="add">
        <pc:chgData name="Fatima Guzman" userId="9fc62cb5-0146-4097-bc6a-97b62749fba6" providerId="ADAL" clId="{9094C5FB-365F-4D0E-A315-82E9810FBEC6}" dt="2023-11-14T00:27:17.395" v="28"/>
        <pc:sldMkLst>
          <pc:docMk/>
          <pc:sldMk cId="4071114826" sldId="2134959143"/>
        </pc:sldMkLst>
      </pc:sldChg>
      <pc:sldChg chg="del">
        <pc:chgData name="Fatima Guzman" userId="9fc62cb5-0146-4097-bc6a-97b62749fba6" providerId="ADAL" clId="{9094C5FB-365F-4D0E-A315-82E9810FBEC6}" dt="2023-11-14T00:35:17.702" v="134" actId="47"/>
        <pc:sldMkLst>
          <pc:docMk/>
          <pc:sldMk cId="1214729477" sldId="2134959150"/>
        </pc:sldMkLst>
      </pc:sldChg>
      <pc:sldChg chg="del">
        <pc:chgData name="Fatima Guzman" userId="9fc62cb5-0146-4097-bc6a-97b62749fba6" providerId="ADAL" clId="{9094C5FB-365F-4D0E-A315-82E9810FBEC6}" dt="2023-11-14T00:35:17.702" v="134" actId="47"/>
        <pc:sldMkLst>
          <pc:docMk/>
          <pc:sldMk cId="2917605427" sldId="2134959151"/>
        </pc:sldMkLst>
      </pc:sldChg>
      <pc:sldChg chg="modSp add del mod setBg">
        <pc:chgData name="Fatima Guzman" userId="9fc62cb5-0146-4097-bc6a-97b62749fba6" providerId="ADAL" clId="{9094C5FB-365F-4D0E-A315-82E9810FBEC6}" dt="2023-11-14T00:25:36.546" v="23" actId="47"/>
        <pc:sldMkLst>
          <pc:docMk/>
          <pc:sldMk cId="827697272" sldId="2134959152"/>
        </pc:sldMkLst>
        <pc:spChg chg="mod">
          <ac:chgData name="Fatima Guzman" userId="9fc62cb5-0146-4097-bc6a-97b62749fba6" providerId="ADAL" clId="{9094C5FB-365F-4D0E-A315-82E9810FBEC6}" dt="2023-11-14T00:25:31.729" v="22" actId="27636"/>
          <ac:spMkLst>
            <pc:docMk/>
            <pc:sldMk cId="827697272" sldId="2134959152"/>
            <ac:spMk id="5" creationId="{58CD3C6B-C613-D1C9-EE28-C98084C3472A}"/>
          </ac:spMkLst>
        </pc:spChg>
      </pc:sldChg>
      <pc:sldChg chg="add">
        <pc:chgData name="Fatima Guzman" userId="9fc62cb5-0146-4097-bc6a-97b62749fba6" providerId="ADAL" clId="{9094C5FB-365F-4D0E-A315-82E9810FBEC6}" dt="2023-11-14T00:34:57.686" v="133"/>
        <pc:sldMkLst>
          <pc:docMk/>
          <pc:sldMk cId="4112809020" sldId="2134959153"/>
        </pc:sldMkLst>
      </pc:sldChg>
      <pc:sldChg chg="add">
        <pc:chgData name="Fatima Guzman" userId="9fc62cb5-0146-4097-bc6a-97b62749fba6" providerId="ADAL" clId="{9094C5FB-365F-4D0E-A315-82E9810FBEC6}" dt="2023-11-14T00:34:57.686" v="133"/>
        <pc:sldMkLst>
          <pc:docMk/>
          <pc:sldMk cId="3072186401" sldId="2134959154"/>
        </pc:sldMkLst>
      </pc:sldChg>
      <pc:sldChg chg="modSp add mod">
        <pc:chgData name="Fatima Guzman" userId="9fc62cb5-0146-4097-bc6a-97b62749fba6" providerId="ADAL" clId="{9094C5FB-365F-4D0E-A315-82E9810FBEC6}" dt="2023-11-14T00:34:07.579" v="129" actId="27636"/>
        <pc:sldMkLst>
          <pc:docMk/>
          <pc:sldMk cId="3333485914" sldId="2134959158"/>
        </pc:sldMkLst>
        <pc:spChg chg="mod">
          <ac:chgData name="Fatima Guzman" userId="9fc62cb5-0146-4097-bc6a-97b62749fba6" providerId="ADAL" clId="{9094C5FB-365F-4D0E-A315-82E9810FBEC6}" dt="2023-11-14T00:34:07.579" v="129" actId="27636"/>
          <ac:spMkLst>
            <pc:docMk/>
            <pc:sldMk cId="3333485914" sldId="2134959158"/>
            <ac:spMk id="3" creationId="{3A0EA040-FB37-481E-C668-96F476EBEE42}"/>
          </ac:spMkLst>
        </pc:spChg>
      </pc:sldChg>
      <pc:sldChg chg="add">
        <pc:chgData name="Fatima Guzman" userId="9fc62cb5-0146-4097-bc6a-97b62749fba6" providerId="ADAL" clId="{9094C5FB-365F-4D0E-A315-82E9810FBEC6}" dt="2023-11-14T00:27:17.395" v="28"/>
        <pc:sldMkLst>
          <pc:docMk/>
          <pc:sldMk cId="860821042" sldId="2134959168"/>
        </pc:sldMkLst>
      </pc:sldChg>
      <pc:sldChg chg="add">
        <pc:chgData name="Fatima Guzman" userId="9fc62cb5-0146-4097-bc6a-97b62749fba6" providerId="ADAL" clId="{9094C5FB-365F-4D0E-A315-82E9810FBEC6}" dt="2023-11-14T00:34:28.429" v="131"/>
        <pc:sldMkLst>
          <pc:docMk/>
          <pc:sldMk cId="2755220298" sldId="2134959169"/>
        </pc:sldMkLst>
      </pc:sldChg>
      <pc:sldChg chg="add">
        <pc:chgData name="Fatima Guzman" userId="9fc62cb5-0146-4097-bc6a-97b62749fba6" providerId="ADAL" clId="{9094C5FB-365F-4D0E-A315-82E9810FBEC6}" dt="2023-11-14T00:34:57.686" v="133"/>
        <pc:sldMkLst>
          <pc:docMk/>
          <pc:sldMk cId="1490724128" sldId="2134959170"/>
        </pc:sldMkLst>
      </pc:sldChg>
      <pc:sldChg chg="modSp add mod">
        <pc:chgData name="Fatima Guzman" userId="9fc62cb5-0146-4097-bc6a-97b62749fba6" providerId="ADAL" clId="{9094C5FB-365F-4D0E-A315-82E9810FBEC6}" dt="2023-11-14T05:46:25.244" v="1152" actId="20577"/>
        <pc:sldMkLst>
          <pc:docMk/>
          <pc:sldMk cId="2674343030" sldId="2134959171"/>
        </pc:sldMkLst>
        <pc:spChg chg="mod">
          <ac:chgData name="Fatima Guzman" userId="9fc62cb5-0146-4097-bc6a-97b62749fba6" providerId="ADAL" clId="{9094C5FB-365F-4D0E-A315-82E9810FBEC6}" dt="2023-11-14T05:46:25.244" v="1152" actId="20577"/>
          <ac:spMkLst>
            <pc:docMk/>
            <pc:sldMk cId="2674343030" sldId="2134959171"/>
            <ac:spMk id="9" creationId="{D9C5D973-665A-D25A-60D8-11E901E92EED}"/>
          </ac:spMkLst>
        </pc:spChg>
      </pc:sldChg>
      <pc:sldMasterChg chg="delSldLayout">
        <pc:chgData name="Fatima Guzman" userId="9fc62cb5-0146-4097-bc6a-97b62749fba6" providerId="ADAL" clId="{9094C5FB-365F-4D0E-A315-82E9810FBEC6}" dt="2023-11-14T00:34:31.330" v="132" actId="47"/>
        <pc:sldMasterMkLst>
          <pc:docMk/>
          <pc:sldMasterMk cId="1481036140" sldId="2147483661"/>
        </pc:sldMasterMkLst>
        <pc:sldLayoutChg chg="del">
          <pc:chgData name="Fatima Guzman" userId="9fc62cb5-0146-4097-bc6a-97b62749fba6" providerId="ADAL" clId="{9094C5FB-365F-4D0E-A315-82E9810FBEC6}" dt="2023-11-14T00:34:31.330" v="132" actId="47"/>
          <pc:sldLayoutMkLst>
            <pc:docMk/>
            <pc:sldMasterMk cId="1481036140" sldId="2147483661"/>
            <pc:sldLayoutMk cId="2044884589" sldId="214748377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070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239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47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2" r:id="rId43"/>
    <p:sldLayoutId id="2147483773" r:id="rId4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1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72.svg"/><Relationship Id="rId5" Type="http://schemas.openxmlformats.org/officeDocument/2006/relationships/image" Target="../media/image71.png"/><Relationship Id="rId4" Type="http://schemas.openxmlformats.org/officeDocument/2006/relationships/image" Target="../media/image5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bil.com/about-us/supplier/supplier-collaboration.html" TargetMode="External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bil.com/about-us/supplier/supplier-collaboration.html" TargetMode="External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55.svg"/><Relationship Id="rId11" Type="http://schemas.openxmlformats.org/officeDocument/2006/relationships/image" Target="../media/image50.emf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ailer@services.e2open.com" TargetMode="Externa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50.emf"/><Relationship Id="rId4" Type="http://schemas.openxmlformats.org/officeDocument/2006/relationships/hyperlink" Target="mailto:donotreply@e2open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50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10504668" cy="929586"/>
          </a:xfrm>
        </p:spPr>
        <p:txBody>
          <a:bodyPr>
            <a:normAutofit/>
          </a:bodyPr>
          <a:lstStyle/>
          <a:p>
            <a:r>
              <a:rPr lang="en-US" dirty="0">
                <a:latin typeface="Grandview" panose="020B0502040204020203" pitchFamily="34" charset="0"/>
              </a:rPr>
              <a:t>e2open Descripción General</a:t>
            </a:r>
          </a:p>
          <a:p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EBE47-DCEB-42F5-13E2-B2A7C0DE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Inicio</a:t>
            </a:r>
            <a:r>
              <a:rPr lang="en-US" dirty="0"/>
              <a:t> de </a:t>
            </a:r>
            <a:r>
              <a:rPr lang="en-US" dirty="0" err="1"/>
              <a:t>sesión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e2open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9AD9F5-59B8-5EED-02BB-33C7D8D3FA6F}"/>
              </a:ext>
            </a:extLst>
          </p:cNvPr>
          <p:cNvSpPr txBox="1"/>
          <p:nvPr/>
        </p:nvSpPr>
        <p:spPr>
          <a:xfrm>
            <a:off x="444500" y="1140843"/>
            <a:ext cx="11010900" cy="5883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s-ES" sz="1500" dirty="0">
                <a:latin typeface="Grandview" panose="020B0502040204020203" pitchFamily="34" charset="0"/>
              </a:rPr>
              <a:t>Después de completar los pasos de registro, el sistema te enviará un correo electrónico de confirmación con un enlace que puedes usar para iniciar sesión en el futuro.</a:t>
            </a:r>
            <a:endParaRPr lang="en-US" sz="1500" dirty="0">
              <a:latin typeface="Grandview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CA00D8-2B1A-B40D-26E5-02133B9BCCA8}"/>
              </a:ext>
            </a:extLst>
          </p:cNvPr>
          <p:cNvSpPr/>
          <p:nvPr/>
        </p:nvSpPr>
        <p:spPr>
          <a:xfrm>
            <a:off x="1902691" y="2346036"/>
            <a:ext cx="591127" cy="73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CD6425-9A02-BA87-CFDF-17E0260E5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Imagen 4" descr="Interfaz de usuario gráfica, Aplicación">
            <a:extLst>
              <a:ext uri="{FF2B5EF4-FFF2-40B4-BE49-F238E27FC236}">
                <a16:creationId xmlns:a16="http://schemas.microsoft.com/office/drawing/2014/main" id="{6A10B742-7C4D-943B-B469-A894034E9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59" y="1806569"/>
            <a:ext cx="11765972" cy="424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24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B1A995-C521-DB1C-8B66-DFF687513DEC}"/>
              </a:ext>
            </a:extLst>
          </p:cNvPr>
          <p:cNvSpPr txBox="1"/>
          <p:nvPr/>
        </p:nvSpPr>
        <p:spPr>
          <a:xfrm>
            <a:off x="136237" y="879763"/>
            <a:ext cx="11919526" cy="489364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300" u="sng" dirty="0">
                <a:solidFill>
                  <a:srgbClr val="002060"/>
                </a:solidFill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¿QUE SIGUE?</a:t>
            </a:r>
            <a:endParaRPr lang="en-US" sz="1300" u="sng">
              <a:solidFill>
                <a:srgbClr val="002060"/>
              </a:solidFill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endParaRPr lang="en-US" sz="1300" u="sng" dirty="0">
              <a:solidFill>
                <a:srgbClr val="002060"/>
              </a:solidFill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300" b="1" dirty="0">
                <a:latin typeface="Grandview" panose="020B0502040204020203" pitchFamily="34" charset="0"/>
                <a:ea typeface="Calibri" panose="020F0502020204030204" pitchFamily="34" charset="0"/>
              </a:rPr>
              <a:t>Después de la implementación, recibirás un correo electrónico del sistema para registrarte y obtener acceso al portal e2open</a:t>
            </a:r>
            <a:r>
              <a:rPr lang="en-US" sz="1300" b="1" dirty="0"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.</a:t>
            </a:r>
            <a:endParaRPr lang="en-US" sz="1300" b="1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300" b="1" dirty="0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300" dirty="0">
                <a:latin typeface="Grandview" panose="020B0502040204020203" pitchFamily="34" charset="0"/>
                <a:ea typeface="Calibri" panose="020F0502020204030204" pitchFamily="34" charset="0"/>
              </a:rPr>
              <a:t>Puedes registrar más direcciones de correo electrónico si es necesario.</a:t>
            </a:r>
            <a:endParaRPr lang="en-US" sz="1300" dirty="0"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300" dirty="0">
                <a:latin typeface="Grandview" panose="020B0502040204020203" pitchFamily="34" charset="0"/>
                <a:ea typeface="Calibri" panose="020F0502020204030204" pitchFamily="34" charset="0"/>
              </a:rPr>
              <a:t>Después de registrarte, podrás iniciar sesión en el portal de Jabil - e2open en cualquier momento para ver la información actualizada de la orden de compra y el Forecast.</a:t>
            </a:r>
            <a:endParaRPr lang="en-US" sz="1300" dirty="0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300" dirty="0">
                <a:latin typeface="Grandview" panose="020B0502040204020203" pitchFamily="34" charset="0"/>
                <a:ea typeface="Calibri" panose="020F0502020204030204" pitchFamily="34" charset="0"/>
              </a:rPr>
              <a:t>El comprador de Jabil no te enviará por correo electrónico un reporte semanal de POs abiertas y Forecast.</a:t>
            </a:r>
            <a:endParaRPr lang="en-US" sz="1300" dirty="0"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300" dirty="0">
                <a:latin typeface="Grandview" panose="020B0502040204020203" pitchFamily="34" charset="0"/>
                <a:ea typeface="Calibri" panose="020F0502020204030204" pitchFamily="34" charset="0"/>
              </a:rPr>
              <a:t>En la herramienta te podrás suscribir a todas las Alertas del sistema disponibles para obtener información una vez que el Comprador coloque una nueva PO o hay algún cambio en el Forecast</a:t>
            </a:r>
            <a:r>
              <a:rPr lang="en-US" sz="1300" dirty="0"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. </a:t>
            </a:r>
            <a:r>
              <a:rPr lang="es-ES" sz="1300" i="1" dirty="0">
                <a:latin typeface="Grandview" panose="020B0502040204020203" pitchFamily="34" charset="0"/>
                <a:ea typeface="Calibri" panose="020F0502020204030204" pitchFamily="34" charset="0"/>
              </a:rPr>
              <a:t>Puedes ver más información sobre todas las alertas disponibles en la siguiente diapositiva.</a:t>
            </a:r>
            <a:endParaRPr lang="hu-HU" sz="1300" i="1" dirty="0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r>
              <a:rPr lang="en-US" sz="1300" dirty="0">
                <a:solidFill>
                  <a:srgbClr val="C00000"/>
                </a:solidFill>
                <a:effectLst/>
                <a:latin typeface="Grandview"/>
                <a:ea typeface="Calibri"/>
              </a:rPr>
              <a:t>NOTA: </a:t>
            </a:r>
            <a:r>
              <a:rPr lang="en-US" sz="1300" dirty="0">
                <a:latin typeface="Grandview"/>
              </a:rPr>
              <a:t>Jabil </a:t>
            </a:r>
            <a:r>
              <a:rPr lang="en-US" sz="1300" dirty="0" err="1">
                <a:latin typeface="Grandview"/>
              </a:rPr>
              <a:t>continuará</a:t>
            </a:r>
            <a:r>
              <a:rPr lang="en-US" sz="1300" dirty="0">
                <a:latin typeface="Grandview"/>
              </a:rPr>
              <a:t> </a:t>
            </a:r>
            <a:r>
              <a:rPr lang="en-US" sz="1300" dirty="0" err="1">
                <a:latin typeface="Grandview"/>
              </a:rPr>
              <a:t>enviando</a:t>
            </a:r>
            <a:r>
              <a:rPr lang="en-US" sz="1300" dirty="0">
                <a:latin typeface="Grandview"/>
              </a:rPr>
              <a:t> la </a:t>
            </a:r>
            <a:r>
              <a:rPr lang="en-US" sz="1300" dirty="0" err="1">
                <a:latin typeface="Grandview"/>
              </a:rPr>
              <a:t>copia</a:t>
            </a:r>
            <a:r>
              <a:rPr lang="en-US" sz="1300" dirty="0">
                <a:latin typeface="Grandview"/>
              </a:rPr>
              <a:t> del PDF de la PO </a:t>
            </a:r>
            <a:r>
              <a:rPr lang="en-US" sz="1300" dirty="0" err="1">
                <a:latin typeface="Grandview"/>
              </a:rPr>
              <a:t>desde</a:t>
            </a:r>
            <a:r>
              <a:rPr lang="en-US" sz="1300" dirty="0">
                <a:latin typeface="Grandview"/>
              </a:rPr>
              <a:t> SAP </a:t>
            </a:r>
            <a:r>
              <a:rPr lang="en-US" sz="1300" dirty="0" err="1">
                <a:latin typeface="Grandview"/>
              </a:rPr>
              <a:t>como</a:t>
            </a:r>
            <a:r>
              <a:rPr lang="en-US" sz="1300" dirty="0">
                <a:latin typeface="Grandview"/>
              </a:rPr>
              <a:t> </a:t>
            </a:r>
            <a:r>
              <a:rPr lang="en-US" sz="1300" dirty="0" err="1">
                <a:latin typeface="Grandview"/>
              </a:rPr>
              <a:t>el</a:t>
            </a:r>
            <a:r>
              <a:rPr lang="en-US" sz="1300" dirty="0">
                <a:latin typeface="Grandview"/>
              </a:rPr>
              <a:t> </a:t>
            </a:r>
            <a:r>
              <a:rPr lang="en-US" sz="1300" dirty="0" err="1">
                <a:latin typeface="Grandview"/>
              </a:rPr>
              <a:t>documento</a:t>
            </a:r>
            <a:r>
              <a:rPr lang="en-US" sz="1300" dirty="0">
                <a:latin typeface="Grandview"/>
              </a:rPr>
              <a:t> legal y </a:t>
            </a:r>
            <a:r>
              <a:rPr lang="en-US" sz="1300" dirty="0" err="1">
                <a:latin typeface="Grandview"/>
              </a:rPr>
              <a:t>oficial</a:t>
            </a:r>
            <a:r>
              <a:rPr lang="en-US" sz="1300" dirty="0">
                <a:latin typeface="Grandview"/>
              </a:rPr>
              <a:t> de la </a:t>
            </a:r>
            <a:r>
              <a:rPr lang="en-US" sz="1300" dirty="0" err="1">
                <a:latin typeface="Grandview"/>
              </a:rPr>
              <a:t>orden</a:t>
            </a:r>
            <a:r>
              <a:rPr lang="en-US" sz="1300" dirty="0">
                <a:latin typeface="Grandview"/>
              </a:rPr>
              <a:t> de </a:t>
            </a:r>
            <a:r>
              <a:rPr lang="en-US" sz="1300" dirty="0" err="1">
                <a:latin typeface="Grandview"/>
              </a:rPr>
              <a:t>compra</a:t>
            </a:r>
            <a:r>
              <a:rPr lang="en-US" sz="1300" dirty="0">
                <a:latin typeface="Grandview"/>
              </a:rPr>
              <a:t>.</a:t>
            </a:r>
            <a:endParaRPr lang="en-US" sz="1300" dirty="0">
              <a:effectLst/>
              <a:latin typeface="Grandview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300" i="1" dirty="0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r>
              <a:rPr lang="en-US" sz="1300" u="none" strike="noStrike" dirty="0"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 </a:t>
            </a:r>
            <a:r>
              <a:rPr lang="en-US" sz="1300" u="sng" dirty="0">
                <a:solidFill>
                  <a:srgbClr val="002060"/>
                </a:solidFill>
                <a:latin typeface="Grandview" panose="020B0502040204020203" pitchFamily="34" charset="0"/>
                <a:ea typeface="Calibri" panose="020F0502020204030204" pitchFamily="34" charset="0"/>
              </a:rPr>
              <a:t>SIGUIENTES PASOS</a:t>
            </a:r>
            <a:r>
              <a:rPr lang="en-US" sz="1300" u="sng" dirty="0">
                <a:solidFill>
                  <a:srgbClr val="002060"/>
                </a:solidFill>
                <a:effectLst/>
                <a:latin typeface="Grandview" panose="020B0502040204020203" pitchFamily="34" charset="0"/>
                <a:ea typeface="Calibri" panose="020F0502020204030204" pitchFamily="34" charset="0"/>
              </a:rPr>
              <a:t>:</a:t>
            </a:r>
            <a:endParaRPr lang="en-US" sz="1300" dirty="0">
              <a:solidFill>
                <a:srgbClr val="002060"/>
              </a:solidFill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endParaRPr lang="en-US" sz="1300" dirty="0">
              <a:effectLst/>
              <a:latin typeface="Grandview" panose="020B0502040204020203" pitchFamily="34" charset="0"/>
              <a:ea typeface="Calibri" panose="020F050202020403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s-E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Registra tu(s) dirección(es) de correo electrónico para obtener acceso al portal e2open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Training </a:t>
            </a:r>
            <a:endParaRPr lang="en-US" sz="1300">
              <a:latin typeface="Grandview" panose="020B0502040204020203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>
                <a:latin typeface="Grandview"/>
                <a:ea typeface="Times New Roman" panose="02020603050405020304" pitchFamily="18" charset="0"/>
              </a:rPr>
              <a:t>Para </a:t>
            </a:r>
            <a:r>
              <a:rPr lang="en-US" sz="1300" dirty="0" err="1">
                <a:latin typeface="Grandview"/>
                <a:ea typeface="Times New Roman" panose="02020603050405020304" pitchFamily="18" charset="0"/>
              </a:rPr>
              <a:t>más</a:t>
            </a:r>
            <a:r>
              <a:rPr lang="en-US" sz="1300" dirty="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latin typeface="Grandview"/>
                <a:ea typeface="Times New Roman" panose="02020603050405020304" pitchFamily="18" charset="0"/>
              </a:rPr>
              <a:t>información</a:t>
            </a:r>
            <a:r>
              <a:rPr lang="en-US" sz="1300" dirty="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latin typeface="Grandview"/>
                <a:ea typeface="Times New Roman" panose="02020603050405020304" pitchFamily="18" charset="0"/>
              </a:rPr>
              <a:t>sobre</a:t>
            </a:r>
            <a:r>
              <a:rPr lang="en-US" sz="1300" dirty="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latin typeface="Grandview"/>
                <a:ea typeface="Times New Roman" panose="02020603050405020304" pitchFamily="18" charset="0"/>
              </a:rPr>
              <a:t>el</a:t>
            </a:r>
            <a:r>
              <a:rPr lang="en-US" sz="1300" dirty="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latin typeface="Grandview"/>
                <a:ea typeface="Times New Roman" panose="02020603050405020304" pitchFamily="18" charset="0"/>
              </a:rPr>
              <a:t>entrenamiento</a:t>
            </a:r>
            <a:r>
              <a:rPr lang="en-US" sz="1300" dirty="0">
                <a:latin typeface="Grandview"/>
                <a:ea typeface="Times New Roman" panose="02020603050405020304" pitchFamily="18" charset="0"/>
              </a:rPr>
              <a:t>, </a:t>
            </a:r>
            <a:r>
              <a:rPr lang="en-US" sz="1300" dirty="0" err="1">
                <a:latin typeface="Grandview"/>
                <a:ea typeface="Times New Roman" panose="02020603050405020304" pitchFamily="18" charset="0"/>
              </a:rPr>
              <a:t>visita</a:t>
            </a:r>
            <a:r>
              <a:rPr lang="en-US" sz="1300" dirty="0">
                <a:latin typeface="Grandview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latin typeface="Grandview"/>
                <a:ea typeface="Times New Roman" panose="02020603050405020304" pitchFamily="18" charset="0"/>
              </a:rPr>
              <a:t>nuestro</a:t>
            </a:r>
            <a:r>
              <a:rPr lang="en-US" sz="1300" dirty="0">
                <a:latin typeface="Grandview"/>
                <a:ea typeface="Times New Roman" panose="02020603050405020304" pitchFamily="18" charset="0"/>
              </a:rPr>
              <a:t> Portal de </a:t>
            </a:r>
            <a:r>
              <a:rPr lang="en-US" sz="1300" dirty="0" err="1">
                <a:latin typeface="Grandview"/>
                <a:ea typeface="Times New Roman" panose="02020603050405020304" pitchFamily="18" charset="0"/>
              </a:rPr>
              <a:t>proveedores</a:t>
            </a:r>
            <a:r>
              <a:rPr lang="en-US" sz="1300" dirty="0">
                <a:latin typeface="Grandview"/>
                <a:ea typeface="Times New Roman" panose="02020603050405020304" pitchFamily="18" charset="0"/>
              </a:rPr>
              <a:t>:</a:t>
            </a:r>
            <a:r>
              <a:rPr lang="en-US" sz="1300" dirty="0">
                <a:solidFill>
                  <a:srgbClr val="60605B"/>
                </a:solidFill>
                <a:latin typeface="Grandview"/>
                <a:ea typeface="Times New Roman" panose="02020603050405020304" pitchFamily="18" charset="0"/>
              </a:rPr>
              <a:t> </a:t>
            </a:r>
            <a:r>
              <a:rPr lang="hu-HU" sz="1300" b="1" dirty="0">
                <a:solidFill>
                  <a:schemeClr val="accent1"/>
                </a:solidFill>
                <a:latin typeface="Grandview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https://www.jabil.com/about-us/supplier/supplier-collaboration.html</a:t>
            </a:r>
            <a:endParaRPr lang="en-US" sz="1300" dirty="0">
              <a:solidFill>
                <a:schemeClr val="accent1"/>
              </a:solidFill>
              <a:latin typeface="Grandview"/>
              <a:ea typeface="Times New Roman" panose="02020603050405020304" pitchFamily="18" charset="0"/>
            </a:endParaRPr>
          </a:p>
          <a:p>
            <a:endParaRPr lang="hu-HU" sz="1300" dirty="0">
              <a:latin typeface="Grandview" panose="020B0502040204020203" pitchFamily="34" charset="0"/>
              <a:ea typeface="Times New Roman" panose="02020603050405020304" pitchFamily="18" charset="0"/>
            </a:endParaRPr>
          </a:p>
          <a:p>
            <a:r>
              <a:rPr lang="en-US" sz="1300" dirty="0" err="1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Puedes</a:t>
            </a:r>
            <a:r>
              <a:rPr lang="en-US" sz="1300" dirty="0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confirmar</a:t>
            </a:r>
            <a:r>
              <a:rPr lang="en-US" sz="1300" dirty="0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una</a:t>
            </a:r>
            <a:r>
              <a:rPr lang="en-US" sz="1300" dirty="0">
                <a:effectLst/>
                <a:latin typeface="Grandview" panose="020B0502040204020203" pitchFamily="34" charset="0"/>
                <a:ea typeface="Times New Roman" panose="02020603050405020304" pitchFamily="18" charset="0"/>
              </a:rPr>
              <a:t> PO y 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Forecast </a:t>
            </a:r>
            <a:r>
              <a:rPr lang="en-US" sz="1300" dirty="0" err="1">
                <a:latin typeface="Grandview" panose="020B0502040204020203" pitchFamily="34" charset="0"/>
                <a:ea typeface="Times New Roman" panose="02020603050405020304" pitchFamily="18" charset="0"/>
              </a:rPr>
              <a:t>directo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latin typeface="Grandview" panose="020B0502040204020203" pitchFamily="34" charset="0"/>
                <a:ea typeface="Times New Roman" panose="02020603050405020304" pitchFamily="18" charset="0"/>
              </a:rPr>
              <a:t>en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latin typeface="Grandview" panose="020B0502040204020203" pitchFamily="34" charset="0"/>
                <a:ea typeface="Times New Roman" panose="02020603050405020304" pitchFamily="18" charset="0"/>
              </a:rPr>
              <a:t>el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 Portal </a:t>
            </a:r>
            <a:r>
              <a:rPr lang="es-E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uso de la interfaz de usuario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, sin embargo </a:t>
            </a:r>
            <a:r>
              <a:rPr lang="en-US" sz="1300" dirty="0" err="1">
                <a:latin typeface="Grandview" panose="020B0502040204020203" pitchFamily="34" charset="0"/>
                <a:ea typeface="Times New Roman" panose="02020603050405020304" pitchFamily="18" charset="0"/>
              </a:rPr>
              <a:t>también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1300" dirty="0" err="1">
                <a:latin typeface="Grandview" panose="020B0502040204020203" pitchFamily="34" charset="0"/>
                <a:ea typeface="Times New Roman" panose="02020603050405020304" pitchFamily="18" charset="0"/>
              </a:rPr>
              <a:t>está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 disponible la </a:t>
            </a:r>
            <a:r>
              <a:rPr lang="en-US" sz="1300" dirty="0" err="1">
                <a:latin typeface="Grandview" panose="020B0502040204020203" pitchFamily="34" charset="0"/>
                <a:ea typeface="Times New Roman" panose="02020603050405020304" pitchFamily="18" charset="0"/>
              </a:rPr>
              <a:t>opción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 de Excel para carga/</a:t>
            </a:r>
            <a:r>
              <a:rPr lang="en-US" sz="1300" dirty="0" err="1">
                <a:latin typeface="Grandview" panose="020B0502040204020203" pitchFamily="34" charset="0"/>
                <a:ea typeface="Times New Roman" panose="02020603050405020304" pitchFamily="18" charset="0"/>
              </a:rPr>
              <a:t>descarga</a:t>
            </a:r>
            <a:r>
              <a:rPr lang="en-US" sz="1300" dirty="0">
                <a:latin typeface="Grandview" panose="020B0502040204020203" pitchFamily="34" charset="0"/>
                <a:ea typeface="Times New Roman" panose="02020603050405020304" pitchFamily="18" charset="0"/>
              </a:rPr>
              <a:t>.</a:t>
            </a:r>
            <a:endParaRPr lang="hu-HU" sz="1300" dirty="0">
              <a:latin typeface="Grandview" panose="020B0502040204020203" pitchFamily="34" charset="0"/>
              <a:ea typeface="Times New Roman" panose="02020603050405020304" pitchFamily="18" charset="0"/>
            </a:endParaRPr>
          </a:p>
          <a:p>
            <a:endParaRPr lang="en-US" sz="1300" dirty="0">
              <a:latin typeface="Grandview" panose="020B0502040204020203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err="1">
                <a:latin typeface="Grandview"/>
              </a:rPr>
              <a:t>Después</a:t>
            </a:r>
            <a:r>
              <a:rPr lang="en-US" sz="1300" dirty="0">
                <a:latin typeface="Grandview"/>
              </a:rPr>
              <a:t> de la </a:t>
            </a:r>
            <a:r>
              <a:rPr lang="en-US" sz="1300" err="1">
                <a:latin typeface="Grandview"/>
              </a:rPr>
              <a:t>confirmación</a:t>
            </a:r>
            <a:r>
              <a:rPr lang="en-US" sz="1300" dirty="0">
                <a:latin typeface="Grandview"/>
              </a:rPr>
              <a:t> a </a:t>
            </a:r>
            <a:r>
              <a:rPr lang="en-US" sz="1300" err="1">
                <a:latin typeface="Grandview"/>
              </a:rPr>
              <a:t>través</a:t>
            </a:r>
            <a:r>
              <a:rPr lang="en-US" sz="1300" dirty="0">
                <a:latin typeface="Grandview"/>
              </a:rPr>
              <a:t> de e2open </a:t>
            </a:r>
            <a:r>
              <a:rPr lang="es-ES" sz="1300" b="1" dirty="0">
                <a:latin typeface="Grandview"/>
              </a:rPr>
              <a:t>tendremos una actualización inmediata en nuestro sistema ERP (SAP) </a:t>
            </a:r>
            <a:endParaRPr lang="es-ES" sz="1300" b="1">
              <a:latin typeface="Grandview" panose="020B0502040204020203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s-ES" sz="1300" dirty="0">
                <a:latin typeface="Grandview" panose="020B0502040204020203" pitchFamily="34" charset="0"/>
              </a:rPr>
              <a:t>En caso de que recibas una notificación de que </a:t>
            </a:r>
            <a:r>
              <a:rPr lang="es-ES" sz="1300" b="1" dirty="0">
                <a:latin typeface="Grandview" panose="020B0502040204020203" pitchFamily="34" charset="0"/>
              </a:rPr>
              <a:t>tu respuesta no se pudo procesar satisfactoriamente</a:t>
            </a:r>
            <a:r>
              <a:rPr lang="es-ES" sz="1300" dirty="0">
                <a:latin typeface="Grandview" panose="020B0502040204020203" pitchFamily="34" charset="0"/>
              </a:rPr>
              <a:t> – por favor revisar la notificación del error y haz las correcciones necesarias en tu confirmación. </a:t>
            </a:r>
            <a:endParaRPr lang="en-US" sz="130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D6720D1-3CDC-8EA5-7B4A-E918832FF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7065"/>
            <a:ext cx="11010900" cy="986828"/>
          </a:xfrm>
        </p:spPr>
        <p:txBody>
          <a:bodyPr/>
          <a:lstStyle/>
          <a:p>
            <a:r>
              <a:rPr lang="es-MX" dirty="0">
                <a:latin typeface="Grandview" panose="020B0502040204020203" pitchFamily="34" charset="0"/>
              </a:rPr>
              <a:t>PASOS &amp; </a:t>
            </a:r>
            <a:r>
              <a:rPr lang="hu-HU" dirty="0">
                <a:latin typeface="Grandview" panose="020B0502040204020203" pitchFamily="34" charset="0"/>
              </a:rPr>
              <a:t>TIPS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03D2AD-0117-DDB3-9C81-A3588B4E1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49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332DA74-FFFA-0339-A33A-EC6CB68DF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411" y="2134775"/>
            <a:ext cx="6930697" cy="369864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E468675-2315-9652-A556-6E1C4DA4A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Grandview" panose="020B0502040204020203" pitchFamily="34" charset="0"/>
              </a:rPr>
              <a:t>e2open | Ayuda en línea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DE887-99F0-E6D9-5C36-1AD67791C321}"/>
              </a:ext>
            </a:extLst>
          </p:cNvPr>
          <p:cNvSpPr txBox="1"/>
          <p:nvPr/>
        </p:nvSpPr>
        <p:spPr>
          <a:xfrm>
            <a:off x="190239" y="4397252"/>
            <a:ext cx="4412255" cy="18898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rtl="0" fontAlgn="base"/>
            <a:r>
              <a:rPr lang="es-ES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Esta ayuda proporciona a los usuarios (proveedores, compradores, etc.) información sobre los conceptos y procesos de la aplicación, así como información sobre todas las pantallas, características y funcionalidades. </a:t>
            </a:r>
            <a:r>
              <a:rPr lang="es-MX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br>
              <a:rPr lang="es-MX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</a:br>
            <a:r>
              <a:rPr lang="es-MX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     </a:t>
            </a: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s-MX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Haz clic en el </a:t>
            </a:r>
            <a:r>
              <a:rPr lang="es-MX" sz="1050" b="0" i="0" u="sng" strike="noStrike" dirty="0">
                <a:solidFill>
                  <a:srgbClr val="002B49"/>
                </a:solidFill>
                <a:effectLst/>
                <a:latin typeface="Grandview" panose="020B0502040204020203" pitchFamily="34" charset="0"/>
              </a:rPr>
              <a:t>ícono de interrogación </a:t>
            </a:r>
            <a:r>
              <a:rPr lang="es-MX" sz="105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(1)</a:t>
            </a: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del Centro de Ayuda. </a:t>
            </a:r>
            <a:r>
              <a:rPr lang="en-US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Escribe en el recuadro de búsqueda </a:t>
            </a:r>
            <a:r>
              <a:rPr lang="es-MX" sz="105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(2)</a:t>
            </a: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la información que deseas buscar o presiona el ícono de las 3 líneas </a:t>
            </a:r>
            <a:r>
              <a:rPr lang="es-MX" sz="105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(3)</a:t>
            </a: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para abrir el menú con todas las categorías disponibles.</a:t>
            </a:r>
            <a:r>
              <a:rPr lang="en-US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050" b="1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D91AE0-C8D9-6E81-1BEC-E987CE51E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91" y="1649207"/>
            <a:ext cx="3926701" cy="27384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E6BAC1-8872-AFF5-00EC-F8368B0643F4}"/>
              </a:ext>
            </a:extLst>
          </p:cNvPr>
          <p:cNvSpPr txBox="1"/>
          <p:nvPr/>
        </p:nvSpPr>
        <p:spPr>
          <a:xfrm>
            <a:off x="426621" y="1125469"/>
            <a:ext cx="3738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</a:t>
            </a:r>
            <a:r>
              <a:rPr lang="en-US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2</a:t>
            </a:r>
            <a:r>
              <a:rPr lang="hu-HU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o</a:t>
            </a:r>
            <a:r>
              <a:rPr lang="en-US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pen - Centro de Ayuda</a:t>
            </a:r>
            <a:endParaRPr lang="en-US" b="1" dirty="0">
              <a:latin typeface="Grandview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482D92-4F9F-0ECD-B0F8-89B6FBE5D471}"/>
              </a:ext>
            </a:extLst>
          </p:cNvPr>
          <p:cNvSpPr txBox="1"/>
          <p:nvPr/>
        </p:nvSpPr>
        <p:spPr>
          <a:xfrm>
            <a:off x="5050166" y="1125469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>
                <a:latin typeface="Grandview" panose="020B0502040204020203" pitchFamily="34" charset="0"/>
              </a:rPr>
              <a:t>Maestro add-in helps </a:t>
            </a:r>
            <a:endParaRPr lang="en-US" b="1">
              <a:latin typeface="Grandview" panose="020B0502040204020203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064D67-48C9-7991-DE70-826FF123104C}"/>
              </a:ext>
            </a:extLst>
          </p:cNvPr>
          <p:cNvCxnSpPr/>
          <p:nvPr/>
        </p:nvCxnSpPr>
        <p:spPr>
          <a:xfrm>
            <a:off x="4701309" y="1310135"/>
            <a:ext cx="0" cy="483204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30FB82B-0D20-96E9-0578-200C60F20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9863DC02-CFBC-D8F2-EF9C-7DE99E955CEE}"/>
              </a:ext>
            </a:extLst>
          </p:cNvPr>
          <p:cNvSpPr txBox="1"/>
          <p:nvPr/>
        </p:nvSpPr>
        <p:spPr>
          <a:xfrm>
            <a:off x="5339594" y="3829692"/>
            <a:ext cx="36114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u="sng" dirty="0">
                <a:solidFill>
                  <a:srgbClr val="002060"/>
                </a:solidFill>
                <a:latin typeface="Grandview" panose="020B0502040204020203" pitchFamily="34" charset="0"/>
              </a:rPr>
              <a:t>Maestro add-in </a:t>
            </a:r>
            <a:r>
              <a:rPr lang="es-MX" sz="1200" dirty="0">
                <a:solidFill>
                  <a:srgbClr val="002060"/>
                </a:solidFill>
                <a:latin typeface="Grandview" panose="020B0502040204020203" pitchFamily="34" charset="0"/>
              </a:rPr>
              <a:t>helps </a:t>
            </a:r>
            <a:r>
              <a:rPr lang="es-MX" sz="1200" dirty="0">
                <a:latin typeface="Grandview" panose="020B0502040204020203" pitchFamily="34" charset="0"/>
              </a:rPr>
              <a:t>contribuye a lograr el éxito en tiempo real con la ayuda interactiva, automatizada y personalizada. </a:t>
            </a:r>
            <a:r>
              <a:rPr lang="es-ES" sz="1200" dirty="0">
                <a:latin typeface="Grandview" panose="020B0502040204020203" pitchFamily="34" charset="0"/>
              </a:rPr>
              <a:t>El asistente de usuario siempre activo proporciona una experiencia de ayuda consistente en el momento requerido.</a:t>
            </a:r>
          </a:p>
          <a:p>
            <a:endParaRPr lang="es-MX" sz="1200" dirty="0">
              <a:highlight>
                <a:srgbClr val="00FFFF"/>
              </a:highlight>
              <a:latin typeface="Grandview" panose="020B0502040204020203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MX" sz="1200" dirty="0">
                <a:latin typeface="Grandview" panose="020B0502040204020203" pitchFamily="34" charset="0"/>
              </a:rPr>
              <a:t>Para iniciar </a:t>
            </a:r>
            <a:r>
              <a:rPr lang="es-MX" sz="1200" u="sng" dirty="0">
                <a:solidFill>
                  <a:srgbClr val="002060"/>
                </a:solidFill>
                <a:latin typeface="Grandview" panose="020B0502040204020203" pitchFamily="34" charset="0"/>
              </a:rPr>
              <a:t>Maestro</a:t>
            </a:r>
            <a:r>
              <a:rPr lang="es-MX" sz="1200" dirty="0">
                <a:latin typeface="Grandview" panose="020B0502040204020203" pitchFamily="34" charset="0"/>
              </a:rPr>
              <a:t> coloca el cursor sobre el ícono de flecha </a:t>
            </a:r>
            <a:r>
              <a:rPr lang="es-MX" sz="1200" b="1" dirty="0">
                <a:latin typeface="Grandview" panose="020B0502040204020203" pitchFamily="34" charset="0"/>
              </a:rPr>
              <a:t>(1)</a:t>
            </a:r>
            <a:r>
              <a:rPr lang="es-MX" sz="1200" dirty="0">
                <a:latin typeface="Grandview" panose="020B0502040204020203" pitchFamily="34" charset="0"/>
              </a:rPr>
              <a:t> y haz clic en él.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MX" sz="1200" dirty="0">
                <a:latin typeface="Grandview" panose="020B0502040204020203" pitchFamily="34" charset="0"/>
              </a:rPr>
              <a:t>Escribe una pregunta en el recuadro de </a:t>
            </a:r>
            <a:r>
              <a:rPr lang="es-MX" sz="1200" dirty="0">
                <a:solidFill>
                  <a:schemeClr val="tx1"/>
                </a:solidFill>
                <a:latin typeface="Grandview" panose="020B0502040204020203" pitchFamily="34" charset="0"/>
              </a:rPr>
              <a:t>búsqueda </a:t>
            </a:r>
            <a:r>
              <a:rPr lang="es-MX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</a:t>
            </a:r>
            <a:r>
              <a:rPr lang="es-MX" sz="1200" dirty="0">
                <a:solidFill>
                  <a:schemeClr val="tx1"/>
                </a:solidFill>
                <a:latin typeface="Grandview" panose="020B0502040204020203" pitchFamily="34" charset="0"/>
              </a:rPr>
              <a:t> o selecciona </a:t>
            </a:r>
            <a:r>
              <a:rPr lang="es-MX" sz="1200" dirty="0">
                <a:latin typeface="Grandview" panose="020B0502040204020203" pitchFamily="34" charset="0"/>
              </a:rPr>
              <a:t>cualquier categoría que desees </a:t>
            </a:r>
            <a:r>
              <a:rPr lang="es-MX" sz="1200" b="1" dirty="0">
                <a:latin typeface="Grandview" panose="020B0502040204020203" pitchFamily="34" charset="0"/>
              </a:rPr>
              <a:t>(3)</a:t>
            </a:r>
            <a:r>
              <a:rPr lang="es-MX" sz="1200" dirty="0">
                <a:latin typeface="Grandview" panose="020B0502040204020203" pitchFamily="34" charset="0"/>
              </a:rPr>
              <a:t>.</a:t>
            </a:r>
          </a:p>
        </p:txBody>
      </p:sp>
      <p:pic>
        <p:nvPicPr>
          <p:cNvPr id="4" name="Graphic 3" descr="Question Mark with solid fill">
            <a:extLst>
              <a:ext uri="{FF2B5EF4-FFF2-40B4-BE49-F238E27FC236}">
                <a16:creationId xmlns:a16="http://schemas.microsoft.com/office/drawing/2014/main" id="{998AD9C1-8AFD-A1C3-D5C9-D5F6BB55DD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44403" y="320317"/>
            <a:ext cx="1383792" cy="138379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220CC73-F388-E7DB-1AF5-1BAA7E3F0A18}"/>
              </a:ext>
            </a:extLst>
          </p:cNvPr>
          <p:cNvSpPr/>
          <p:nvPr/>
        </p:nvSpPr>
        <p:spPr>
          <a:xfrm>
            <a:off x="9782433" y="1967152"/>
            <a:ext cx="1043708" cy="34174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A8DE78-34A1-35C5-89F2-F7C85343409D}"/>
              </a:ext>
            </a:extLst>
          </p:cNvPr>
          <p:cNvSpPr/>
          <p:nvPr/>
        </p:nvSpPr>
        <p:spPr>
          <a:xfrm>
            <a:off x="7490692" y="1780996"/>
            <a:ext cx="1484460" cy="5279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noProof="1">
                <a:latin typeface="Grandview" panose="020B0502040204020203" pitchFamily="34" charset="0"/>
              </a:rPr>
              <a:t>Puedes abrir </a:t>
            </a:r>
            <a:r>
              <a:rPr lang="es-MX" sz="1000" b="1" noProof="1">
                <a:latin typeface="Grandview" panose="020B0502040204020203" pitchFamily="34" charset="0"/>
              </a:rPr>
              <a:t>Maestro</a:t>
            </a:r>
            <a:r>
              <a:rPr lang="es-MX" sz="1000" noProof="1">
                <a:latin typeface="Grandview" panose="020B0502040204020203" pitchFamily="34" charset="0"/>
              </a:rPr>
              <a:t> al hacer clic en el icono de flecha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5872DD-0823-992B-6C0A-D0B9BE2D4A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5417" y="1324484"/>
            <a:ext cx="2476500" cy="65722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FBBA8A-5C3F-E6AD-2584-FAB43D097183}"/>
              </a:ext>
            </a:extLst>
          </p:cNvPr>
          <p:cNvCxnSpPr/>
          <p:nvPr/>
        </p:nvCxnSpPr>
        <p:spPr>
          <a:xfrm>
            <a:off x="9042400" y="2127019"/>
            <a:ext cx="69272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21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Diagonal Corners Rounded 10">
            <a:extLst>
              <a:ext uri="{FF2B5EF4-FFF2-40B4-BE49-F238E27FC236}">
                <a16:creationId xmlns:a16="http://schemas.microsoft.com/office/drawing/2014/main" id="{EF1050D5-CE02-5250-32EB-2723BC81E6D0}"/>
              </a:ext>
            </a:extLst>
          </p:cNvPr>
          <p:cNvSpPr/>
          <p:nvPr/>
        </p:nvSpPr>
        <p:spPr>
          <a:xfrm>
            <a:off x="8673950" y="1193546"/>
            <a:ext cx="3481568" cy="513859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Cada cambio en la PO activa la línea de la PO y el estado del Schedule line en e2o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NEW State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nueva PO, no confirmada antes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OPEN State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donde hay un cambio en la cantidad, fecha de entrega o precio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cada PO que el proveedor confirmó y que cumple con la fecha y cantidad requerida por Jabil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 w/CHANGES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proveedor confirmó, pero no cumplió con todo lo que Jabil solicitó ya sea fecha o cantidad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CLOSED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en la que no hay más cantidad abierta en SAP o el comprador activó la bandera de 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Delivery Completed</a:t>
            </a:r>
            <a:endParaRPr lang="es-MX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CANCELLED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comprador canceló en SAP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solidFill>
                  <a:srgbClr val="60605B"/>
                </a:solidFill>
                <a:latin typeface="+mj-lt"/>
              </a:rPr>
              <a:t>¡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Puedes revisar la Matriz de cambios aquí!!</a:t>
            </a:r>
            <a:endParaRPr kumimoji="0"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/>
          <p:nvPr/>
        </p:nvCxnSpPr>
        <p:spPr>
          <a:xfrm flipH="1">
            <a:off x="8570614" y="5708988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itle 9">
            <a:extLst>
              <a:ext uri="{FF2B5EF4-FFF2-40B4-BE49-F238E27FC236}">
                <a16:creationId xmlns:a16="http://schemas.microsoft.com/office/drawing/2014/main" id="{D332942C-FF9F-76AF-6554-315D461AE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4279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9C5D973-665A-D25A-60D8-11E901E92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04" y="4680365"/>
            <a:ext cx="10515600" cy="650460"/>
          </a:xfrm>
        </p:spPr>
        <p:txBody>
          <a:bodyPr>
            <a:noAutofit/>
          </a:bodyPr>
          <a:lstStyle/>
          <a:p>
            <a:r>
              <a:rPr lang="es-ES" sz="3200" b="0" i="0" u="none" strike="noStrike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Para más información, visita nuestro Portal de Proveedores:</a:t>
            </a:r>
            <a:r>
              <a:rPr lang="es-ES" sz="3200" b="0" i="0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3200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FEC91DF-D633-E798-6A3F-4C11200E1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648974"/>
            <a:ext cx="10515600" cy="395287"/>
          </a:xfrm>
        </p:spPr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3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43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89CF63-F80C-6B0A-2BA6-5633A0A4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68" y="365125"/>
            <a:ext cx="944033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dirty="0">
                <a:solidFill>
                  <a:schemeClr val="accent1"/>
                </a:solidFill>
                <a:latin typeface="Grandview" panose="020B0502040204020203" pitchFamily="34" charset="0"/>
              </a:rPr>
              <a:t>¿</a:t>
            </a:r>
            <a:r>
              <a:rPr lang="en-US" sz="5400" kern="1200" dirty="0">
                <a:solidFill>
                  <a:schemeClr val="accent1"/>
                </a:solidFill>
                <a:latin typeface="Grandview" panose="020B0502040204020203" pitchFamily="34" charset="0"/>
              </a:rPr>
              <a:t>PORQUÉ e2open?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A54508-E856-F1CA-525B-DD494389F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0706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CD3C6B-C613-D1C9-EE28-C98084C3472A}"/>
              </a:ext>
            </a:extLst>
          </p:cNvPr>
          <p:cNvSpPr txBox="1"/>
          <p:nvPr/>
        </p:nvSpPr>
        <p:spPr>
          <a:xfrm>
            <a:off x="651851" y="1825624"/>
            <a:ext cx="11425472" cy="446166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INTERCAMBIO AUTOMATIZADO DE POs – </a:t>
            </a:r>
            <a:r>
              <a:rPr lang="es-MX" sz="1100" b="1" i="0" u="none" strike="noStrike" noProof="1">
                <a:solidFill>
                  <a:srgbClr val="5D5D5D"/>
                </a:solidFill>
                <a:effectLst/>
                <a:latin typeface="Grandview"/>
              </a:rPr>
              <a:t>Reduce el manejo de datos del comprador</a:t>
            </a:r>
            <a:r>
              <a:rPr lang="es-MX" sz="1100" b="1" i="0" noProof="1">
                <a:solidFill>
                  <a:srgbClr val="5D5D5D"/>
                </a:solidFill>
                <a:effectLst/>
                <a:latin typeface="Grandview"/>
              </a:rPr>
              <a:t>​</a:t>
            </a:r>
            <a:r>
              <a:rPr lang="es-MX" sz="1100" b="1" noProof="1">
                <a:latin typeface="Grandview"/>
              </a:rPr>
              <a:t> </a:t>
            </a:r>
            <a:endParaRPr lang="es-MX" sz="1100" b="1" noProof="1">
              <a:latin typeface="Grandview" panose="020B0502040204020203" pitchFamily="34" charset="0"/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Comunicación Automatizada del resumen de POs abiertas </a:t>
            </a:r>
            <a:r>
              <a:rPr lang="es-MX" sz="1100" noProof="1">
                <a:latin typeface="Grandview"/>
              </a:rPr>
              <a:t>al proveedor </a:t>
            </a:r>
            <a:r>
              <a:rPr lang="es-MX" sz="1100" b="1" noProof="1">
                <a:latin typeface="Grandview"/>
              </a:rPr>
              <a:t>basada en la revisión del comprador.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Comunicación Automatizada de Forecast </a:t>
            </a:r>
            <a:r>
              <a:rPr lang="es-MX" sz="1100" noProof="1">
                <a:latin typeface="Grandview"/>
              </a:rPr>
              <a:t>de  “Planned Orders” y “Schedule Agreements” </a:t>
            </a:r>
            <a:r>
              <a:rPr lang="es-MX" sz="1100" b="1" noProof="1">
                <a:latin typeface="Grandview"/>
              </a:rPr>
              <a:t>basada en la revisión del comprador. 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Confirmación automatizada en SAP </a:t>
            </a:r>
            <a:r>
              <a:rPr lang="es-MX" sz="1100" noProof="1">
                <a:latin typeface="Grandview"/>
              </a:rPr>
              <a:t>de fecha y cantidad confirmada por el proveedor.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Comunicación automatizada </a:t>
            </a:r>
            <a:r>
              <a:rPr lang="es-MX" sz="1100" noProof="1">
                <a:latin typeface="Grandview"/>
              </a:rPr>
              <a:t>de</a:t>
            </a:r>
            <a:r>
              <a:rPr lang="es-MX" sz="1100" b="1" noProof="1">
                <a:latin typeface="Grandview"/>
              </a:rPr>
              <a:t> nuevas POs </a:t>
            </a:r>
            <a:endParaRPr lang="es-MX" sz="1100" b="1" noProof="1">
              <a:latin typeface="Grandview" panose="020B0502040204020203" pitchFamily="34" charset="0"/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Recordatorios automáticos </a:t>
            </a:r>
            <a:r>
              <a:rPr lang="es-MX" sz="1100" noProof="1">
                <a:latin typeface="Grandview"/>
              </a:rPr>
              <a:t>para la cancelación de POs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Alertas automáticas de discrepancias de cantidad y/o fecha </a:t>
            </a:r>
            <a:r>
              <a:rPr lang="es-MX" sz="1100" noProof="1">
                <a:latin typeface="Grandview"/>
              </a:rPr>
              <a:t>- basadas en la confirmación del proveedor (solo para usuarios del PORTAL)</a:t>
            </a:r>
            <a:endParaRPr lang="es-MX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100" noProof="1">
              <a:latin typeface="Grandview" panose="020B0502040204020203" pitchFamily="34" charset="0"/>
            </a:endParaRPr>
          </a:p>
          <a:p>
            <a:pPr marL="360045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MAS OPCIONES DE CONFIRMACIÓN PARA </a:t>
            </a:r>
            <a:r>
              <a:rPr lang="es-MX" sz="1100" noProof="1">
                <a:solidFill>
                  <a:srgbClr val="5D5D5D"/>
                </a:solidFill>
                <a:latin typeface="Grandview"/>
              </a:rPr>
              <a:t>PROVEEDORES – Hace </a:t>
            </a:r>
            <a:r>
              <a:rPr lang="es-MX" sz="1100" b="1" noProof="1">
                <a:solidFill>
                  <a:srgbClr val="5D5D5D"/>
                </a:solidFill>
                <a:latin typeface="Grandview"/>
              </a:rPr>
              <a:t>más flexible el proceso de confirmación</a:t>
            </a:r>
            <a:endParaRPr lang="es-MX" sz="1100" b="1" noProof="1">
              <a:latin typeface="Grandview"/>
            </a:endParaRP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El proveedor puede confirmar tanto la </a:t>
            </a:r>
            <a:r>
              <a:rPr lang="es-MX" sz="1100" b="1" noProof="1">
                <a:latin typeface="Grandview"/>
              </a:rPr>
              <a:t>fecha de embarque </a:t>
            </a:r>
            <a:r>
              <a:rPr lang="es-MX" sz="1100" noProof="1">
                <a:latin typeface="Grandview"/>
              </a:rPr>
              <a:t>como la </a:t>
            </a:r>
            <a:r>
              <a:rPr lang="es-MX" sz="1100" b="1" noProof="1">
                <a:latin typeface="Grandview"/>
              </a:rPr>
              <a:t>fecha de llegada</a:t>
            </a:r>
            <a:r>
              <a:rPr lang="es-MX" sz="1100" noProof="1">
                <a:latin typeface="Grandview"/>
              </a:rPr>
              <a:t>.</a:t>
            </a: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El proveedor puede proporcionar la </a:t>
            </a:r>
            <a:r>
              <a:rPr lang="es-MX" sz="1100" b="1" noProof="1">
                <a:latin typeface="Grandview"/>
              </a:rPr>
              <a:t>guía de embarque</a:t>
            </a:r>
            <a:r>
              <a:rPr lang="es-MX" sz="1100" noProof="1">
                <a:latin typeface="Grandview"/>
              </a:rPr>
              <a:t>.</a:t>
            </a: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El proveedor también puede proporcionar </a:t>
            </a:r>
            <a:r>
              <a:rPr lang="es-MX" sz="1100" b="1" noProof="1">
                <a:latin typeface="Grandview"/>
              </a:rPr>
              <a:t>confirmación de Forecast </a:t>
            </a:r>
            <a:r>
              <a:rPr lang="es-MX" sz="1100" noProof="1">
                <a:latin typeface="Grandview"/>
              </a:rPr>
              <a:t>de </a:t>
            </a:r>
            <a:r>
              <a:rPr lang="es-MX" sz="1100" b="1" noProof="1">
                <a:latin typeface="Grandview"/>
              </a:rPr>
              <a:t>POs Discretas </a:t>
            </a:r>
            <a:r>
              <a:rPr lang="es-MX" sz="1100" noProof="1">
                <a:latin typeface="Grandview"/>
              </a:rPr>
              <a:t>y </a:t>
            </a:r>
            <a:r>
              <a:rPr lang="es-MX" sz="1100" b="1" noProof="1">
                <a:latin typeface="Grandview"/>
              </a:rPr>
              <a:t>Schedule Agreements </a:t>
            </a:r>
            <a:r>
              <a:rPr lang="es-MX" sz="1100" noProof="1">
                <a:latin typeface="Grandview"/>
              </a:rPr>
              <a:t>y almacenarlos en e2open.</a:t>
            </a: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El proveedor puede enviar la fecha de envío y la cantidad contra JIT SA: demanda firme y datos de la tienda e2o</a:t>
            </a:r>
            <a:endParaRPr lang="es-MX" dirty="0">
              <a:latin typeface="Century Gothic"/>
            </a:endParaRP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El proveedor puede enviar la </a:t>
            </a:r>
            <a:r>
              <a:rPr lang="es-MX" sz="1100" b="1" noProof="1">
                <a:latin typeface="Grandview"/>
              </a:rPr>
              <a:t>fecha de embarque y la cantidad de un JIT SA</a:t>
            </a:r>
            <a:r>
              <a:rPr lang="es-MX" sz="1100" noProof="1">
                <a:latin typeface="Grandview"/>
              </a:rPr>
              <a:t> – la demanda en firme se almacena en e2open.</a:t>
            </a:r>
            <a:endParaRPr lang="es-MX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100" noProof="1">
              <a:latin typeface="Grandview" panose="020B0502040204020203" pitchFamily="34" charset="0"/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GESTIÓN DE DATOS – Provee </a:t>
            </a:r>
            <a:r>
              <a:rPr lang="es-MX" sz="1100" b="1" noProof="1">
                <a:latin typeface="Grandview"/>
              </a:rPr>
              <a:t>Información oportuna sobre el estado de la entrega </a:t>
            </a:r>
            <a:endParaRPr lang="es-MX" sz="1100" noProof="1">
              <a:latin typeface="Grandview" panose="020B0502040204020203" pitchFamily="34" charset="0"/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Actualización diaria de datos </a:t>
            </a:r>
            <a:r>
              <a:rPr lang="es-MX" sz="1100" noProof="1">
                <a:latin typeface="Grandview"/>
              </a:rPr>
              <a:t>de FC para Planned Orders y Schedule Agreements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/>
              </a:rPr>
              <a:t>Vista resumida del </a:t>
            </a:r>
            <a:r>
              <a:rPr lang="es-MX" sz="1100" b="1" noProof="1">
                <a:latin typeface="Grandview"/>
              </a:rPr>
              <a:t>listado de problemas por prioridad </a:t>
            </a:r>
            <a:r>
              <a:rPr lang="es-MX" sz="1100" noProof="1">
                <a:latin typeface="Grandview"/>
              </a:rPr>
              <a:t>de las órdenes de compra que requieren la acción del comprador.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Base de datos en e2o para proveedores con excepción de Contacto - </a:t>
            </a:r>
            <a:r>
              <a:rPr lang="es-MX" sz="1100" noProof="1">
                <a:latin typeface="Grandview"/>
              </a:rPr>
              <a:t>solución centralizada</a:t>
            </a:r>
            <a:endParaRPr lang="es-MX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/>
              </a:rPr>
              <a:t>Historial completo de órdenes de compra </a:t>
            </a:r>
            <a:r>
              <a:rPr lang="es-MX" sz="1100" noProof="1">
                <a:latin typeface="Grandview"/>
              </a:rPr>
              <a:t>disponible en e2o.</a:t>
            </a:r>
          </a:p>
          <a:p>
            <a:pPr marL="800100" lvl="1"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100" noProof="1">
              <a:solidFill>
                <a:schemeClr val="tx1"/>
              </a:solidFill>
              <a:latin typeface="Grandview" panose="020B0502040204020203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100" noProof="1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112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Grandview" panose="020B0502040204020203" pitchFamily="34" charset="0"/>
              </a:rPr>
              <a:t>PROVEEDORES en</a:t>
            </a:r>
            <a:r>
              <a:rPr lang="hu-HU" dirty="0">
                <a:latin typeface="Grandview" panose="020B0502040204020203" pitchFamily="34" charset="0"/>
              </a:rPr>
              <a:t> e2open 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en-US" dirty="0">
                <a:latin typeface="Grandview" panose="020B0502040204020203" pitchFamily="34" charset="0"/>
              </a:rPr>
              <a:t> </a:t>
            </a:r>
            <a:r>
              <a:rPr lang="es-MX" dirty="0">
                <a:latin typeface="Grandview" panose="020B0502040204020203" pitchFamily="34" charset="0"/>
              </a:rPr>
              <a:t>Descripción General</a:t>
            </a:r>
            <a:endParaRPr lang="en-US" dirty="0">
              <a:latin typeface="Grandview" panose="020B0502040204020203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Grandview" panose="020B0502040204020203" pitchFamily="34" charset="0"/>
                </a:rPr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>
                  <a:latin typeface="Grandview" panose="020B0502040204020203" pitchFamily="34" charset="0"/>
                </a:rPr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>
                  <a:latin typeface="Grandview" panose="020B0502040204020203" pitchFamily="34" charset="0"/>
                </a:rPr>
                <a:t>System message</a:t>
              </a:r>
              <a:endParaRPr lang="en-US" sz="1000">
                <a:latin typeface="Grandview" panose="020B0502040204020203" pitchFamily="34" charset="0"/>
              </a:endParaRPr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>
                  <a:latin typeface="Grandview" panose="020B0502040204020203" pitchFamily="34" charset="0"/>
                </a:rPr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>
                  <a:latin typeface="Grandview" panose="020B0502040204020203" pitchFamily="34" charset="0"/>
                </a:rPr>
                <a:t>System message</a:t>
              </a:r>
              <a:endParaRPr lang="en-US" sz="1000">
                <a:latin typeface="Grandview" panose="020B0502040204020203" pitchFamily="34" charset="0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E70178-E1FE-2629-1EE5-E6F17A12C766}"/>
              </a:ext>
            </a:extLst>
          </p:cNvPr>
          <p:cNvSpPr txBox="1"/>
          <p:nvPr/>
        </p:nvSpPr>
        <p:spPr>
          <a:xfrm>
            <a:off x="310387" y="4240289"/>
            <a:ext cx="11541303" cy="18353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sz="1100" b="1" dirty="0">
                <a:solidFill>
                  <a:srgbClr val="60605B"/>
                </a:solidFill>
                <a:latin typeface="Grandview" panose="020B0502040204020203" pitchFamily="34" charset="0"/>
              </a:rPr>
              <a:t>e2open</a:t>
            </a:r>
            <a:r>
              <a:rPr kumimoji="0" lang="es-MX" sz="11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 panose="020B0502040204020203" pitchFamily="34" charset="0"/>
              </a:rPr>
              <a:t> es la nueva Plataforma de Colaboración para estandarizar y digitalizar nuestra comunicación, un sistema para todos los Proveedores, todos los métodos de Comunicación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Automatización de los mensajes de Reprogramación y/o Cancelación de las POs y comunicación de Forecast al proveedor, así como confirmación automática en nuestro sistema ERP (SAP).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Mejora la relación con proveedores debido a la colaboración proactiva.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Es la Plataforma para proveedores y compradores para gestionar </a:t>
            </a:r>
            <a:r>
              <a:rPr lang="es-MX" sz="1100" dirty="0">
                <a:latin typeface="Grandview" panose="020B0502040204020203" pitchFamily="34" charset="0"/>
              </a:rPr>
              <a:t>RIESGOS y manejo de CORTOS </a:t>
            </a:r>
            <a:r>
              <a:rPr lang="es-MX" sz="1100" b="0" i="0" dirty="0">
                <a:effectLst/>
                <a:latin typeface="Grandview" panose="020B0502040204020203" pitchFamily="34" charset="0"/>
              </a:rPr>
              <a:t>a corto y largo plazo </a:t>
            </a:r>
            <a:r>
              <a:rPr lang="es-MX" sz="1100" dirty="0">
                <a:latin typeface="Grandview" panose="020B0502040204020203" pitchFamily="34" charset="0"/>
              </a:rPr>
              <a:t>en la cadena de suministros. 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100" b="1" dirty="0">
                <a:solidFill>
                  <a:schemeClr val="tx2"/>
                </a:solidFill>
                <a:latin typeface="Grandview" panose="020B0502040204020203" pitchFamily="34" charset="0"/>
              </a:rPr>
              <a:t>e2open obtiene la información de las POs abiertas y FC de nuestro ERP &gt; resumido en una aplicación fácil de usar &gt; para luego enviarlo automáticamente a nuestros proveedores</a:t>
            </a:r>
            <a:endParaRPr kumimoji="0" lang="hu-HU" sz="11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82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es-MX" dirty="0"/>
              <a:t>PROVEEDORES EN e2open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</a:t>
            </a:r>
            <a:r>
              <a:rPr lang="es-MX" dirty="0"/>
              <a:t>TIPOS DE PROVEEDORES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767773" y="1461631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Proveedores de </a:t>
            </a:r>
            <a:r>
              <a:rPr lang="hu-HU" dirty="0"/>
              <a:t>Portal</a:t>
            </a:r>
            <a:endParaRPr lang="en-US" dirty="0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393908" y="3602403"/>
            <a:ext cx="10883692" cy="283561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Después</a:t>
            </a:r>
            <a:r>
              <a:rPr lang="en-US" sz="1600" dirty="0"/>
              <a:t> del GO LIVE  - </a:t>
            </a:r>
            <a:r>
              <a:rPr lang="es-ES" sz="1600" dirty="0"/>
              <a:t>Jabil envía un correo electrónico de invitación y </a:t>
            </a:r>
            <a:r>
              <a:rPr lang="es-ES" sz="1600" u="sng" dirty="0"/>
              <a:t>es necesario registrarse.</a:t>
            </a:r>
            <a:endParaRPr lang="en-US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Los proveedores tienen acceso directo al portal e2open - Pueden registrar más direcciones de correo electrónico si es necesario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ea typeface="Calibri" panose="020F0502020204030204" pitchFamily="34" charset="0"/>
              </a:rPr>
              <a:t>Después de registrarse, el proveedor podrá iniciar sesión en e2open</a:t>
            </a:r>
            <a:r>
              <a:rPr lang="en-US" sz="1600" dirty="0">
                <a:effectLst/>
                <a:ea typeface="Calibri" panose="020F0502020204030204" pitchFamily="34" charset="0"/>
              </a:rPr>
              <a:t> </a:t>
            </a:r>
            <a:r>
              <a:rPr lang="es-ES" sz="1600" dirty="0">
                <a:ea typeface="Calibri" panose="020F0502020204030204" pitchFamily="34" charset="0"/>
              </a:rPr>
              <a:t>en cualquier momento para ver la información actualizada de POs nuevas y abiertas, Forecast e incluso el recibo de los materiales.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ea typeface="Calibri" panose="020F0502020204030204" pitchFamily="34" charset="0"/>
              </a:rPr>
              <a:t>Dentro de la herramienta se pueden suscribir al sistema de alertas para recibir información cuando el comprador libere POs nuevas, o en caso de cambio en el Forecast. </a:t>
            </a:r>
            <a:r>
              <a:rPr lang="es-ES" sz="1600" i="1" dirty="0">
                <a:ea typeface="Calibri" panose="020F0502020204030204" pitchFamily="34" charset="0"/>
              </a:rPr>
              <a:t>Podrás ver más información sobre las Alertas en la siguiente diapositiva.</a:t>
            </a:r>
            <a:endParaRPr lang="es-ES" sz="1600" i="1" dirty="0">
              <a:effectLst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C00000"/>
                </a:solidFill>
                <a:effectLst/>
                <a:ea typeface="Calibri" panose="020F0502020204030204" pitchFamily="34" charset="0"/>
              </a:rPr>
              <a:t>NOTA: </a:t>
            </a:r>
            <a:r>
              <a:rPr lang="en-US" sz="1600" dirty="0">
                <a:effectLst/>
                <a:ea typeface="Calibri" panose="020F0502020204030204" pitchFamily="34" charset="0"/>
              </a:rPr>
              <a:t>Jabil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continuará</a:t>
            </a:r>
            <a:r>
              <a:rPr lang="en-US" sz="1600" dirty="0">
                <a:effectLst/>
                <a:ea typeface="Calibri" panose="020F0502020204030204" pitchFamily="34" charset="0"/>
              </a:rPr>
              <a:t>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enviando</a:t>
            </a:r>
            <a:r>
              <a:rPr lang="en-US" sz="1600" dirty="0">
                <a:effectLst/>
                <a:ea typeface="Calibri" panose="020F0502020204030204" pitchFamily="34" charset="0"/>
              </a:rPr>
              <a:t>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el</a:t>
            </a:r>
            <a:r>
              <a:rPr lang="en-US" sz="1600" dirty="0">
                <a:effectLst/>
                <a:ea typeface="Calibri" panose="020F0502020204030204" pitchFamily="34" charset="0"/>
              </a:rPr>
              <a:t>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archivo</a:t>
            </a:r>
            <a:r>
              <a:rPr lang="en-US" sz="1600" dirty="0">
                <a:effectLst/>
                <a:ea typeface="Calibri" panose="020F0502020204030204" pitchFamily="34" charset="0"/>
              </a:rPr>
              <a:t> pdf de la PO via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correo</a:t>
            </a:r>
            <a:r>
              <a:rPr lang="en-US" sz="1600" dirty="0">
                <a:effectLst/>
                <a:ea typeface="Calibri" panose="020F0502020204030204" pitchFamily="34" charset="0"/>
              </a:rPr>
              <a:t>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electrónico</a:t>
            </a:r>
            <a:r>
              <a:rPr lang="en-US" sz="1600" dirty="0">
                <a:effectLst/>
                <a:ea typeface="Calibri" panose="020F0502020204030204" pitchFamily="34" charset="0"/>
              </a:rPr>
              <a:t>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desde</a:t>
            </a:r>
            <a:r>
              <a:rPr lang="en-US" sz="1600" dirty="0">
                <a:effectLst/>
                <a:ea typeface="Calibri" panose="020F0502020204030204" pitchFamily="34" charset="0"/>
              </a:rPr>
              <a:t> SAP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como</a:t>
            </a:r>
            <a:r>
              <a:rPr lang="en-US" sz="1600" dirty="0">
                <a:effectLst/>
                <a:ea typeface="Calibri" panose="020F0502020204030204" pitchFamily="34" charset="0"/>
              </a:rPr>
              <a:t>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parte</a:t>
            </a:r>
            <a:r>
              <a:rPr lang="en-US" sz="1600" dirty="0">
                <a:effectLst/>
                <a:ea typeface="Calibri" panose="020F0502020204030204" pitchFamily="34" charset="0"/>
              </a:rPr>
              <a:t> de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nuestro</a:t>
            </a:r>
            <a:r>
              <a:rPr lang="en-US" sz="1600" dirty="0">
                <a:ea typeface="Calibri" panose="020F0502020204030204" pitchFamily="34" charset="0"/>
              </a:rPr>
              <a:t> d</a:t>
            </a:r>
            <a:r>
              <a:rPr lang="es-ES" sz="1600" dirty="0" err="1">
                <a:ea typeface="Calibri" panose="020F0502020204030204" pitchFamily="34" charset="0"/>
              </a:rPr>
              <a:t>ocumento</a:t>
            </a:r>
            <a:r>
              <a:rPr lang="es-ES" sz="1600" dirty="0">
                <a:ea typeface="Calibri" panose="020F0502020204030204" pitchFamily="34" charset="0"/>
              </a:rPr>
              <a:t> legal y oficial de cada Orden de Compra</a:t>
            </a:r>
            <a:r>
              <a:rPr lang="en-US" sz="1600" dirty="0">
                <a:ea typeface="Calibri" panose="020F0502020204030204" pitchFamily="34" charset="0"/>
              </a:rPr>
              <a:t>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322" y="1015528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86EBDE17-C24E-2BD1-71A4-3B3A47644D24}"/>
              </a:ext>
            </a:extLst>
          </p:cNvPr>
          <p:cNvGraphicFramePr>
            <a:graphicFrameLocks noGrp="1"/>
          </p:cNvGraphicFramePr>
          <p:nvPr/>
        </p:nvGraphicFramePr>
        <p:xfrm>
          <a:off x="6717931" y="1248668"/>
          <a:ext cx="2623128" cy="223153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23128">
                  <a:extLst>
                    <a:ext uri="{9D8B030D-6E8A-4147-A177-3AD203B41FA5}">
                      <a16:colId xmlns:a16="http://schemas.microsoft.com/office/drawing/2014/main" val="1835929585"/>
                    </a:ext>
                  </a:extLst>
                </a:gridCol>
              </a:tblGrid>
              <a:tr h="6139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err="1"/>
                        <a:t>Registro</a:t>
                      </a:r>
                      <a:r>
                        <a:rPr lang="en-US" sz="1600" noProof="0" dirty="0"/>
                        <a:t> </a:t>
                      </a:r>
                      <a:r>
                        <a:rPr lang="en-US" sz="1600" noProof="0" dirty="0" err="1"/>
                        <a:t>en</a:t>
                      </a:r>
                      <a:r>
                        <a:rPr lang="en-US" sz="1600" noProof="0" dirty="0"/>
                        <a:t> </a:t>
                      </a:r>
                      <a:r>
                        <a:rPr lang="en-US" sz="1600" noProof="0" dirty="0" err="1"/>
                        <a:t>el</a:t>
                      </a:r>
                      <a:r>
                        <a:rPr lang="en-US" sz="1600" noProof="0" dirty="0"/>
                        <a:t> portal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716623"/>
                  </a:ext>
                </a:extLst>
              </a:tr>
              <a:tr h="743575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Se </a:t>
                      </a:r>
                      <a:r>
                        <a:rPr lang="en-US" sz="1200" noProof="0" dirty="0" err="1"/>
                        <a:t>basa</a:t>
                      </a:r>
                      <a:r>
                        <a:rPr lang="en-US" sz="1200" noProof="0" dirty="0"/>
                        <a:t> </a:t>
                      </a:r>
                      <a:r>
                        <a:rPr lang="en-US" sz="1200" noProof="0" dirty="0" err="1"/>
                        <a:t>en</a:t>
                      </a:r>
                      <a:r>
                        <a:rPr lang="en-US" sz="1200" noProof="0" dirty="0"/>
                        <a:t> la </a:t>
                      </a:r>
                      <a:r>
                        <a:rPr lang="en-US" sz="1200" noProof="0" dirty="0" err="1"/>
                        <a:t>suscripción</a:t>
                      </a:r>
                      <a:r>
                        <a:rPr lang="en-US" sz="1200" noProof="0" dirty="0"/>
                        <a:t> del Proveedor a las </a:t>
                      </a:r>
                      <a:r>
                        <a:rPr lang="en-US" sz="1200" noProof="0" dirty="0" err="1"/>
                        <a:t>alertas</a:t>
                      </a:r>
                      <a:r>
                        <a:rPr lang="en-US" sz="1200" noProof="0" dirty="0"/>
                        <a:t> (con </a:t>
                      </a:r>
                      <a:r>
                        <a:rPr lang="en-US" sz="1200" noProof="0" dirty="0" err="1"/>
                        <a:t>disponibilidad</a:t>
                      </a:r>
                      <a:r>
                        <a:rPr lang="en-US" sz="1200" noProof="0" dirty="0"/>
                        <a:t> para </a:t>
                      </a:r>
                      <a:r>
                        <a:rPr lang="en-US" sz="1200" noProof="0" dirty="0" err="1"/>
                        <a:t>hacer</a:t>
                      </a:r>
                      <a:r>
                        <a:rPr lang="en-US" sz="1200" noProof="0" dirty="0"/>
                        <a:t> </a:t>
                      </a:r>
                      <a:r>
                        <a:rPr lang="en-US" sz="1200" noProof="0" dirty="0" err="1"/>
                        <a:t>filtros</a:t>
                      </a:r>
                      <a:r>
                        <a:rPr lang="en-US" sz="1200" noProof="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9717818"/>
                  </a:ext>
                </a:extLst>
              </a:tr>
              <a:tr h="874025">
                <a:tc>
                  <a:txBody>
                    <a:bodyPr/>
                    <a:lstStyle/>
                    <a:p>
                      <a:r>
                        <a:rPr lang="en-US" sz="1200" noProof="0" dirty="0" err="1"/>
                        <a:t>Directamente</a:t>
                      </a:r>
                      <a:r>
                        <a:rPr lang="en-US" sz="1200" noProof="0" dirty="0"/>
                        <a:t> </a:t>
                      </a:r>
                      <a:r>
                        <a:rPr lang="en-US" sz="1200" noProof="0" dirty="0" err="1"/>
                        <a:t>en</a:t>
                      </a:r>
                      <a:r>
                        <a:rPr lang="en-US" sz="1200" noProof="0" dirty="0"/>
                        <a:t> </a:t>
                      </a:r>
                      <a:r>
                        <a:rPr lang="en-US" sz="1200" noProof="0" dirty="0" err="1"/>
                        <a:t>el</a:t>
                      </a:r>
                      <a:r>
                        <a:rPr lang="en-US" sz="1200" noProof="0" dirty="0"/>
                        <a:t> PORTAL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4163913"/>
                  </a:ext>
                </a:extLst>
              </a:tr>
            </a:tbl>
          </a:graphicData>
        </a:graphic>
      </p:graphicFrame>
      <p:sp>
        <p:nvSpPr>
          <p:cNvPr id="3" name="Arrow: Pentagon 2">
            <a:extLst>
              <a:ext uri="{FF2B5EF4-FFF2-40B4-BE49-F238E27FC236}">
                <a16:creationId xmlns:a16="http://schemas.microsoft.com/office/drawing/2014/main" id="{BFDE933F-BC29-9EDD-A631-16A23EA2DEAB}"/>
              </a:ext>
            </a:extLst>
          </p:cNvPr>
          <p:cNvSpPr/>
          <p:nvPr/>
        </p:nvSpPr>
        <p:spPr>
          <a:xfrm>
            <a:off x="3669145" y="133179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ACCESO</a:t>
            </a:r>
            <a:endParaRPr lang="en-US" dirty="0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CEA2C3E5-0C79-B74F-DA40-98157B46D604}"/>
              </a:ext>
            </a:extLst>
          </p:cNvPr>
          <p:cNvSpPr/>
          <p:nvPr/>
        </p:nvSpPr>
        <p:spPr>
          <a:xfrm>
            <a:off x="3669145" y="203358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NOTIFICA</a:t>
            </a:r>
            <a:r>
              <a:rPr lang="es-MX" dirty="0"/>
              <a:t>C</a:t>
            </a:r>
            <a:r>
              <a:rPr lang="hu-HU" dirty="0"/>
              <a:t>I</a:t>
            </a:r>
            <a:r>
              <a:rPr lang="es-MX" dirty="0"/>
              <a:t>O</a:t>
            </a:r>
            <a:r>
              <a:rPr lang="hu-HU" dirty="0"/>
              <a:t>N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EE1221E7-DED4-6E7C-5DC6-467712C40A6D}"/>
              </a:ext>
            </a:extLst>
          </p:cNvPr>
          <p:cNvSpPr/>
          <p:nvPr/>
        </p:nvSpPr>
        <p:spPr>
          <a:xfrm>
            <a:off x="3669145" y="286257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RESPUESTA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14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>
            <a:extLst>
              <a:ext uri="{FF2B5EF4-FFF2-40B4-BE49-F238E27FC236}">
                <a16:creationId xmlns:a16="http://schemas.microsoft.com/office/drawing/2014/main" id="{82F3CC12-57DD-F389-82FF-6F3FED828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3533" y="1090187"/>
            <a:ext cx="4419723" cy="44601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0" i="0" u="none" strike="noStrike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DETALLES DE LAS OPCIONES DE COLABORACIÓN</a:t>
            </a:r>
            <a:r>
              <a:rPr lang="es-ES" b="0" i="0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220859"/>
              </p:ext>
            </p:extLst>
          </p:nvPr>
        </p:nvGraphicFramePr>
        <p:xfrm>
          <a:off x="356081" y="1147595"/>
          <a:ext cx="6323203" cy="2757243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416020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1555426">
                  <a:extLst>
                    <a:ext uri="{9D8B030D-6E8A-4147-A177-3AD203B41FA5}">
                      <a16:colId xmlns:a16="http://schemas.microsoft.com/office/drawing/2014/main" val="2240093009"/>
                    </a:ext>
                  </a:extLst>
                </a:gridCol>
                <a:gridCol w="2351757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7245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ALERTAS DEL SISTEMA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Disponible para
Proveedores de </a:t>
                      </a:r>
                      <a:r>
                        <a:rPr lang="en-US" sz="1100" b="1" u="sng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PORTAL</a:t>
                      </a:r>
                      <a:endParaRPr lang="en-US" sz="1100" b="1" i="0" u="sng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CONFIGURACIÓN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17416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b"/>
                      <a:endParaRPr lang="en-US" sz="1100" b="1" i="0" u="sng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100" b="1" i="0" u="sng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Proveedores de PORTAL</a:t>
                      </a:r>
                      <a:r>
                        <a:rPr lang="en-US" sz="1100" b="1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– 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Las </a:t>
                      </a:r>
                      <a:r>
                        <a:rPr lang="en-US" sz="1100" b="0" i="0" u="none" strike="noStrike" noProof="0" dirty="0" err="1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alertas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 son </a:t>
                      </a:r>
                      <a:r>
                        <a:rPr lang="en-US" sz="1100" b="0" i="0" u="none" strike="noStrike" noProof="0" dirty="0" err="1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opcionales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s-E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El proveedor puede suscribirse / darse de baja a diferentes alertas y también puede filtrarlas.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28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5024055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2201183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1587093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request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01743216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Pending Response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581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41CE220-E884-A503-EA2D-A608A6F97A0F}"/>
              </a:ext>
            </a:extLst>
          </p:cNvPr>
          <p:cNvSpPr txBox="1"/>
          <p:nvPr/>
        </p:nvSpPr>
        <p:spPr>
          <a:xfrm>
            <a:off x="65614" y="4247441"/>
            <a:ext cx="7447919" cy="57888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Todas las alertas anteriores están disponibles para los PROVEEDORES en el menú </a:t>
            </a:r>
            <a:r>
              <a:rPr lang="en-US" sz="1400" dirty="0"/>
              <a:t>– </a:t>
            </a:r>
            <a:r>
              <a:rPr lang="en-US" sz="1400" u="sng" dirty="0">
                <a:solidFill>
                  <a:srgbClr val="002060"/>
                </a:solidFill>
              </a:rPr>
              <a:t>MY PROFILE &gt; Email alert Subscription</a:t>
            </a:r>
            <a:endParaRPr lang="en-US" sz="140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1062163-BA33-6B33-F92B-7803F3C5B6D4}"/>
              </a:ext>
            </a:extLst>
          </p:cNvPr>
          <p:cNvSpPr/>
          <p:nvPr/>
        </p:nvSpPr>
        <p:spPr>
          <a:xfrm>
            <a:off x="6827833" y="4733131"/>
            <a:ext cx="826072" cy="6089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12562" y="5411928"/>
            <a:ext cx="7441343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 fontAlgn="base"/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Dirección de correo del sistema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: </a:t>
            </a:r>
            <a:r>
              <a:rPr lang="en-US" sz="1400" b="1" i="0" u="sng" strike="noStrike" dirty="0">
                <a:solidFill>
                  <a:srgbClr val="0F80EE"/>
                </a:solidFill>
                <a:effectLst/>
                <a:latin typeface="Grandview" panose="020B0502040204020203" pitchFamily="34" charset="0"/>
                <a:hlinkClick r:id="rId3"/>
              </a:rPr>
              <a:t>mailer@services.e2open.com</a:t>
            </a:r>
            <a:r>
              <a:rPr lang="en-US" sz="1400" b="1" i="0" u="none" strike="noStrike" dirty="0">
                <a:solidFill>
                  <a:srgbClr val="1F1F1F"/>
                </a:solidFill>
                <a:effectLst/>
                <a:latin typeface="Grandview" panose="020B0502040204020203" pitchFamily="34" charset="0"/>
              </a:rPr>
              <a:t> &amp; </a:t>
            </a:r>
            <a:r>
              <a:rPr lang="en-US" sz="1400" b="1" i="0" u="sng" strike="noStrike" dirty="0">
                <a:solidFill>
                  <a:srgbClr val="0F80EE"/>
                </a:solidFill>
                <a:effectLst/>
                <a:latin typeface="Grandview" panose="020B0502040204020203" pitchFamily="34" charset="0"/>
                <a:hlinkClick r:id="rId4"/>
              </a:rPr>
              <a:t>donotreply@e2open.com</a:t>
            </a:r>
            <a:r>
              <a:rPr lang="en-US" sz="1400" b="0" i="0" dirty="0">
                <a:solidFill>
                  <a:srgbClr val="1F1F1F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5F6368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¡Asegúrate de no bloquear estas direcciones de correo electrónico!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925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Grandview"/>
              </a:rPr>
              <a:t>NOTIFICACIONES POR CORREO ELECTRÓNICO DISPONIBLES PARA PROVEEDORES DEL PORTAL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/>
        </p:nvGraphicFramePr>
        <p:xfrm>
          <a:off x="269619" y="1246909"/>
          <a:ext cx="9049872" cy="5162680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3773144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5276728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4462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Proveedor de Portal </a:t>
                      </a:r>
                      <a:r>
                        <a:rPr lang="es-MX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ALERTAS DEL SISTEMA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FRECUENCIA DE ALERTA
</a:t>
                      </a:r>
                      <a:endParaRPr lang="es-MX" sz="1100" b="1" i="0" u="none" strike="noStrike">
                        <a:solidFill>
                          <a:schemeClr val="bg1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43981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New or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Changed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 Forecast Alert DPO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New or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Changed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 Forecast Alert JIT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</a:t>
                      </a:r>
                      <a:r>
                        <a:rPr lang="es-MX" sz="1100" b="0" u="sng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previa aprobación del comprador </a:t>
                      </a: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con los detalles de los cambios en el Forecast y que no se incluyeron en la última alerta por correo electrónico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New Discrete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Purchase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una nueva lista de POs que no se incluyeron en la última alerta por correo electrónico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2979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Summary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of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Discrete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Lines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Se envía a los suscriptores </a:t>
                      </a:r>
                      <a:r>
                        <a:rPr lang="es-ES" sz="1100" b="0" u="sng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previa aprobación del comprador </a:t>
                      </a:r>
                      <a:r>
                        <a:rPr lang="es-ES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con detalles de las </a:t>
                      </a:r>
                      <a:r>
                        <a:rPr lang="es-ES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POs</a:t>
                      </a:r>
                      <a:r>
                        <a:rPr lang="es-ES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discretas a las que el rol tiene acceso.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Cancel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request</a:t>
                      </a: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La alerta se activa cuando el comprador publica una solicitud de Cancelación en una PO discreta. </a:t>
                      </a:r>
                    </a:p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una vez al día con un resumen de las POs afectadas a las que el rol tiene acceso y que no se incluyeron en la alerta de correo electrónico anterior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7931029"/>
                  </a:ext>
                </a:extLst>
              </a:tr>
              <a:tr h="67197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Cancel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Pending</a:t>
                      </a: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Response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Esta alerta se activa cuando una PO tiene una solicitud de Cancelación publicada por el comprador, pero el proveedor no ha respondido y la fecha de la solicitud de cancelación es =&gt; 2 días.</a:t>
                      </a:r>
                    </a:p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una vez al día con un resumen de las POs afectadas a las que el rol tiene acceso y que no se incluyeron en la alerta de correo electrónico anterior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836301"/>
                  </a:ext>
                </a:extLst>
              </a:tr>
              <a:tr h="4716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Requested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and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Promised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Date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Mismatch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​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una vez al día con un resumen de las POs que no se incluyeron en la última alerta por correo electrónico y donde la fecha de confirmación de la PO no coincide con la fecha requerida por el comprador.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295128"/>
                  </a:ext>
                </a:extLst>
              </a:tr>
              <a:tr h="5818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Requested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and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Promised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Quantity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Mismatch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​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Se envía a los suscriptores una vez al día con un resumen de las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POs</a:t>
                      </a: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que no se incluyeron en la última alerta por correo electrónico y donde la cantidad de confirmación de la PO no coincide con la cantidad requerida por el comprador.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23991"/>
                  </a:ext>
                </a:extLst>
              </a:tr>
              <a:tr h="55699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Missing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Response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Esta alerta se activa cuando un proveedor no confirma una PO o un cambio en la PO dentro de la ventana de programación.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033946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543508-84DC-10A7-C65F-5791F1D3CFDF}"/>
              </a:ext>
            </a:extLst>
          </p:cNvPr>
          <p:cNvSpPr txBox="1"/>
          <p:nvPr/>
        </p:nvSpPr>
        <p:spPr>
          <a:xfrm>
            <a:off x="9393382" y="2618844"/>
            <a:ext cx="2798618" cy="23495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1200" b="1" u="sng" dirty="0">
                <a:latin typeface="Grandview" panose="020B0502040204020203" pitchFamily="34" charset="0"/>
              </a:rPr>
              <a:t>El proveedor recibe notificaciones por correo electrónico
</a:t>
            </a:r>
            <a:endParaRPr lang="en-US" sz="1200" dirty="0">
              <a:latin typeface="Grandview" panose="020B0502040204020203" pitchFamily="34" charset="0"/>
            </a:endParaRPr>
          </a:p>
          <a:p>
            <a:pPr algn="ctr"/>
            <a:r>
              <a:rPr lang="es-ES" sz="1200" dirty="0">
                <a:latin typeface="Grandview" panose="020B0502040204020203" pitchFamily="34" charset="0"/>
              </a:rPr>
              <a:t>Solo una dirección de correo electrónico por proveedor
</a:t>
            </a:r>
            <a:r>
              <a:rPr lang="es-ES" sz="1200" u="sng" dirty="0">
                <a:latin typeface="Grandview" panose="020B0502040204020203" pitchFamily="34" charset="0"/>
              </a:rPr>
              <a:t>Dirección de correo del sistema</a:t>
            </a:r>
            <a:r>
              <a:rPr lang="en-US" sz="1200" dirty="0">
                <a:latin typeface="Grandview" panose="020B0502040204020203" pitchFamily="34" charset="0"/>
              </a:rPr>
              <a:t>: </a:t>
            </a:r>
            <a:r>
              <a:rPr lang="en-US" sz="1200" b="1" u="sng" dirty="0" err="1">
                <a:solidFill>
                  <a:schemeClr val="accent1"/>
                </a:solidFill>
                <a:latin typeface="Grandview" panose="020B0502040204020203" pitchFamily="34" charset="0"/>
              </a:rPr>
              <a:t>donotreply</a:t>
            </a:r>
            <a:r>
              <a:rPr lang="en-US" sz="1200" b="1" i="0" dirty="0">
                <a:solidFill>
                  <a:schemeClr val="accent1"/>
                </a:solidFill>
                <a:effectLst/>
                <a:latin typeface="Grandview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@services.e2open.com</a:t>
            </a:r>
            <a:r>
              <a:rPr lang="en-US" sz="1200" b="1" i="0" dirty="0">
                <a:solidFill>
                  <a:schemeClr val="accent1"/>
                </a:solidFill>
                <a:effectLst/>
                <a:latin typeface="Grandview" panose="020B0502040204020203" pitchFamily="34" charset="0"/>
              </a:rPr>
              <a:t> </a:t>
            </a:r>
          </a:p>
          <a:p>
            <a:pPr algn="ctr"/>
            <a:endParaRPr lang="en-US" sz="1200">
              <a:latin typeface="Grandview" panose="020B0502040204020203" pitchFamily="34" charset="0"/>
            </a:endParaRPr>
          </a:p>
          <a:p>
            <a:pPr algn="ctr"/>
            <a:r>
              <a:rPr lang="es-ES" sz="1200" dirty="0">
                <a:latin typeface="Grandview" panose="020B0502040204020203" pitchFamily="34" charset="0"/>
              </a:rPr>
              <a:t>¡Asegúrate de no bloquear esta dirección de correo electrónico!
</a:t>
            </a:r>
            <a:endParaRPr lang="en-US" sz="1200" dirty="0">
              <a:latin typeface="Grandview" panose="020B0502040204020203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C66A7D8-3152-012C-4B75-2FCC7E6A4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552" y="1171033"/>
            <a:ext cx="1290937" cy="12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5A6E7AB-2EAF-21A5-7DF6-81ECBEAE7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85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5444" y="829978"/>
            <a:ext cx="4590473" cy="2184901"/>
          </a:xfrm>
        </p:spPr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DE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PORTAL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lvl="0">
              <a:defRPr/>
            </a:pPr>
            <a:r>
              <a:rPr lang="es-ES" sz="1500" b="1" dirty="0">
                <a:solidFill>
                  <a:srgbClr val="494949"/>
                </a:solidFill>
                <a:latin typeface="Grandview" panose="020B0502040204020203" pitchFamily="34" charset="0"/>
              </a:rPr>
              <a:t>El proveedor recibirá una invitación de JABIL para registrarse en el sistema e2open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</a:rPr>
              <a:t>Después del registro, el proveedor tendrá </a:t>
            </a:r>
            <a:r>
              <a:rPr lang="es-ES" sz="1500" b="1" dirty="0">
                <a:solidFill>
                  <a:srgbClr val="494949"/>
                </a:solidFill>
                <a:latin typeface="Grandview" panose="020B0502040204020203" pitchFamily="34" charset="0"/>
              </a:rPr>
              <a:t>acceso directo al portal e2open.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</a:rPr>
              <a:t>Los usuarios del portal pueden iniciar sesión en cualquier momento y revisar la información más reciente sobre Forecast y POs, la descarga de datos también está disponible.</a:t>
            </a:r>
            <a:endParaRPr kumimoji="0" lang="en-US" sz="15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</a:rPr>
              <a:t>Los usuarios del portal pueden suscribirse a las alertas del sistema e2open en función de sus propias preferencias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lvl="0">
              <a:defRPr/>
            </a:pPr>
            <a:r>
              <a:rPr lang="es-ES" sz="1500" b="1" dirty="0">
                <a:solidFill>
                  <a:srgbClr val="494949"/>
                </a:solidFill>
                <a:latin typeface="Grandview" panose="020B0502040204020203" pitchFamily="34" charset="0"/>
              </a:rPr>
              <a:t>El proveedor podrá editar y proporcionar confirmación para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hu-HU" sz="15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  <a:cs typeface="Arial"/>
              </a:rPr>
              <a:t>Fecha y cantidad de entrega de POs nuevas y abiertas</a:t>
            </a:r>
            <a:endParaRPr lang="en-US" sz="15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cs typeface="Arial"/>
            </a:endParaRPr>
          </a:p>
          <a:p>
            <a:pPr marL="285750" lvl="0" indent="-285750">
              <a:buFont typeface="Wingdings,Sans-Serif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  <a:cs typeface="Arial"/>
              </a:rPr>
              <a:t>Solicitud de reprogramación y cancelación de POs</a:t>
            </a:r>
          </a:p>
          <a:p>
            <a:pPr marL="285750" lvl="0" indent="-285750">
              <a:buFont typeface="Wingdings,Sans-Serif" panose="05000000000000000000" pitchFamily="2" charset="2"/>
              <a:buChar char="ü"/>
              <a:defRPr/>
            </a:pPr>
            <a:r>
              <a:rPr lang="en-US" sz="1500" dirty="0">
                <a:solidFill>
                  <a:srgbClr val="494949"/>
                </a:solidFill>
                <a:latin typeface="Grandview" panose="020B0502040204020203" pitchFamily="34" charset="0"/>
                <a:cs typeface="Arial"/>
              </a:rPr>
              <a:t>Forecast</a:t>
            </a:r>
          </a:p>
          <a:p>
            <a:pPr marR="0" lvl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5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5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</a:rPr>
              <a:t>¡directamente en el Portal!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6B9FB5-1235-5FAB-5059-ED5E2FD93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670" y="56624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220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F55A9E-3E43-7C80-5B2B-766B5BF20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5" y="1472344"/>
            <a:ext cx="10770755" cy="4897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es-ES" dirty="0"/>
              <a:t>CORREO ELECTRÓNICO DE INVITACIÓN AL SISTEMA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193408" y="746750"/>
            <a:ext cx="11173647" cy="56686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 err="1">
                <a:solidFill>
                  <a:srgbClr val="60605B"/>
                </a:solidFill>
              </a:rPr>
              <a:t>Después</a:t>
            </a:r>
            <a:r>
              <a:rPr lang="en-US" sz="1200" dirty="0">
                <a:solidFill>
                  <a:srgbClr val="60605B"/>
                </a:solidFill>
              </a:rPr>
              <a:t> del GO LIVE, r</a:t>
            </a:r>
            <a:r>
              <a:rPr lang="es-ES" sz="1200" dirty="0" err="1">
                <a:solidFill>
                  <a:srgbClr val="60605B"/>
                </a:solidFill>
              </a:rPr>
              <a:t>ecibirás</a:t>
            </a:r>
            <a:r>
              <a:rPr lang="es-ES" sz="1200" dirty="0">
                <a:solidFill>
                  <a:srgbClr val="60605B"/>
                </a:solidFill>
              </a:rPr>
              <a:t> un correo electrónico de invitación del sistema</a:t>
            </a:r>
            <a:r>
              <a:rPr lang="en-US" sz="1200" dirty="0">
                <a:solidFill>
                  <a:srgbClr val="60605B"/>
                </a:solidFill>
              </a:rPr>
              <a:t>&gt;&gt; </a:t>
            </a:r>
            <a:r>
              <a:rPr lang="es-ES" sz="1200" b="1" u="sng" dirty="0">
                <a:solidFill>
                  <a:srgbClr val="60605B"/>
                </a:solidFill>
              </a:rPr>
              <a:t>Por favor, haz clic en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GET STARTED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u="sng" dirty="0">
              <a:solidFill>
                <a:srgbClr val="60605B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6906992" y="5184923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7497355" y="5069142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5780232" y="4664894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5384823" y="4988834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86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A2013A61-DD30-63F2-9A32-04A4ABF68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480" y="-34143"/>
            <a:ext cx="3819216" cy="35997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EE756FE-9641-AA3F-5261-8EB23D990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8875"/>
            <a:ext cx="2665299" cy="1729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836ABBB-0A75-E888-D811-A562214EE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33" y="872742"/>
            <a:ext cx="3606021" cy="323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 dirty="0"/>
              <a:t>REGISTRO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8472375" y="1039441"/>
            <a:ext cx="3590592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lvl="0" algn="ctr">
              <a:defRPr/>
            </a:pPr>
            <a:r>
              <a:rPr lang="en-US" sz="1200" b="1" dirty="0">
                <a:solidFill>
                  <a:srgbClr val="60605B"/>
                </a:solidFill>
              </a:rPr>
              <a:t>REGISTRO EN EL PORTAL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hu-HU" sz="1200" dirty="0">
                <a:solidFill>
                  <a:srgbClr val="60605B"/>
                </a:solidFill>
              </a:rPr>
              <a:t>1. </a:t>
            </a:r>
            <a:r>
              <a:rPr lang="es-ES" sz="1200" dirty="0">
                <a:solidFill>
                  <a:srgbClr val="60605B"/>
                </a:solidFill>
              </a:rPr>
              <a:t>Por favor sigue los pasos de registro</a:t>
            </a:r>
            <a:endParaRPr lang="en-US" sz="1200" dirty="0">
              <a:solidFill>
                <a:srgbClr val="60605B"/>
              </a:solidFill>
            </a:endParaRPr>
          </a:p>
          <a:p>
            <a:pPr lvl="0">
              <a:defRPr/>
            </a:pP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Nota</a:t>
            </a: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r>
              <a:rPr lang="es-ES" sz="1200" dirty="0"/>
              <a:t>El nombre de usuario por default es</a:t>
            </a:r>
            <a:r>
              <a:rPr lang="en-US" sz="1200" dirty="0"/>
              <a:t> “</a:t>
            </a:r>
            <a:r>
              <a:rPr lang="en-US" sz="1200" dirty="0" err="1"/>
              <a:t>nombre</a:t>
            </a:r>
            <a:r>
              <a:rPr lang="en-US" sz="1200" dirty="0"/>
              <a:t>” y “</a:t>
            </a:r>
            <a:r>
              <a:rPr lang="en-US" sz="1200" dirty="0" err="1"/>
              <a:t>apellido</a:t>
            </a:r>
            <a:r>
              <a:rPr lang="en-US" sz="1200" dirty="0"/>
              <a:t>”</a:t>
            </a:r>
            <a:r>
              <a:rPr lang="en-US" sz="1200" dirty="0">
                <a:solidFill>
                  <a:srgbClr val="60605B"/>
                </a:solidFill>
              </a:rPr>
              <a:t> sin embargo,</a:t>
            </a:r>
            <a:r>
              <a:rPr lang="es-ES" sz="1200" dirty="0">
                <a:solidFill>
                  <a:srgbClr val="60605B"/>
                </a:solidFill>
              </a:rPr>
              <a:t> el nombre de usuario debe ser único</a:t>
            </a:r>
            <a:r>
              <a:rPr lang="en-US" sz="1200" dirty="0"/>
              <a:t> (</a:t>
            </a:r>
            <a:r>
              <a:rPr lang="en-US" sz="1200" dirty="0" err="1"/>
              <a:t>si</a:t>
            </a:r>
            <a:r>
              <a:rPr lang="en-US" sz="1200" dirty="0"/>
              <a:t> </a:t>
            </a:r>
            <a:r>
              <a:rPr lang="en-US" sz="1200" dirty="0" err="1"/>
              <a:t>el</a:t>
            </a:r>
            <a:r>
              <a:rPr lang="en-US" sz="1200" dirty="0"/>
              <a:t> </a:t>
            </a:r>
            <a:r>
              <a:rPr lang="en-US" sz="1200" dirty="0" err="1"/>
              <a:t>nombre</a:t>
            </a:r>
            <a:r>
              <a:rPr lang="en-US" sz="1200" dirty="0"/>
              <a:t> de </a:t>
            </a:r>
            <a:r>
              <a:rPr lang="en-US" sz="1200" dirty="0" err="1"/>
              <a:t>usuario</a:t>
            </a:r>
            <a:r>
              <a:rPr lang="en-US" sz="1200" dirty="0"/>
              <a:t> </a:t>
            </a:r>
            <a:r>
              <a:rPr lang="en-US" sz="1200" dirty="0" err="1"/>
              <a:t>ya</a:t>
            </a:r>
            <a:r>
              <a:rPr lang="en-US" sz="1200" dirty="0"/>
              <a:t> </a:t>
            </a:r>
            <a:r>
              <a:rPr lang="en-US" sz="1200" dirty="0" err="1"/>
              <a:t>existe</a:t>
            </a:r>
            <a:r>
              <a:rPr lang="en-US" sz="1200" dirty="0"/>
              <a:t>, </a:t>
            </a:r>
            <a:r>
              <a:rPr lang="en-US" sz="1200" dirty="0" err="1"/>
              <a:t>debes</a:t>
            </a:r>
            <a:r>
              <a:rPr lang="en-US" sz="1200" dirty="0"/>
              <a:t> </a:t>
            </a:r>
            <a:r>
              <a:rPr lang="en-US" sz="1200" dirty="0" err="1"/>
              <a:t>ajustarlo</a:t>
            </a:r>
            <a:r>
              <a:rPr lang="en-US" sz="1200" dirty="0"/>
              <a:t>) </a:t>
            </a:r>
            <a:r>
              <a:rPr lang="en-US" sz="1200" dirty="0">
                <a:solidFill>
                  <a:srgbClr val="60605B"/>
                </a:solidFill>
              </a:rPr>
              <a:t>&gt;&gt;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Por favor </a:t>
            </a:r>
            <a:r>
              <a:rPr lang="en-US" sz="1200" b="1" u="sng" dirty="0" err="1">
                <a:solidFill>
                  <a:srgbClr val="60605B"/>
                </a:solidFill>
                <a:highlight>
                  <a:srgbClr val="FFFF00"/>
                </a:highlight>
              </a:rPr>
              <a:t>haz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 </a:t>
            </a:r>
            <a:r>
              <a:rPr lang="en-US" sz="1200" b="1" u="sng" dirty="0" err="1">
                <a:solidFill>
                  <a:srgbClr val="60605B"/>
                </a:solidFill>
                <a:highlight>
                  <a:srgbClr val="FFFF00"/>
                </a:highlight>
              </a:rPr>
              <a:t>clic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 </a:t>
            </a:r>
            <a:r>
              <a:rPr lang="en-US" sz="1200" b="1" u="sng" dirty="0" err="1">
                <a:solidFill>
                  <a:srgbClr val="60605B"/>
                </a:solidFill>
                <a:highlight>
                  <a:srgbClr val="FFFF00"/>
                </a:highlight>
              </a:rPr>
              <a:t>en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 GET STARTED!</a:t>
            </a:r>
            <a:endParaRPr lang="en-US" sz="12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2. </a:t>
            </a:r>
            <a:r>
              <a:rPr lang="en-US" sz="1200" dirty="0"/>
              <a:t>Para </a:t>
            </a:r>
            <a:r>
              <a:rPr lang="en-US" sz="1200" dirty="0" err="1"/>
              <a:t>iniciar</a:t>
            </a:r>
            <a:r>
              <a:rPr lang="en-US" sz="1200" dirty="0"/>
              <a:t> </a:t>
            </a:r>
            <a:r>
              <a:rPr lang="en-US" sz="1200" dirty="0" err="1"/>
              <a:t>sesión</a:t>
            </a:r>
            <a:r>
              <a:rPr lang="en-US" sz="1200" dirty="0"/>
              <a:t>- </a:t>
            </a:r>
            <a:r>
              <a:rPr lang="es-ES" sz="1200" dirty="0"/>
              <a:t>Puedes utilizar la dirección de correo electrónico proporcionada durante el registro o el nombre de usuario</a:t>
            </a:r>
            <a:r>
              <a:rPr lang="en-US" sz="1200" dirty="0"/>
              <a:t> 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3. </a:t>
            </a:r>
            <a:r>
              <a:rPr lang="es-ES" sz="1200" dirty="0">
                <a:solidFill>
                  <a:srgbClr val="60605B"/>
                </a:solidFill>
              </a:rPr>
              <a:t>Después de iniciar sesión, se te dirigirá a la página e2open</a:t>
            </a:r>
            <a:r>
              <a:rPr lang="en-US" sz="1200" dirty="0">
                <a:solidFill>
                  <a:srgbClr val="60605B"/>
                </a:solidFill>
              </a:rPr>
              <a:t> &gt;&gt; </a:t>
            </a:r>
            <a:r>
              <a:rPr lang="es-ES" sz="1200" dirty="0">
                <a:solidFill>
                  <a:srgbClr val="60605B"/>
                </a:solidFill>
              </a:rPr>
              <a:t>Por favor haz clic en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b="1" dirty="0">
                <a:solidFill>
                  <a:schemeClr val="accent1"/>
                </a:solidFill>
              </a:rPr>
              <a:t>“JABIL Process Manager”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4. En </a:t>
            </a:r>
            <a:r>
              <a:rPr lang="en-US" sz="1200" dirty="0" err="1">
                <a:solidFill>
                  <a:srgbClr val="60605B"/>
                </a:solidFill>
              </a:rPr>
              <a:t>el</a:t>
            </a:r>
            <a:r>
              <a:rPr lang="en-US" sz="1200" dirty="0">
                <a:solidFill>
                  <a:srgbClr val="60605B"/>
                </a:solidFill>
              </a:rPr>
              <a:t> s</a:t>
            </a:r>
            <a:r>
              <a:rPr lang="es-ES" sz="1200" dirty="0" err="1">
                <a:solidFill>
                  <a:srgbClr val="60605B"/>
                </a:solidFill>
              </a:rPr>
              <a:t>iguiente</a:t>
            </a:r>
            <a:r>
              <a:rPr lang="es-ES" sz="1200" dirty="0">
                <a:solidFill>
                  <a:srgbClr val="60605B"/>
                </a:solidFill>
              </a:rPr>
              <a:t> selecciona de la lista desplegable</a:t>
            </a:r>
            <a:r>
              <a:rPr lang="es-MX" sz="1200" dirty="0">
                <a:solidFill>
                  <a:srgbClr val="60605B"/>
                </a:solidFill>
              </a:rPr>
              <a:t> </a:t>
            </a:r>
            <a:r>
              <a:rPr lang="en-US" sz="1200" b="1" dirty="0">
                <a:solidFill>
                  <a:schemeClr val="accent1"/>
                </a:solidFill>
              </a:rPr>
              <a:t>E2open Managed Users</a:t>
            </a:r>
            <a:r>
              <a:rPr lang="en-US" sz="1200" b="1" dirty="0">
                <a:solidFill>
                  <a:srgbClr val="60605B"/>
                </a:solidFill>
              </a:rPr>
              <a:t> y </a:t>
            </a:r>
            <a:r>
              <a:rPr lang="es-ES" sz="1200" dirty="0"/>
              <a:t>marca la casilla de verificación </a:t>
            </a:r>
            <a:r>
              <a:rPr lang="es-ES" sz="1200" b="1" dirty="0"/>
              <a:t>“</a:t>
            </a:r>
            <a:r>
              <a:rPr lang="en-US" sz="1200" b="1" dirty="0"/>
              <a:t>Remember your choice”</a:t>
            </a:r>
            <a:endParaRPr kumimoji="0" lang="en-US" sz="1200" b="1" i="0" strike="noStrike" kern="1200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A2C898-F7E1-78A7-39DB-DCCD294ADF5F}"/>
              </a:ext>
            </a:extLst>
          </p:cNvPr>
          <p:cNvSpPr/>
          <p:nvPr/>
        </p:nvSpPr>
        <p:spPr>
          <a:xfrm>
            <a:off x="6563630" y="2336976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3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876911" y="2793159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6467274" y="2677378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err="1"/>
              <a:t>Clic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CFAB247-F8DC-88E3-A890-284A0BA44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9235" y="4140387"/>
            <a:ext cx="2591636" cy="1706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7AC4B21-FE73-95C4-4F79-62ECFBB8BF65}"/>
              </a:ext>
            </a:extLst>
          </p:cNvPr>
          <p:cNvSpPr/>
          <p:nvPr/>
        </p:nvSpPr>
        <p:spPr>
          <a:xfrm>
            <a:off x="2281351" y="4235025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2</a:t>
            </a: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2FEA68E-5F9F-487F-6E47-0532452564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3111" y="3315528"/>
            <a:ext cx="3315896" cy="2906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B404EFE9-5FC2-503C-56FD-E62EB625CB38}"/>
              </a:ext>
            </a:extLst>
          </p:cNvPr>
          <p:cNvSpPr/>
          <p:nvPr/>
        </p:nvSpPr>
        <p:spPr>
          <a:xfrm>
            <a:off x="7645696" y="5765988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4</a:t>
            </a: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401805-2438-4E21-7867-24E116B70396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6033155" y="5458914"/>
            <a:ext cx="640047" cy="18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F2886341-16CD-F886-7174-FC91AC94E5B6}"/>
              </a:ext>
            </a:extLst>
          </p:cNvPr>
          <p:cNvSpPr/>
          <p:nvPr/>
        </p:nvSpPr>
        <p:spPr>
          <a:xfrm>
            <a:off x="6673202" y="5531729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err="1"/>
              <a:t>Clic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2553566" y="3673431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1446980" y="3576272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09020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9D4D58C-5F5A-47DF-A096-18B6841F330C}"/>
</file>

<file path=customXml/itemProps2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B44CEB-53E9-4FE0-A40B-971794A45B63}">
  <ds:schemaRefs>
    <ds:schemaRef ds:uri="1a2d8a1b-ec49-48b3-a505-2779a2783986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96a41bf7-7bba-400d-9b09-6d9131e68213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df4ecc1-dfa4-474d-adc0-f795c994578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16370</TotalTime>
  <Words>2597</Words>
  <Application>Microsoft Office PowerPoint</Application>
  <PresentationFormat>Panorámica</PresentationFormat>
  <Paragraphs>313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16" baseType="lpstr">
      <vt:lpstr>Jabil</vt:lpstr>
      <vt:lpstr>2_Jabil</vt:lpstr>
      <vt:lpstr>Supplier Order Collaboration</vt:lpstr>
      <vt:lpstr>¿PORQUÉ e2open?</vt:lpstr>
      <vt:lpstr>PROVEEDORES en e2open | Descripción General</vt:lpstr>
      <vt:lpstr>PROVEEDORES EN e2open |  TIPOS DE PROVEEDORES</vt:lpstr>
      <vt:lpstr>DETALLES DE LAS OPCIONES DE COLABORACIÓN​</vt:lpstr>
      <vt:lpstr>NOTIFICACIONES POR CORREO ELECTRÓNICO DISPONIBLES PARA PROVEEDORES DEL PORTAL</vt:lpstr>
      <vt:lpstr>PROVEEDORES DE PORTAL</vt:lpstr>
      <vt:lpstr>CORREO ELECTRÓNICO DE INVITACIÓN AL SISTEMA</vt:lpstr>
      <vt:lpstr>REGISTRO</vt:lpstr>
      <vt:lpstr>Inicio de sesión en e2open</vt:lpstr>
      <vt:lpstr>PASOS &amp; TIPS</vt:lpstr>
      <vt:lpstr>e2open | Ayuda en línea</vt:lpstr>
      <vt:lpstr>Presentación de PowerPoint</vt:lpstr>
      <vt:lpstr>Para más información, visita nuestro Portal de Proveedores:​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Fatima Guzman</cp:lastModifiedBy>
  <cp:revision>212</cp:revision>
  <dcterms:created xsi:type="dcterms:W3CDTF">2022-05-05T08:26:01Z</dcterms:created>
  <dcterms:modified xsi:type="dcterms:W3CDTF">2023-11-14T05:57:08Z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