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9" r:id="rId6"/>
    <p:sldId id="271" r:id="rId7"/>
    <p:sldId id="260" r:id="rId8"/>
    <p:sldId id="270" r:id="rId9"/>
    <p:sldId id="261" r:id="rId10"/>
    <p:sldId id="262" r:id="rId11"/>
    <p:sldId id="272" r:id="rId12"/>
    <p:sldId id="829" r:id="rId13"/>
    <p:sldId id="830" r:id="rId14"/>
    <p:sldId id="831" r:id="rId15"/>
    <p:sldId id="832" r:id="rId16"/>
    <p:sldId id="833" r:id="rId17"/>
    <p:sldId id="811" r:id="rId18"/>
    <p:sldId id="812" r:id="rId19"/>
    <p:sldId id="267" r:id="rId20"/>
    <p:sldId id="840" r:id="rId21"/>
    <p:sldId id="274" r:id="rId22"/>
    <p:sldId id="841" r:id="rId23"/>
    <p:sldId id="268" r:id="rId24"/>
  </p:sldIdLst>
  <p:sldSz cx="9144000" cy="6858000" type="screen4x3"/>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880"/>
        <p:guide pos="216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332D731B-0FDA-4A5E-9E5F-A0A0C60A04BD}" type="datetimeFigureOut">
              <a:rPr kumimoji="1" lang="ja-JP" altLang="en-US" smtClean="0"/>
              <a:t>2019/7/2</a:t>
            </a:fld>
            <a:endParaRPr kumimoji="1" lang="ja-JP" altLang="en-US"/>
          </a:p>
        </p:txBody>
      </p:sp>
      <p:sp>
        <p:nvSpPr>
          <p:cNvPr id="4" name="スライド イメージ プレースホルダー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151065E4-1CCC-4333-A4A8-3E5497EC751B}" type="slidenum">
              <a:rPr kumimoji="1" lang="ja-JP" altLang="en-US" smtClean="0"/>
              <a:t>‹#›</a:t>
            </a:fld>
            <a:endParaRPr kumimoji="1" lang="ja-JP" altLang="en-US"/>
          </a:p>
        </p:txBody>
      </p:sp>
    </p:spTree>
    <p:extLst>
      <p:ext uri="{BB962C8B-B14F-4D97-AF65-F5344CB8AC3E}">
        <p14:creationId xmlns:p14="http://schemas.microsoft.com/office/powerpoint/2010/main" val="23844634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51065E4-1CCC-4333-A4A8-3E5497EC751B}" type="slidenum">
              <a:rPr kumimoji="1" lang="ja-JP" altLang="en-US" smtClean="0"/>
              <a:t>1</a:t>
            </a:fld>
            <a:endParaRPr kumimoji="1" lang="ja-JP" altLang="en-US"/>
          </a:p>
        </p:txBody>
      </p:sp>
    </p:spTree>
    <p:extLst>
      <p:ext uri="{BB962C8B-B14F-4D97-AF65-F5344CB8AC3E}">
        <p14:creationId xmlns:p14="http://schemas.microsoft.com/office/powerpoint/2010/main" val="909245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12</a:t>
            </a:fld>
            <a:endParaRPr lang="en-US"/>
          </a:p>
        </p:txBody>
      </p:sp>
    </p:spTree>
    <p:extLst>
      <p:ext uri="{BB962C8B-B14F-4D97-AF65-F5344CB8AC3E}">
        <p14:creationId xmlns:p14="http://schemas.microsoft.com/office/powerpoint/2010/main" val="218608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13</a:t>
            </a:fld>
            <a:endParaRPr lang="en-US"/>
          </a:p>
        </p:txBody>
      </p:sp>
    </p:spTree>
    <p:extLst>
      <p:ext uri="{BB962C8B-B14F-4D97-AF65-F5344CB8AC3E}">
        <p14:creationId xmlns:p14="http://schemas.microsoft.com/office/powerpoint/2010/main" val="3684016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14</a:t>
            </a:fld>
            <a:endParaRPr lang="en-US"/>
          </a:p>
        </p:txBody>
      </p:sp>
    </p:spTree>
    <p:extLst>
      <p:ext uri="{BB962C8B-B14F-4D97-AF65-F5344CB8AC3E}">
        <p14:creationId xmlns:p14="http://schemas.microsoft.com/office/powerpoint/2010/main" val="3901610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15</a:t>
            </a:fld>
            <a:endParaRPr lang="en-US"/>
          </a:p>
        </p:txBody>
      </p:sp>
    </p:spTree>
    <p:extLst>
      <p:ext uri="{BB962C8B-B14F-4D97-AF65-F5344CB8AC3E}">
        <p14:creationId xmlns:p14="http://schemas.microsoft.com/office/powerpoint/2010/main" val="763708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20</a:t>
            </a:fld>
            <a:endParaRPr lang="en-US"/>
          </a:p>
        </p:txBody>
      </p:sp>
    </p:spTree>
    <p:extLst>
      <p:ext uri="{BB962C8B-B14F-4D97-AF65-F5344CB8AC3E}">
        <p14:creationId xmlns:p14="http://schemas.microsoft.com/office/powerpoint/2010/main" val="4058141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00338D"/>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14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00338D"/>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00338D"/>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587500" y="0"/>
            <a:ext cx="7556500" cy="6858000"/>
          </a:xfrm>
          <a:custGeom>
            <a:avLst/>
            <a:gdLst/>
            <a:ahLst/>
            <a:cxnLst/>
            <a:rect l="l" t="t" r="r" b="b"/>
            <a:pathLst>
              <a:path w="7556500" h="6858000">
                <a:moveTo>
                  <a:pt x="0" y="6858000"/>
                </a:moveTo>
                <a:lnTo>
                  <a:pt x="7556500" y="6858000"/>
                </a:lnTo>
                <a:lnTo>
                  <a:pt x="7556500" y="0"/>
                </a:lnTo>
                <a:lnTo>
                  <a:pt x="0" y="0"/>
                </a:lnTo>
                <a:lnTo>
                  <a:pt x="0" y="6858000"/>
                </a:lnTo>
                <a:close/>
              </a:path>
            </a:pathLst>
          </a:custGeom>
          <a:solidFill>
            <a:srgbClr val="0091DA"/>
          </a:solidFill>
        </p:spPr>
        <p:txBody>
          <a:bodyPr wrap="square" lIns="0" tIns="0" rIns="0" bIns="0" rtlCol="0"/>
          <a:lstStyle/>
          <a:p>
            <a:endParaRPr/>
          </a:p>
        </p:txBody>
      </p:sp>
      <p:sp>
        <p:nvSpPr>
          <p:cNvPr id="17" name="bk object 17"/>
          <p:cNvSpPr/>
          <p:nvPr/>
        </p:nvSpPr>
        <p:spPr>
          <a:xfrm>
            <a:off x="0" y="0"/>
            <a:ext cx="1587500" cy="6858000"/>
          </a:xfrm>
          <a:custGeom>
            <a:avLst/>
            <a:gdLst/>
            <a:ahLst/>
            <a:cxnLst/>
            <a:rect l="l" t="t" r="r" b="b"/>
            <a:pathLst>
              <a:path w="1587500" h="6858000">
                <a:moveTo>
                  <a:pt x="0" y="6857999"/>
                </a:moveTo>
                <a:lnTo>
                  <a:pt x="1587500" y="6857999"/>
                </a:lnTo>
                <a:lnTo>
                  <a:pt x="1587500" y="0"/>
                </a:lnTo>
                <a:lnTo>
                  <a:pt x="0" y="0"/>
                </a:lnTo>
                <a:lnTo>
                  <a:pt x="0" y="6857999"/>
                </a:lnTo>
                <a:close/>
              </a:path>
            </a:pathLst>
          </a:custGeom>
          <a:solidFill>
            <a:srgbClr val="00338D"/>
          </a:solidFill>
        </p:spPr>
        <p:txBody>
          <a:bodyPr wrap="square" lIns="0" tIns="0" rIns="0" bIns="0" rtlCol="0"/>
          <a:lstStyle/>
          <a:p>
            <a:endParaRPr/>
          </a:p>
        </p:txBody>
      </p:sp>
      <p:sp>
        <p:nvSpPr>
          <p:cNvPr id="18" name="bk object 18"/>
          <p:cNvSpPr/>
          <p:nvPr/>
        </p:nvSpPr>
        <p:spPr>
          <a:xfrm>
            <a:off x="7097454" y="6373707"/>
            <a:ext cx="265430" cy="276860"/>
          </a:xfrm>
          <a:custGeom>
            <a:avLst/>
            <a:gdLst/>
            <a:ahLst/>
            <a:cxnLst/>
            <a:rect l="l" t="t" r="r" b="b"/>
            <a:pathLst>
              <a:path w="265429" h="276859">
                <a:moveTo>
                  <a:pt x="67769" y="141212"/>
                </a:moveTo>
                <a:lnTo>
                  <a:pt x="0" y="153045"/>
                </a:lnTo>
                <a:lnTo>
                  <a:pt x="0" y="210766"/>
                </a:lnTo>
                <a:lnTo>
                  <a:pt x="8642" y="254677"/>
                </a:lnTo>
                <a:lnTo>
                  <a:pt x="52315" y="275639"/>
                </a:lnTo>
                <a:lnTo>
                  <a:pt x="72036" y="276427"/>
                </a:lnTo>
                <a:lnTo>
                  <a:pt x="193240" y="276427"/>
                </a:lnTo>
                <a:lnTo>
                  <a:pt x="241514" y="268835"/>
                </a:lnTo>
                <a:lnTo>
                  <a:pt x="264304" y="228605"/>
                </a:lnTo>
                <a:lnTo>
                  <a:pt x="264479" y="224709"/>
                </a:lnTo>
                <a:lnTo>
                  <a:pt x="67769" y="224709"/>
                </a:lnTo>
                <a:lnTo>
                  <a:pt x="67769" y="141212"/>
                </a:lnTo>
                <a:close/>
              </a:path>
              <a:path w="265429" h="276859">
                <a:moveTo>
                  <a:pt x="265104" y="0"/>
                </a:moveTo>
                <a:lnTo>
                  <a:pt x="197333" y="0"/>
                </a:lnTo>
                <a:lnTo>
                  <a:pt x="197333" y="224709"/>
                </a:lnTo>
                <a:lnTo>
                  <a:pt x="264479" y="224709"/>
                </a:lnTo>
                <a:lnTo>
                  <a:pt x="265104" y="210766"/>
                </a:lnTo>
                <a:lnTo>
                  <a:pt x="265104" y="0"/>
                </a:lnTo>
                <a:close/>
              </a:path>
            </a:pathLst>
          </a:custGeom>
          <a:solidFill>
            <a:srgbClr val="FFFFFF"/>
          </a:solidFill>
        </p:spPr>
        <p:txBody>
          <a:bodyPr wrap="square" lIns="0" tIns="0" rIns="0" bIns="0" rtlCol="0"/>
          <a:lstStyle/>
          <a:p>
            <a:endParaRPr/>
          </a:p>
        </p:txBody>
      </p:sp>
      <p:sp>
        <p:nvSpPr>
          <p:cNvPr id="19" name="bk object 19"/>
          <p:cNvSpPr/>
          <p:nvPr/>
        </p:nvSpPr>
        <p:spPr>
          <a:xfrm>
            <a:off x="7432545" y="6373707"/>
            <a:ext cx="391160" cy="276860"/>
          </a:xfrm>
          <a:custGeom>
            <a:avLst/>
            <a:gdLst/>
            <a:ahLst/>
            <a:cxnLst/>
            <a:rect l="l" t="t" r="r" b="b"/>
            <a:pathLst>
              <a:path w="391159" h="276859">
                <a:moveTo>
                  <a:pt x="226188" y="0"/>
                </a:moveTo>
                <a:lnTo>
                  <a:pt x="162342" y="0"/>
                </a:lnTo>
                <a:lnTo>
                  <a:pt x="0" y="276427"/>
                </a:lnTo>
                <a:lnTo>
                  <a:pt x="65725" y="276427"/>
                </a:lnTo>
                <a:lnTo>
                  <a:pt x="90477" y="232653"/>
                </a:lnTo>
                <a:lnTo>
                  <a:pt x="100717" y="216765"/>
                </a:lnTo>
                <a:lnTo>
                  <a:pt x="265107" y="186932"/>
                </a:lnTo>
                <a:lnTo>
                  <a:pt x="337369" y="186932"/>
                </a:lnTo>
                <a:lnTo>
                  <a:pt x="325511" y="166994"/>
                </a:lnTo>
                <a:lnTo>
                  <a:pt x="127516" y="166994"/>
                </a:lnTo>
                <a:lnTo>
                  <a:pt x="191188" y="53666"/>
                </a:lnTo>
                <a:lnTo>
                  <a:pt x="258107" y="53666"/>
                </a:lnTo>
                <a:lnTo>
                  <a:pt x="226188" y="0"/>
                </a:lnTo>
                <a:close/>
              </a:path>
              <a:path w="391159" h="276859">
                <a:moveTo>
                  <a:pt x="337369" y="186932"/>
                </a:moveTo>
                <a:lnTo>
                  <a:pt x="265107" y="186932"/>
                </a:lnTo>
                <a:lnTo>
                  <a:pt x="314439" y="276427"/>
                </a:lnTo>
                <a:lnTo>
                  <a:pt x="390598" y="276427"/>
                </a:lnTo>
                <a:lnTo>
                  <a:pt x="337369" y="186932"/>
                </a:lnTo>
                <a:close/>
              </a:path>
              <a:path w="391159" h="276859">
                <a:moveTo>
                  <a:pt x="258107" y="53666"/>
                </a:moveTo>
                <a:lnTo>
                  <a:pt x="191188" y="53666"/>
                </a:lnTo>
                <a:lnTo>
                  <a:pt x="252813" y="166994"/>
                </a:lnTo>
                <a:lnTo>
                  <a:pt x="325511" y="166994"/>
                </a:lnTo>
                <a:lnTo>
                  <a:pt x="258107" y="53666"/>
                </a:lnTo>
                <a:close/>
              </a:path>
            </a:pathLst>
          </a:custGeom>
          <a:solidFill>
            <a:srgbClr val="FFFFFF"/>
          </a:solidFill>
        </p:spPr>
        <p:txBody>
          <a:bodyPr wrap="square" lIns="0" tIns="0" rIns="0" bIns="0" rtlCol="0"/>
          <a:lstStyle/>
          <a:p>
            <a:endParaRPr/>
          </a:p>
        </p:txBody>
      </p:sp>
      <p:sp>
        <p:nvSpPr>
          <p:cNvPr id="20" name="bk object 20"/>
          <p:cNvSpPr/>
          <p:nvPr/>
        </p:nvSpPr>
        <p:spPr>
          <a:xfrm>
            <a:off x="7913608" y="6373707"/>
            <a:ext cx="312420" cy="276860"/>
          </a:xfrm>
          <a:custGeom>
            <a:avLst/>
            <a:gdLst/>
            <a:ahLst/>
            <a:cxnLst/>
            <a:rect l="l" t="t" r="r" b="b"/>
            <a:pathLst>
              <a:path w="312420" h="276859">
                <a:moveTo>
                  <a:pt x="246625" y="0"/>
                </a:moveTo>
                <a:lnTo>
                  <a:pt x="0" y="0"/>
                </a:lnTo>
                <a:lnTo>
                  <a:pt x="0" y="276427"/>
                </a:lnTo>
                <a:lnTo>
                  <a:pt x="228241" y="276427"/>
                </a:lnTo>
                <a:lnTo>
                  <a:pt x="248259" y="275639"/>
                </a:lnTo>
                <a:lnTo>
                  <a:pt x="291857" y="262484"/>
                </a:lnTo>
                <a:lnTo>
                  <a:pt x="312012" y="226654"/>
                </a:lnTo>
                <a:lnTo>
                  <a:pt x="65697" y="226654"/>
                </a:lnTo>
                <a:lnTo>
                  <a:pt x="65697" y="157104"/>
                </a:lnTo>
                <a:lnTo>
                  <a:pt x="303678" y="157104"/>
                </a:lnTo>
                <a:lnTo>
                  <a:pt x="298032" y="151101"/>
                </a:lnTo>
                <a:lnTo>
                  <a:pt x="291121" y="144417"/>
                </a:lnTo>
                <a:lnTo>
                  <a:pt x="282656" y="139207"/>
                </a:lnTo>
                <a:lnTo>
                  <a:pt x="272618" y="135487"/>
                </a:lnTo>
                <a:lnTo>
                  <a:pt x="260986" y="133272"/>
                </a:lnTo>
                <a:lnTo>
                  <a:pt x="272618" y="131321"/>
                </a:lnTo>
                <a:lnTo>
                  <a:pt x="304220" y="111384"/>
                </a:lnTo>
                <a:lnTo>
                  <a:pt x="65697" y="111384"/>
                </a:lnTo>
                <a:lnTo>
                  <a:pt x="65697" y="45720"/>
                </a:lnTo>
                <a:lnTo>
                  <a:pt x="309611" y="45720"/>
                </a:lnTo>
                <a:lnTo>
                  <a:pt x="309197" y="41019"/>
                </a:lnTo>
                <a:lnTo>
                  <a:pt x="286263" y="6635"/>
                </a:lnTo>
                <a:lnTo>
                  <a:pt x="262378" y="732"/>
                </a:lnTo>
                <a:lnTo>
                  <a:pt x="246625" y="0"/>
                </a:lnTo>
                <a:close/>
              </a:path>
              <a:path w="312420" h="276859">
                <a:moveTo>
                  <a:pt x="303678" y="157104"/>
                </a:moveTo>
                <a:lnTo>
                  <a:pt x="217835" y="157104"/>
                </a:lnTo>
                <a:lnTo>
                  <a:pt x="226390" y="157165"/>
                </a:lnTo>
                <a:lnTo>
                  <a:pt x="233566" y="157590"/>
                </a:lnTo>
                <a:lnTo>
                  <a:pt x="239571" y="158744"/>
                </a:lnTo>
                <a:lnTo>
                  <a:pt x="244613" y="160991"/>
                </a:lnTo>
                <a:lnTo>
                  <a:pt x="248706" y="165043"/>
                </a:lnTo>
                <a:lnTo>
                  <a:pt x="250718" y="171046"/>
                </a:lnTo>
                <a:lnTo>
                  <a:pt x="250718" y="210766"/>
                </a:lnTo>
                <a:lnTo>
                  <a:pt x="217835" y="226654"/>
                </a:lnTo>
                <a:lnTo>
                  <a:pt x="312012" y="226654"/>
                </a:lnTo>
                <a:lnTo>
                  <a:pt x="312326" y="223303"/>
                </a:lnTo>
                <a:lnTo>
                  <a:pt x="312392" y="186932"/>
                </a:lnTo>
                <a:lnTo>
                  <a:pt x="311592" y="176569"/>
                </a:lnTo>
                <a:lnTo>
                  <a:pt x="309062" y="166768"/>
                </a:lnTo>
                <a:lnTo>
                  <a:pt x="304607" y="158092"/>
                </a:lnTo>
                <a:lnTo>
                  <a:pt x="303678" y="157104"/>
                </a:lnTo>
                <a:close/>
              </a:path>
              <a:path w="312420" h="276859">
                <a:moveTo>
                  <a:pt x="309611" y="45720"/>
                </a:moveTo>
                <a:lnTo>
                  <a:pt x="238439" y="45720"/>
                </a:lnTo>
                <a:lnTo>
                  <a:pt x="242533" y="49613"/>
                </a:lnTo>
                <a:lnTo>
                  <a:pt x="246625" y="51722"/>
                </a:lnTo>
                <a:lnTo>
                  <a:pt x="248706" y="57553"/>
                </a:lnTo>
                <a:lnTo>
                  <a:pt x="248706" y="97442"/>
                </a:lnTo>
                <a:lnTo>
                  <a:pt x="246625" y="103438"/>
                </a:lnTo>
                <a:lnTo>
                  <a:pt x="242533" y="105381"/>
                </a:lnTo>
                <a:lnTo>
                  <a:pt x="238693" y="107962"/>
                </a:lnTo>
                <a:lnTo>
                  <a:pt x="233306" y="109843"/>
                </a:lnTo>
                <a:lnTo>
                  <a:pt x="226357" y="110994"/>
                </a:lnTo>
                <a:lnTo>
                  <a:pt x="217835" y="111384"/>
                </a:lnTo>
                <a:lnTo>
                  <a:pt x="304220" y="111384"/>
                </a:lnTo>
                <a:lnTo>
                  <a:pt x="307241" y="105606"/>
                </a:lnTo>
                <a:lnTo>
                  <a:pt x="309544" y="97143"/>
                </a:lnTo>
                <a:lnTo>
                  <a:pt x="310311" y="87387"/>
                </a:lnTo>
                <a:lnTo>
                  <a:pt x="310311" y="53666"/>
                </a:lnTo>
                <a:lnTo>
                  <a:pt x="309611" y="45720"/>
                </a:lnTo>
                <a:close/>
              </a:path>
            </a:pathLst>
          </a:custGeom>
          <a:solidFill>
            <a:srgbClr val="FFFFFF"/>
          </a:solidFill>
        </p:spPr>
        <p:txBody>
          <a:bodyPr wrap="square" lIns="0" tIns="0" rIns="0" bIns="0" rtlCol="0"/>
          <a:lstStyle/>
          <a:p>
            <a:endParaRPr/>
          </a:p>
        </p:txBody>
      </p:sp>
      <p:sp>
        <p:nvSpPr>
          <p:cNvPr id="21" name="bk object 21"/>
          <p:cNvSpPr/>
          <p:nvPr/>
        </p:nvSpPr>
        <p:spPr>
          <a:xfrm>
            <a:off x="8387396" y="6373706"/>
            <a:ext cx="0" cy="276860"/>
          </a:xfrm>
          <a:custGeom>
            <a:avLst/>
            <a:gdLst/>
            <a:ahLst/>
            <a:cxnLst/>
            <a:rect l="l" t="t" r="r" b="b"/>
            <a:pathLst>
              <a:path h="276859">
                <a:moveTo>
                  <a:pt x="0" y="0"/>
                </a:moveTo>
                <a:lnTo>
                  <a:pt x="0" y="276428"/>
                </a:lnTo>
              </a:path>
            </a:pathLst>
          </a:custGeom>
          <a:ln w="67769">
            <a:solidFill>
              <a:srgbClr val="FFFFFF"/>
            </a:solidFill>
          </a:ln>
        </p:spPr>
        <p:txBody>
          <a:bodyPr wrap="square" lIns="0" tIns="0" rIns="0" bIns="0" rtlCol="0"/>
          <a:lstStyle/>
          <a:p>
            <a:endParaRPr/>
          </a:p>
        </p:txBody>
      </p:sp>
      <p:sp>
        <p:nvSpPr>
          <p:cNvPr id="22" name="bk object 22"/>
          <p:cNvSpPr/>
          <p:nvPr/>
        </p:nvSpPr>
        <p:spPr>
          <a:xfrm>
            <a:off x="8567253" y="6624319"/>
            <a:ext cx="281940" cy="0"/>
          </a:xfrm>
          <a:custGeom>
            <a:avLst/>
            <a:gdLst/>
            <a:ahLst/>
            <a:cxnLst/>
            <a:rect l="l" t="t" r="r" b="b"/>
            <a:pathLst>
              <a:path w="281940">
                <a:moveTo>
                  <a:pt x="0" y="0"/>
                </a:moveTo>
                <a:lnTo>
                  <a:pt x="281660" y="0"/>
                </a:lnTo>
              </a:path>
            </a:pathLst>
          </a:custGeom>
          <a:ln w="50800">
            <a:solidFill>
              <a:srgbClr val="FFFFFF"/>
            </a:solidFill>
          </a:ln>
        </p:spPr>
        <p:txBody>
          <a:bodyPr wrap="square" lIns="0" tIns="0" rIns="0" bIns="0" rtlCol="0"/>
          <a:lstStyle/>
          <a:p>
            <a:endParaRPr/>
          </a:p>
        </p:txBody>
      </p:sp>
      <p:sp>
        <p:nvSpPr>
          <p:cNvPr id="23" name="bk object 23"/>
          <p:cNvSpPr/>
          <p:nvPr/>
        </p:nvSpPr>
        <p:spPr>
          <a:xfrm>
            <a:off x="8600171" y="6374129"/>
            <a:ext cx="0" cy="224790"/>
          </a:xfrm>
          <a:custGeom>
            <a:avLst/>
            <a:gdLst/>
            <a:ahLst/>
            <a:cxnLst/>
            <a:rect l="l" t="t" r="r" b="b"/>
            <a:pathLst>
              <a:path h="224790">
                <a:moveTo>
                  <a:pt x="0" y="0"/>
                </a:moveTo>
                <a:lnTo>
                  <a:pt x="0" y="224790"/>
                </a:lnTo>
              </a:path>
            </a:pathLst>
          </a:custGeom>
          <a:ln w="65836">
            <a:solidFill>
              <a:srgbClr val="FFFFFF"/>
            </a:solidFill>
          </a:ln>
        </p:spPr>
        <p:txBody>
          <a:bodyPr wrap="square" lIns="0" tIns="0" rIns="0" bIns="0" rtlCol="0"/>
          <a:lstStyle/>
          <a:p>
            <a:endParaRPr/>
          </a:p>
        </p:txBody>
      </p:sp>
      <p:sp>
        <p:nvSpPr>
          <p:cNvPr id="24" name="bk object 24"/>
          <p:cNvSpPr/>
          <p:nvPr/>
        </p:nvSpPr>
        <p:spPr>
          <a:xfrm>
            <a:off x="7523022" y="6500977"/>
            <a:ext cx="419734" cy="105410"/>
          </a:xfrm>
          <a:custGeom>
            <a:avLst/>
            <a:gdLst/>
            <a:ahLst/>
            <a:cxnLst/>
            <a:rect l="l" t="t" r="r" b="b"/>
            <a:pathLst>
              <a:path w="419734" h="105409">
                <a:moveTo>
                  <a:pt x="419237" y="0"/>
                </a:moveTo>
                <a:lnTo>
                  <a:pt x="59571" y="0"/>
                </a:lnTo>
                <a:lnTo>
                  <a:pt x="0" y="105383"/>
                </a:lnTo>
                <a:lnTo>
                  <a:pt x="419237" y="0"/>
                </a:lnTo>
                <a:close/>
              </a:path>
            </a:pathLst>
          </a:custGeom>
          <a:solidFill>
            <a:srgbClr val="008A5E"/>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211907" y="6406619"/>
            <a:ext cx="257175" cy="276225"/>
          </a:xfrm>
          <a:custGeom>
            <a:avLst/>
            <a:gdLst/>
            <a:ahLst/>
            <a:cxnLst/>
            <a:rect l="l" t="t" r="r" b="b"/>
            <a:pathLst>
              <a:path w="257175" h="276225">
                <a:moveTo>
                  <a:pt x="65777" y="141093"/>
                </a:moveTo>
                <a:lnTo>
                  <a:pt x="0" y="153016"/>
                </a:lnTo>
                <a:lnTo>
                  <a:pt x="0" y="210646"/>
                </a:lnTo>
                <a:lnTo>
                  <a:pt x="8408" y="254520"/>
                </a:lnTo>
                <a:lnTo>
                  <a:pt x="50671" y="275448"/>
                </a:lnTo>
                <a:lnTo>
                  <a:pt x="69763" y="276224"/>
                </a:lnTo>
                <a:lnTo>
                  <a:pt x="187364" y="276224"/>
                </a:lnTo>
                <a:lnTo>
                  <a:pt x="234173" y="268679"/>
                </a:lnTo>
                <a:lnTo>
                  <a:pt x="256348" y="228500"/>
                </a:lnTo>
                <a:lnTo>
                  <a:pt x="256520" y="224557"/>
                </a:lnTo>
                <a:lnTo>
                  <a:pt x="65777" y="224557"/>
                </a:lnTo>
                <a:lnTo>
                  <a:pt x="65777" y="141093"/>
                </a:lnTo>
                <a:close/>
              </a:path>
              <a:path w="257175" h="276225">
                <a:moveTo>
                  <a:pt x="257126" y="0"/>
                </a:moveTo>
                <a:lnTo>
                  <a:pt x="191350" y="0"/>
                </a:lnTo>
                <a:lnTo>
                  <a:pt x="191350" y="224557"/>
                </a:lnTo>
                <a:lnTo>
                  <a:pt x="256520" y="224557"/>
                </a:lnTo>
                <a:lnTo>
                  <a:pt x="257126" y="210646"/>
                </a:lnTo>
                <a:lnTo>
                  <a:pt x="257126" y="0"/>
                </a:lnTo>
                <a:close/>
              </a:path>
            </a:pathLst>
          </a:custGeom>
          <a:solidFill>
            <a:srgbClr val="005287"/>
          </a:solidFill>
        </p:spPr>
        <p:txBody>
          <a:bodyPr wrap="square" lIns="0" tIns="0" rIns="0" bIns="0" rtlCol="0"/>
          <a:lstStyle/>
          <a:p>
            <a:endParaRPr/>
          </a:p>
        </p:txBody>
      </p:sp>
      <p:sp>
        <p:nvSpPr>
          <p:cNvPr id="17" name="bk object 17"/>
          <p:cNvSpPr/>
          <p:nvPr/>
        </p:nvSpPr>
        <p:spPr>
          <a:xfrm>
            <a:off x="7537283" y="6406619"/>
            <a:ext cx="377825" cy="276225"/>
          </a:xfrm>
          <a:custGeom>
            <a:avLst/>
            <a:gdLst/>
            <a:ahLst/>
            <a:cxnLst/>
            <a:rect l="l" t="t" r="r" b="b"/>
            <a:pathLst>
              <a:path w="377825" h="276225">
                <a:moveTo>
                  <a:pt x="219034" y="0"/>
                </a:moveTo>
                <a:lnTo>
                  <a:pt x="157133" y="0"/>
                </a:lnTo>
                <a:lnTo>
                  <a:pt x="0" y="276224"/>
                </a:lnTo>
                <a:lnTo>
                  <a:pt x="63488" y="276224"/>
                </a:lnTo>
                <a:lnTo>
                  <a:pt x="87295" y="233362"/>
                </a:lnTo>
                <a:lnTo>
                  <a:pt x="96819" y="217487"/>
                </a:lnTo>
                <a:lnTo>
                  <a:pt x="257126" y="187324"/>
                </a:lnTo>
                <a:lnTo>
                  <a:pt x="326671" y="187324"/>
                </a:lnTo>
                <a:lnTo>
                  <a:pt x="314813" y="166687"/>
                </a:lnTo>
                <a:lnTo>
                  <a:pt x="123802" y="166687"/>
                </a:lnTo>
                <a:lnTo>
                  <a:pt x="185703" y="53974"/>
                </a:lnTo>
                <a:lnTo>
                  <a:pt x="250048" y="53974"/>
                </a:lnTo>
                <a:lnTo>
                  <a:pt x="219034" y="0"/>
                </a:lnTo>
                <a:close/>
              </a:path>
              <a:path w="377825" h="276225">
                <a:moveTo>
                  <a:pt x="326671" y="187324"/>
                </a:moveTo>
                <a:lnTo>
                  <a:pt x="257126" y="187324"/>
                </a:lnTo>
                <a:lnTo>
                  <a:pt x="304742" y="276224"/>
                </a:lnTo>
                <a:lnTo>
                  <a:pt x="377753" y="276224"/>
                </a:lnTo>
                <a:lnTo>
                  <a:pt x="326671" y="187324"/>
                </a:lnTo>
                <a:close/>
              </a:path>
              <a:path w="377825" h="276225">
                <a:moveTo>
                  <a:pt x="250048" y="53974"/>
                </a:moveTo>
                <a:lnTo>
                  <a:pt x="185703" y="53974"/>
                </a:lnTo>
                <a:lnTo>
                  <a:pt x="244429" y="166687"/>
                </a:lnTo>
                <a:lnTo>
                  <a:pt x="314813" y="166687"/>
                </a:lnTo>
                <a:lnTo>
                  <a:pt x="250048" y="53974"/>
                </a:lnTo>
                <a:close/>
              </a:path>
            </a:pathLst>
          </a:custGeom>
          <a:solidFill>
            <a:srgbClr val="005287"/>
          </a:solidFill>
        </p:spPr>
        <p:txBody>
          <a:bodyPr wrap="square" lIns="0" tIns="0" rIns="0" bIns="0" rtlCol="0"/>
          <a:lstStyle/>
          <a:p>
            <a:endParaRPr/>
          </a:p>
        </p:txBody>
      </p:sp>
      <p:sp>
        <p:nvSpPr>
          <p:cNvPr id="18" name="bk object 18"/>
          <p:cNvSpPr/>
          <p:nvPr/>
        </p:nvSpPr>
        <p:spPr>
          <a:xfrm>
            <a:off x="8002333" y="6406619"/>
            <a:ext cx="303530" cy="276225"/>
          </a:xfrm>
          <a:custGeom>
            <a:avLst/>
            <a:gdLst/>
            <a:ahLst/>
            <a:cxnLst/>
            <a:rect l="l" t="t" r="r" b="b"/>
            <a:pathLst>
              <a:path w="303529" h="276225">
                <a:moveTo>
                  <a:pt x="239334" y="0"/>
                </a:moveTo>
                <a:lnTo>
                  <a:pt x="0" y="0"/>
                </a:lnTo>
                <a:lnTo>
                  <a:pt x="0" y="276224"/>
                </a:lnTo>
                <a:lnTo>
                  <a:pt x="221383" y="276224"/>
                </a:lnTo>
                <a:lnTo>
                  <a:pt x="240860" y="275448"/>
                </a:lnTo>
                <a:lnTo>
                  <a:pt x="283211" y="262314"/>
                </a:lnTo>
                <a:lnTo>
                  <a:pt x="302793" y="226544"/>
                </a:lnTo>
                <a:lnTo>
                  <a:pt x="63822" y="226544"/>
                </a:lnTo>
                <a:lnTo>
                  <a:pt x="63822" y="156991"/>
                </a:lnTo>
                <a:lnTo>
                  <a:pt x="294646" y="156991"/>
                </a:lnTo>
                <a:lnTo>
                  <a:pt x="289195" y="151029"/>
                </a:lnTo>
                <a:lnTo>
                  <a:pt x="282463" y="144322"/>
                </a:lnTo>
                <a:lnTo>
                  <a:pt x="274236" y="139106"/>
                </a:lnTo>
                <a:lnTo>
                  <a:pt x="264513" y="135380"/>
                </a:lnTo>
                <a:lnTo>
                  <a:pt x="253295" y="133144"/>
                </a:lnTo>
                <a:lnTo>
                  <a:pt x="264513" y="131250"/>
                </a:lnTo>
                <a:lnTo>
                  <a:pt x="295241" y="111284"/>
                </a:lnTo>
                <a:lnTo>
                  <a:pt x="63822" y="111284"/>
                </a:lnTo>
                <a:lnTo>
                  <a:pt x="63822" y="45706"/>
                </a:lnTo>
                <a:lnTo>
                  <a:pt x="300477" y="45706"/>
                </a:lnTo>
                <a:lnTo>
                  <a:pt x="300070" y="40986"/>
                </a:lnTo>
                <a:lnTo>
                  <a:pt x="277758" y="6706"/>
                </a:lnTo>
                <a:lnTo>
                  <a:pt x="254635" y="745"/>
                </a:lnTo>
                <a:lnTo>
                  <a:pt x="239334" y="0"/>
                </a:lnTo>
                <a:close/>
              </a:path>
              <a:path w="303529" h="276225">
                <a:moveTo>
                  <a:pt x="294646" y="156991"/>
                </a:moveTo>
                <a:lnTo>
                  <a:pt x="211411" y="156991"/>
                </a:lnTo>
                <a:lnTo>
                  <a:pt x="219669" y="157053"/>
                </a:lnTo>
                <a:lnTo>
                  <a:pt x="226618" y="157487"/>
                </a:lnTo>
                <a:lnTo>
                  <a:pt x="232446" y="158667"/>
                </a:lnTo>
                <a:lnTo>
                  <a:pt x="237338" y="160965"/>
                </a:lnTo>
                <a:lnTo>
                  <a:pt x="241327" y="164940"/>
                </a:lnTo>
                <a:lnTo>
                  <a:pt x="243323" y="170901"/>
                </a:lnTo>
                <a:lnTo>
                  <a:pt x="243323" y="210646"/>
                </a:lnTo>
                <a:lnTo>
                  <a:pt x="211411" y="226544"/>
                </a:lnTo>
                <a:lnTo>
                  <a:pt x="302793" y="226544"/>
                </a:lnTo>
                <a:lnTo>
                  <a:pt x="303099" y="223190"/>
                </a:lnTo>
                <a:lnTo>
                  <a:pt x="303156" y="186799"/>
                </a:lnTo>
                <a:lnTo>
                  <a:pt x="302377" y="176459"/>
                </a:lnTo>
                <a:lnTo>
                  <a:pt x="299915" y="166678"/>
                </a:lnTo>
                <a:lnTo>
                  <a:pt x="295583" y="158015"/>
                </a:lnTo>
                <a:lnTo>
                  <a:pt x="294646" y="156991"/>
                </a:lnTo>
                <a:close/>
              </a:path>
              <a:path w="303529" h="276225">
                <a:moveTo>
                  <a:pt x="300477" y="45706"/>
                </a:moveTo>
                <a:lnTo>
                  <a:pt x="231355" y="45706"/>
                </a:lnTo>
                <a:lnTo>
                  <a:pt x="235344" y="49680"/>
                </a:lnTo>
                <a:lnTo>
                  <a:pt x="239334" y="51668"/>
                </a:lnTo>
                <a:lnTo>
                  <a:pt x="241327" y="57629"/>
                </a:lnTo>
                <a:lnTo>
                  <a:pt x="241327" y="97374"/>
                </a:lnTo>
                <a:lnTo>
                  <a:pt x="239334" y="103335"/>
                </a:lnTo>
                <a:lnTo>
                  <a:pt x="235344" y="105323"/>
                </a:lnTo>
                <a:lnTo>
                  <a:pt x="231355" y="109297"/>
                </a:lnTo>
                <a:lnTo>
                  <a:pt x="223377" y="111284"/>
                </a:lnTo>
                <a:lnTo>
                  <a:pt x="295241" y="111284"/>
                </a:lnTo>
                <a:lnTo>
                  <a:pt x="298169" y="105571"/>
                </a:lnTo>
                <a:lnTo>
                  <a:pt x="300413" y="97156"/>
                </a:lnTo>
                <a:lnTo>
                  <a:pt x="301161" y="87438"/>
                </a:lnTo>
                <a:lnTo>
                  <a:pt x="301161" y="53655"/>
                </a:lnTo>
                <a:lnTo>
                  <a:pt x="300477" y="45706"/>
                </a:lnTo>
                <a:close/>
              </a:path>
            </a:pathLst>
          </a:custGeom>
          <a:solidFill>
            <a:srgbClr val="005287"/>
          </a:solidFill>
        </p:spPr>
        <p:txBody>
          <a:bodyPr wrap="square" lIns="0" tIns="0" rIns="0" bIns="0" rtlCol="0"/>
          <a:lstStyle/>
          <a:p>
            <a:endParaRPr/>
          </a:p>
        </p:txBody>
      </p:sp>
      <p:sp>
        <p:nvSpPr>
          <p:cNvPr id="19" name="bk object 19"/>
          <p:cNvSpPr/>
          <p:nvPr/>
        </p:nvSpPr>
        <p:spPr>
          <a:xfrm>
            <a:off x="8461830" y="6406619"/>
            <a:ext cx="0" cy="276225"/>
          </a:xfrm>
          <a:custGeom>
            <a:avLst/>
            <a:gdLst/>
            <a:ahLst/>
            <a:cxnLst/>
            <a:rect l="l" t="t" r="r" b="b"/>
            <a:pathLst>
              <a:path h="276225">
                <a:moveTo>
                  <a:pt x="0" y="0"/>
                </a:moveTo>
                <a:lnTo>
                  <a:pt x="0" y="276224"/>
                </a:lnTo>
              </a:path>
            </a:pathLst>
          </a:custGeom>
          <a:ln w="65075">
            <a:solidFill>
              <a:srgbClr val="005287"/>
            </a:solidFill>
          </a:ln>
        </p:spPr>
        <p:txBody>
          <a:bodyPr wrap="square" lIns="0" tIns="0" rIns="0" bIns="0" rtlCol="0"/>
          <a:lstStyle/>
          <a:p>
            <a:endParaRPr/>
          </a:p>
        </p:txBody>
      </p:sp>
      <p:sp>
        <p:nvSpPr>
          <p:cNvPr id="20" name="bk object 20"/>
          <p:cNvSpPr/>
          <p:nvPr/>
        </p:nvSpPr>
        <p:spPr>
          <a:xfrm>
            <a:off x="8635627" y="6657340"/>
            <a:ext cx="273050" cy="0"/>
          </a:xfrm>
          <a:custGeom>
            <a:avLst/>
            <a:gdLst/>
            <a:ahLst/>
            <a:cxnLst/>
            <a:rect l="l" t="t" r="r" b="b"/>
            <a:pathLst>
              <a:path w="273050">
                <a:moveTo>
                  <a:pt x="0" y="0"/>
                </a:moveTo>
                <a:lnTo>
                  <a:pt x="272999" y="0"/>
                </a:lnTo>
              </a:path>
            </a:pathLst>
          </a:custGeom>
          <a:ln w="50800">
            <a:solidFill>
              <a:srgbClr val="005287"/>
            </a:solidFill>
          </a:ln>
        </p:spPr>
        <p:txBody>
          <a:bodyPr wrap="square" lIns="0" tIns="0" rIns="0" bIns="0" rtlCol="0"/>
          <a:lstStyle/>
          <a:p>
            <a:endParaRPr/>
          </a:p>
        </p:txBody>
      </p:sp>
      <p:sp>
        <p:nvSpPr>
          <p:cNvPr id="21" name="bk object 21"/>
          <p:cNvSpPr/>
          <p:nvPr/>
        </p:nvSpPr>
        <p:spPr>
          <a:xfrm>
            <a:off x="8668165" y="6407150"/>
            <a:ext cx="0" cy="224790"/>
          </a:xfrm>
          <a:custGeom>
            <a:avLst/>
            <a:gdLst/>
            <a:ahLst/>
            <a:cxnLst/>
            <a:rect l="l" t="t" r="r" b="b"/>
            <a:pathLst>
              <a:path h="224790">
                <a:moveTo>
                  <a:pt x="0" y="0"/>
                </a:moveTo>
                <a:lnTo>
                  <a:pt x="0" y="224790"/>
                </a:lnTo>
              </a:path>
            </a:pathLst>
          </a:custGeom>
          <a:ln w="65074">
            <a:solidFill>
              <a:srgbClr val="005287"/>
            </a:solidFill>
          </a:ln>
        </p:spPr>
        <p:txBody>
          <a:bodyPr wrap="square" lIns="0" tIns="0" rIns="0" bIns="0" rtlCol="0"/>
          <a:lstStyle/>
          <a:p>
            <a:endParaRPr/>
          </a:p>
        </p:txBody>
      </p:sp>
      <p:sp>
        <p:nvSpPr>
          <p:cNvPr id="22" name="bk object 22"/>
          <p:cNvSpPr/>
          <p:nvPr/>
        </p:nvSpPr>
        <p:spPr>
          <a:xfrm>
            <a:off x="7624579" y="6533619"/>
            <a:ext cx="406400" cy="106680"/>
          </a:xfrm>
          <a:custGeom>
            <a:avLst/>
            <a:gdLst/>
            <a:ahLst/>
            <a:cxnLst/>
            <a:rect l="l" t="t" r="r" b="b"/>
            <a:pathLst>
              <a:path w="406400" h="106679">
                <a:moveTo>
                  <a:pt x="406325" y="0"/>
                </a:moveTo>
                <a:lnTo>
                  <a:pt x="57139" y="0"/>
                </a:lnTo>
                <a:lnTo>
                  <a:pt x="0" y="106363"/>
                </a:lnTo>
                <a:lnTo>
                  <a:pt x="406325" y="0"/>
                </a:lnTo>
                <a:close/>
              </a:path>
            </a:pathLst>
          </a:custGeom>
          <a:solidFill>
            <a:srgbClr val="00895F"/>
          </a:solidFill>
        </p:spPr>
        <p:txBody>
          <a:bodyPr wrap="square" lIns="0" tIns="0" rIns="0" bIns="0" rtlCol="0"/>
          <a:lstStyle/>
          <a:p>
            <a:endParaRPr/>
          </a:p>
        </p:txBody>
      </p:sp>
      <p:sp>
        <p:nvSpPr>
          <p:cNvPr id="2" name="Holder 2"/>
          <p:cNvSpPr>
            <a:spLocks noGrp="1"/>
          </p:cNvSpPr>
          <p:nvPr>
            <p:ph type="title"/>
          </p:nvPr>
        </p:nvSpPr>
        <p:spPr>
          <a:xfrm>
            <a:off x="739775" y="232854"/>
            <a:ext cx="7221220" cy="635000"/>
          </a:xfrm>
          <a:prstGeom prst="rect">
            <a:avLst/>
          </a:prstGeom>
        </p:spPr>
        <p:txBody>
          <a:bodyPr wrap="square" lIns="0" tIns="0" rIns="0" bIns="0">
            <a:spAutoFit/>
          </a:bodyPr>
          <a:lstStyle>
            <a:lvl1pPr>
              <a:defRPr sz="4000" b="0" i="0">
                <a:solidFill>
                  <a:srgbClr val="00338D"/>
                </a:solidFill>
                <a:latin typeface="Times New Roman"/>
                <a:cs typeface="Times New Roman"/>
              </a:defRPr>
            </a:lvl1pPr>
          </a:lstStyle>
          <a:p>
            <a:endParaRPr/>
          </a:p>
        </p:txBody>
      </p:sp>
      <p:sp>
        <p:nvSpPr>
          <p:cNvPr id="3" name="Holder 3"/>
          <p:cNvSpPr>
            <a:spLocks noGrp="1"/>
          </p:cNvSpPr>
          <p:nvPr>
            <p:ph type="body" idx="1"/>
          </p:nvPr>
        </p:nvSpPr>
        <p:spPr>
          <a:xfrm>
            <a:off x="739775" y="2547451"/>
            <a:ext cx="7728584" cy="3098165"/>
          </a:xfrm>
          <a:prstGeom prst="rect">
            <a:avLst/>
          </a:prstGeom>
        </p:spPr>
        <p:txBody>
          <a:bodyPr wrap="square" lIns="0" tIns="0" rIns="0" bIns="0">
            <a:spAutoFit/>
          </a:bodyPr>
          <a:lstStyle>
            <a:lvl1pPr>
              <a:defRPr sz="14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87500" y="0"/>
            <a:ext cx="7556500" cy="6858000"/>
          </a:xfrm>
          <a:custGeom>
            <a:avLst/>
            <a:gdLst/>
            <a:ahLst/>
            <a:cxnLst/>
            <a:rect l="l" t="t" r="r" b="b"/>
            <a:pathLst>
              <a:path w="7556500" h="6858000">
                <a:moveTo>
                  <a:pt x="0" y="6858000"/>
                </a:moveTo>
                <a:lnTo>
                  <a:pt x="7556500" y="6858000"/>
                </a:lnTo>
                <a:lnTo>
                  <a:pt x="7556500" y="0"/>
                </a:lnTo>
                <a:lnTo>
                  <a:pt x="0" y="0"/>
                </a:lnTo>
                <a:lnTo>
                  <a:pt x="0" y="6858000"/>
                </a:lnTo>
                <a:close/>
              </a:path>
            </a:pathLst>
          </a:custGeom>
          <a:solidFill>
            <a:srgbClr val="0091DA"/>
          </a:solidFill>
        </p:spPr>
        <p:txBody>
          <a:bodyPr wrap="square" lIns="0" tIns="0" rIns="0" bIns="0" rtlCol="0"/>
          <a:lstStyle/>
          <a:p>
            <a:endParaRPr/>
          </a:p>
        </p:txBody>
      </p:sp>
      <p:sp>
        <p:nvSpPr>
          <p:cNvPr id="3" name="object 3"/>
          <p:cNvSpPr/>
          <p:nvPr/>
        </p:nvSpPr>
        <p:spPr>
          <a:xfrm>
            <a:off x="0" y="0"/>
            <a:ext cx="1587500" cy="6858000"/>
          </a:xfrm>
          <a:custGeom>
            <a:avLst/>
            <a:gdLst/>
            <a:ahLst/>
            <a:cxnLst/>
            <a:rect l="l" t="t" r="r" b="b"/>
            <a:pathLst>
              <a:path w="1587500" h="6858000">
                <a:moveTo>
                  <a:pt x="0" y="6857999"/>
                </a:moveTo>
                <a:lnTo>
                  <a:pt x="1587500" y="6857999"/>
                </a:lnTo>
                <a:lnTo>
                  <a:pt x="1587500" y="0"/>
                </a:lnTo>
                <a:lnTo>
                  <a:pt x="0" y="0"/>
                </a:lnTo>
                <a:lnTo>
                  <a:pt x="0" y="6857999"/>
                </a:lnTo>
                <a:close/>
              </a:path>
            </a:pathLst>
          </a:custGeom>
          <a:solidFill>
            <a:srgbClr val="00338D"/>
          </a:solidFill>
        </p:spPr>
        <p:txBody>
          <a:bodyPr wrap="square" lIns="0" tIns="0" rIns="0" bIns="0" rtlCol="0"/>
          <a:lstStyle/>
          <a:p>
            <a:endParaRPr/>
          </a:p>
        </p:txBody>
      </p:sp>
      <p:sp>
        <p:nvSpPr>
          <p:cNvPr id="4" name="object 4"/>
          <p:cNvSpPr/>
          <p:nvPr/>
        </p:nvSpPr>
        <p:spPr>
          <a:xfrm>
            <a:off x="7097454" y="6373707"/>
            <a:ext cx="265430" cy="276860"/>
          </a:xfrm>
          <a:custGeom>
            <a:avLst/>
            <a:gdLst/>
            <a:ahLst/>
            <a:cxnLst/>
            <a:rect l="l" t="t" r="r" b="b"/>
            <a:pathLst>
              <a:path w="265429" h="276859">
                <a:moveTo>
                  <a:pt x="67769" y="141212"/>
                </a:moveTo>
                <a:lnTo>
                  <a:pt x="0" y="153045"/>
                </a:lnTo>
                <a:lnTo>
                  <a:pt x="0" y="210766"/>
                </a:lnTo>
                <a:lnTo>
                  <a:pt x="8642" y="254677"/>
                </a:lnTo>
                <a:lnTo>
                  <a:pt x="52315" y="275639"/>
                </a:lnTo>
                <a:lnTo>
                  <a:pt x="72036" y="276427"/>
                </a:lnTo>
                <a:lnTo>
                  <a:pt x="193240" y="276427"/>
                </a:lnTo>
                <a:lnTo>
                  <a:pt x="241514" y="268835"/>
                </a:lnTo>
                <a:lnTo>
                  <a:pt x="264304" y="228605"/>
                </a:lnTo>
                <a:lnTo>
                  <a:pt x="264479" y="224709"/>
                </a:lnTo>
                <a:lnTo>
                  <a:pt x="67769" y="224709"/>
                </a:lnTo>
                <a:lnTo>
                  <a:pt x="67769" y="141212"/>
                </a:lnTo>
                <a:close/>
              </a:path>
              <a:path w="265429" h="276859">
                <a:moveTo>
                  <a:pt x="265104" y="0"/>
                </a:moveTo>
                <a:lnTo>
                  <a:pt x="197333" y="0"/>
                </a:lnTo>
                <a:lnTo>
                  <a:pt x="197333" y="224709"/>
                </a:lnTo>
                <a:lnTo>
                  <a:pt x="264479" y="224709"/>
                </a:lnTo>
                <a:lnTo>
                  <a:pt x="265104" y="210766"/>
                </a:lnTo>
                <a:lnTo>
                  <a:pt x="265104" y="0"/>
                </a:lnTo>
                <a:close/>
              </a:path>
            </a:pathLst>
          </a:custGeom>
          <a:solidFill>
            <a:srgbClr val="FFFFFF"/>
          </a:solidFill>
        </p:spPr>
        <p:txBody>
          <a:bodyPr wrap="square" lIns="0" tIns="0" rIns="0" bIns="0" rtlCol="0"/>
          <a:lstStyle/>
          <a:p>
            <a:endParaRPr/>
          </a:p>
        </p:txBody>
      </p:sp>
      <p:sp>
        <p:nvSpPr>
          <p:cNvPr id="5" name="object 5"/>
          <p:cNvSpPr/>
          <p:nvPr/>
        </p:nvSpPr>
        <p:spPr>
          <a:xfrm>
            <a:off x="7432545" y="6373707"/>
            <a:ext cx="391160" cy="276860"/>
          </a:xfrm>
          <a:custGeom>
            <a:avLst/>
            <a:gdLst/>
            <a:ahLst/>
            <a:cxnLst/>
            <a:rect l="l" t="t" r="r" b="b"/>
            <a:pathLst>
              <a:path w="391159" h="276859">
                <a:moveTo>
                  <a:pt x="226188" y="0"/>
                </a:moveTo>
                <a:lnTo>
                  <a:pt x="162342" y="0"/>
                </a:lnTo>
                <a:lnTo>
                  <a:pt x="0" y="276427"/>
                </a:lnTo>
                <a:lnTo>
                  <a:pt x="65725" y="276427"/>
                </a:lnTo>
                <a:lnTo>
                  <a:pt x="90477" y="232653"/>
                </a:lnTo>
                <a:lnTo>
                  <a:pt x="100717" y="216765"/>
                </a:lnTo>
                <a:lnTo>
                  <a:pt x="265107" y="186932"/>
                </a:lnTo>
                <a:lnTo>
                  <a:pt x="337369" y="186932"/>
                </a:lnTo>
                <a:lnTo>
                  <a:pt x="325511" y="166994"/>
                </a:lnTo>
                <a:lnTo>
                  <a:pt x="127516" y="166994"/>
                </a:lnTo>
                <a:lnTo>
                  <a:pt x="191188" y="53666"/>
                </a:lnTo>
                <a:lnTo>
                  <a:pt x="258107" y="53666"/>
                </a:lnTo>
                <a:lnTo>
                  <a:pt x="226188" y="0"/>
                </a:lnTo>
                <a:close/>
              </a:path>
              <a:path w="391159" h="276859">
                <a:moveTo>
                  <a:pt x="337369" y="186932"/>
                </a:moveTo>
                <a:lnTo>
                  <a:pt x="265107" y="186932"/>
                </a:lnTo>
                <a:lnTo>
                  <a:pt x="314439" y="276427"/>
                </a:lnTo>
                <a:lnTo>
                  <a:pt x="390598" y="276427"/>
                </a:lnTo>
                <a:lnTo>
                  <a:pt x="337369" y="186932"/>
                </a:lnTo>
                <a:close/>
              </a:path>
              <a:path w="391159" h="276859">
                <a:moveTo>
                  <a:pt x="258107" y="53666"/>
                </a:moveTo>
                <a:lnTo>
                  <a:pt x="191188" y="53666"/>
                </a:lnTo>
                <a:lnTo>
                  <a:pt x="252813" y="166994"/>
                </a:lnTo>
                <a:lnTo>
                  <a:pt x="325511" y="166994"/>
                </a:lnTo>
                <a:lnTo>
                  <a:pt x="258107" y="53666"/>
                </a:lnTo>
                <a:close/>
              </a:path>
            </a:pathLst>
          </a:custGeom>
          <a:solidFill>
            <a:srgbClr val="FFFFFF"/>
          </a:solidFill>
        </p:spPr>
        <p:txBody>
          <a:bodyPr wrap="square" lIns="0" tIns="0" rIns="0" bIns="0" rtlCol="0"/>
          <a:lstStyle/>
          <a:p>
            <a:endParaRPr/>
          </a:p>
        </p:txBody>
      </p:sp>
      <p:sp>
        <p:nvSpPr>
          <p:cNvPr id="6" name="object 6"/>
          <p:cNvSpPr/>
          <p:nvPr/>
        </p:nvSpPr>
        <p:spPr>
          <a:xfrm>
            <a:off x="7913608" y="6373707"/>
            <a:ext cx="312420" cy="276860"/>
          </a:xfrm>
          <a:custGeom>
            <a:avLst/>
            <a:gdLst/>
            <a:ahLst/>
            <a:cxnLst/>
            <a:rect l="l" t="t" r="r" b="b"/>
            <a:pathLst>
              <a:path w="312420" h="276859">
                <a:moveTo>
                  <a:pt x="246625" y="0"/>
                </a:moveTo>
                <a:lnTo>
                  <a:pt x="0" y="0"/>
                </a:lnTo>
                <a:lnTo>
                  <a:pt x="0" y="276427"/>
                </a:lnTo>
                <a:lnTo>
                  <a:pt x="228241" y="276427"/>
                </a:lnTo>
                <a:lnTo>
                  <a:pt x="248259" y="275639"/>
                </a:lnTo>
                <a:lnTo>
                  <a:pt x="291857" y="262484"/>
                </a:lnTo>
                <a:lnTo>
                  <a:pt x="312012" y="226654"/>
                </a:lnTo>
                <a:lnTo>
                  <a:pt x="65697" y="226654"/>
                </a:lnTo>
                <a:lnTo>
                  <a:pt x="65697" y="157104"/>
                </a:lnTo>
                <a:lnTo>
                  <a:pt x="303678" y="157104"/>
                </a:lnTo>
                <a:lnTo>
                  <a:pt x="298032" y="151101"/>
                </a:lnTo>
                <a:lnTo>
                  <a:pt x="291121" y="144417"/>
                </a:lnTo>
                <a:lnTo>
                  <a:pt x="282656" y="139207"/>
                </a:lnTo>
                <a:lnTo>
                  <a:pt x="272618" y="135487"/>
                </a:lnTo>
                <a:lnTo>
                  <a:pt x="260986" y="133272"/>
                </a:lnTo>
                <a:lnTo>
                  <a:pt x="272618" y="131321"/>
                </a:lnTo>
                <a:lnTo>
                  <a:pt x="304220" y="111384"/>
                </a:lnTo>
                <a:lnTo>
                  <a:pt x="65697" y="111384"/>
                </a:lnTo>
                <a:lnTo>
                  <a:pt x="65697" y="45720"/>
                </a:lnTo>
                <a:lnTo>
                  <a:pt x="309611" y="45720"/>
                </a:lnTo>
                <a:lnTo>
                  <a:pt x="309197" y="41019"/>
                </a:lnTo>
                <a:lnTo>
                  <a:pt x="286263" y="6635"/>
                </a:lnTo>
                <a:lnTo>
                  <a:pt x="262378" y="732"/>
                </a:lnTo>
                <a:lnTo>
                  <a:pt x="246625" y="0"/>
                </a:lnTo>
                <a:close/>
              </a:path>
              <a:path w="312420" h="276859">
                <a:moveTo>
                  <a:pt x="303678" y="157104"/>
                </a:moveTo>
                <a:lnTo>
                  <a:pt x="217835" y="157104"/>
                </a:lnTo>
                <a:lnTo>
                  <a:pt x="226390" y="157165"/>
                </a:lnTo>
                <a:lnTo>
                  <a:pt x="233566" y="157590"/>
                </a:lnTo>
                <a:lnTo>
                  <a:pt x="239571" y="158744"/>
                </a:lnTo>
                <a:lnTo>
                  <a:pt x="244613" y="160991"/>
                </a:lnTo>
                <a:lnTo>
                  <a:pt x="248706" y="165043"/>
                </a:lnTo>
                <a:lnTo>
                  <a:pt x="250718" y="171046"/>
                </a:lnTo>
                <a:lnTo>
                  <a:pt x="250718" y="210766"/>
                </a:lnTo>
                <a:lnTo>
                  <a:pt x="217835" y="226654"/>
                </a:lnTo>
                <a:lnTo>
                  <a:pt x="312012" y="226654"/>
                </a:lnTo>
                <a:lnTo>
                  <a:pt x="312326" y="223303"/>
                </a:lnTo>
                <a:lnTo>
                  <a:pt x="312392" y="186932"/>
                </a:lnTo>
                <a:lnTo>
                  <a:pt x="311592" y="176569"/>
                </a:lnTo>
                <a:lnTo>
                  <a:pt x="309062" y="166768"/>
                </a:lnTo>
                <a:lnTo>
                  <a:pt x="304607" y="158092"/>
                </a:lnTo>
                <a:lnTo>
                  <a:pt x="303678" y="157104"/>
                </a:lnTo>
                <a:close/>
              </a:path>
              <a:path w="312420" h="276859">
                <a:moveTo>
                  <a:pt x="309611" y="45720"/>
                </a:moveTo>
                <a:lnTo>
                  <a:pt x="238439" y="45720"/>
                </a:lnTo>
                <a:lnTo>
                  <a:pt x="242533" y="49613"/>
                </a:lnTo>
                <a:lnTo>
                  <a:pt x="246625" y="51722"/>
                </a:lnTo>
                <a:lnTo>
                  <a:pt x="248706" y="57553"/>
                </a:lnTo>
                <a:lnTo>
                  <a:pt x="248706" y="97442"/>
                </a:lnTo>
                <a:lnTo>
                  <a:pt x="246625" y="103438"/>
                </a:lnTo>
                <a:lnTo>
                  <a:pt x="242533" y="105381"/>
                </a:lnTo>
                <a:lnTo>
                  <a:pt x="238693" y="107962"/>
                </a:lnTo>
                <a:lnTo>
                  <a:pt x="233306" y="109843"/>
                </a:lnTo>
                <a:lnTo>
                  <a:pt x="226357" y="110994"/>
                </a:lnTo>
                <a:lnTo>
                  <a:pt x="217835" y="111384"/>
                </a:lnTo>
                <a:lnTo>
                  <a:pt x="304220" y="111384"/>
                </a:lnTo>
                <a:lnTo>
                  <a:pt x="307241" y="105606"/>
                </a:lnTo>
                <a:lnTo>
                  <a:pt x="309544" y="97143"/>
                </a:lnTo>
                <a:lnTo>
                  <a:pt x="310311" y="87387"/>
                </a:lnTo>
                <a:lnTo>
                  <a:pt x="310311" y="53666"/>
                </a:lnTo>
                <a:lnTo>
                  <a:pt x="309611" y="45720"/>
                </a:lnTo>
                <a:close/>
              </a:path>
            </a:pathLst>
          </a:custGeom>
          <a:solidFill>
            <a:srgbClr val="FFFFFF"/>
          </a:solidFill>
        </p:spPr>
        <p:txBody>
          <a:bodyPr wrap="square" lIns="0" tIns="0" rIns="0" bIns="0" rtlCol="0"/>
          <a:lstStyle/>
          <a:p>
            <a:endParaRPr/>
          </a:p>
        </p:txBody>
      </p:sp>
      <p:sp>
        <p:nvSpPr>
          <p:cNvPr id="7" name="object 7"/>
          <p:cNvSpPr/>
          <p:nvPr/>
        </p:nvSpPr>
        <p:spPr>
          <a:xfrm>
            <a:off x="8387396" y="6373706"/>
            <a:ext cx="0" cy="276860"/>
          </a:xfrm>
          <a:custGeom>
            <a:avLst/>
            <a:gdLst/>
            <a:ahLst/>
            <a:cxnLst/>
            <a:rect l="l" t="t" r="r" b="b"/>
            <a:pathLst>
              <a:path h="276859">
                <a:moveTo>
                  <a:pt x="0" y="0"/>
                </a:moveTo>
                <a:lnTo>
                  <a:pt x="0" y="276428"/>
                </a:lnTo>
              </a:path>
            </a:pathLst>
          </a:custGeom>
          <a:ln w="67769">
            <a:solidFill>
              <a:srgbClr val="FFFFFF"/>
            </a:solidFill>
          </a:ln>
        </p:spPr>
        <p:txBody>
          <a:bodyPr wrap="square" lIns="0" tIns="0" rIns="0" bIns="0" rtlCol="0"/>
          <a:lstStyle/>
          <a:p>
            <a:endParaRPr/>
          </a:p>
        </p:txBody>
      </p:sp>
      <p:sp>
        <p:nvSpPr>
          <p:cNvPr id="8" name="object 8"/>
          <p:cNvSpPr/>
          <p:nvPr/>
        </p:nvSpPr>
        <p:spPr>
          <a:xfrm>
            <a:off x="8567253" y="6624319"/>
            <a:ext cx="281940" cy="0"/>
          </a:xfrm>
          <a:custGeom>
            <a:avLst/>
            <a:gdLst/>
            <a:ahLst/>
            <a:cxnLst/>
            <a:rect l="l" t="t" r="r" b="b"/>
            <a:pathLst>
              <a:path w="281940">
                <a:moveTo>
                  <a:pt x="0" y="0"/>
                </a:moveTo>
                <a:lnTo>
                  <a:pt x="281660" y="0"/>
                </a:lnTo>
              </a:path>
            </a:pathLst>
          </a:custGeom>
          <a:ln w="50800">
            <a:solidFill>
              <a:srgbClr val="FFFFFF"/>
            </a:solidFill>
          </a:ln>
        </p:spPr>
        <p:txBody>
          <a:bodyPr wrap="square" lIns="0" tIns="0" rIns="0" bIns="0" rtlCol="0"/>
          <a:lstStyle/>
          <a:p>
            <a:endParaRPr/>
          </a:p>
        </p:txBody>
      </p:sp>
      <p:sp>
        <p:nvSpPr>
          <p:cNvPr id="9" name="object 9"/>
          <p:cNvSpPr/>
          <p:nvPr/>
        </p:nvSpPr>
        <p:spPr>
          <a:xfrm>
            <a:off x="8600171" y="6374129"/>
            <a:ext cx="0" cy="224790"/>
          </a:xfrm>
          <a:custGeom>
            <a:avLst/>
            <a:gdLst/>
            <a:ahLst/>
            <a:cxnLst/>
            <a:rect l="l" t="t" r="r" b="b"/>
            <a:pathLst>
              <a:path h="224790">
                <a:moveTo>
                  <a:pt x="0" y="0"/>
                </a:moveTo>
                <a:lnTo>
                  <a:pt x="0" y="224790"/>
                </a:lnTo>
              </a:path>
            </a:pathLst>
          </a:custGeom>
          <a:ln w="65836">
            <a:solidFill>
              <a:srgbClr val="FFFFFF"/>
            </a:solidFill>
          </a:ln>
        </p:spPr>
        <p:txBody>
          <a:bodyPr wrap="square" lIns="0" tIns="0" rIns="0" bIns="0" rtlCol="0"/>
          <a:lstStyle/>
          <a:p>
            <a:endParaRPr/>
          </a:p>
        </p:txBody>
      </p:sp>
      <p:sp>
        <p:nvSpPr>
          <p:cNvPr id="10" name="object 10"/>
          <p:cNvSpPr/>
          <p:nvPr/>
        </p:nvSpPr>
        <p:spPr>
          <a:xfrm>
            <a:off x="7523022" y="6500977"/>
            <a:ext cx="419734" cy="105410"/>
          </a:xfrm>
          <a:custGeom>
            <a:avLst/>
            <a:gdLst/>
            <a:ahLst/>
            <a:cxnLst/>
            <a:rect l="l" t="t" r="r" b="b"/>
            <a:pathLst>
              <a:path w="419734" h="105409">
                <a:moveTo>
                  <a:pt x="419237" y="0"/>
                </a:moveTo>
                <a:lnTo>
                  <a:pt x="59571" y="0"/>
                </a:lnTo>
                <a:lnTo>
                  <a:pt x="0" y="105383"/>
                </a:lnTo>
                <a:lnTo>
                  <a:pt x="419237" y="0"/>
                </a:lnTo>
                <a:close/>
              </a:path>
            </a:pathLst>
          </a:custGeom>
          <a:solidFill>
            <a:srgbClr val="008A5E"/>
          </a:solidFill>
        </p:spPr>
        <p:txBody>
          <a:bodyPr wrap="square" lIns="0" tIns="0" rIns="0" bIns="0" rtlCol="0"/>
          <a:lstStyle/>
          <a:p>
            <a:endParaRPr/>
          </a:p>
        </p:txBody>
      </p:sp>
      <p:sp>
        <p:nvSpPr>
          <p:cNvPr id="11" name="object 11"/>
          <p:cNvSpPr txBox="1">
            <a:spLocks noGrp="1"/>
          </p:cNvSpPr>
          <p:nvPr>
            <p:ph type="title"/>
          </p:nvPr>
        </p:nvSpPr>
        <p:spPr>
          <a:xfrm>
            <a:off x="1921674" y="685800"/>
            <a:ext cx="7035797" cy="3597331"/>
          </a:xfrm>
          <a:prstGeom prst="rect">
            <a:avLst/>
          </a:prstGeom>
        </p:spPr>
        <p:txBody>
          <a:bodyPr vert="horz" wrap="square" lIns="0" tIns="339725" rIns="0" bIns="0" rtlCol="0">
            <a:spAutoFit/>
          </a:bodyPr>
          <a:lstStyle/>
          <a:p>
            <a:pPr marL="12700">
              <a:lnSpc>
                <a:spcPts val="6484"/>
              </a:lnSpc>
            </a:pPr>
            <a:r>
              <a:rPr lang="ja-JP" altLang="en-US" sz="7200" spc="-5">
                <a:solidFill>
                  <a:srgbClr val="FFFFFF"/>
                </a:solidFill>
                <a:latin typeface="Arial" panose="020B0604020202020204" pitchFamily="34" charset="0"/>
                <a:ea typeface="Meiryo UI" panose="020B0604030504040204" pitchFamily="50" charset="-128"/>
              </a:rPr>
              <a:t>実務依頼</a:t>
            </a:r>
            <a:r>
              <a:rPr lang="ja-JP" altLang="en-US" sz="7200">
                <a:solidFill>
                  <a:srgbClr val="FFFFFF"/>
                </a:solidFill>
                <a:latin typeface="Arial" panose="020B0604020202020204" pitchFamily="34" charset="0"/>
                <a:ea typeface="Meiryo UI" panose="020B0604030504040204" pitchFamily="50" charset="-128"/>
              </a:rPr>
              <a:t>通知</a:t>
            </a:r>
            <a:br>
              <a:rPr lang="en-US" altLang="ja-JP" sz="7200">
                <a:solidFill>
                  <a:srgbClr val="FFFFFF"/>
                </a:solidFill>
                <a:latin typeface="Arial" panose="020B0604020202020204" pitchFamily="34" charset="0"/>
                <a:ea typeface="Meiryo UI" panose="020B0604030504040204" pitchFamily="50" charset="-128"/>
              </a:rPr>
            </a:br>
            <a:r>
              <a:rPr lang="ja-JP" altLang="en-US" sz="3200" spc="-5">
                <a:solidFill>
                  <a:srgbClr val="FFFFFF"/>
                </a:solidFill>
                <a:latin typeface="Arial" panose="020B0604020202020204" pitchFamily="34" charset="0"/>
                <a:ea typeface="Meiryo UI" panose="020B0604030504040204" pitchFamily="50" charset="-128"/>
              </a:rPr>
              <a:t>（</a:t>
            </a:r>
            <a:r>
              <a:rPr lang="en-US" altLang="ja-JP" sz="3200" spc="-5">
                <a:solidFill>
                  <a:srgbClr val="FFFFFF"/>
                </a:solidFill>
                <a:latin typeface="Arial" panose="020B0604020202020204" pitchFamily="34" charset="0"/>
                <a:ea typeface="Meiryo UI" panose="020B0604030504040204" pitchFamily="50" charset="-128"/>
              </a:rPr>
              <a:t>Supplier Actionable </a:t>
            </a:r>
            <a:r>
              <a:rPr lang="en-US" altLang="ja-JP" sz="3200" spc="-5" err="1">
                <a:solidFill>
                  <a:srgbClr val="FFFFFF"/>
                </a:solidFill>
                <a:latin typeface="Arial" panose="020B0604020202020204" pitchFamily="34" charset="0"/>
                <a:ea typeface="Meiryo UI" panose="020B0604030504040204" pitchFamily="50" charset="-128"/>
              </a:rPr>
              <a:t>Notice:SAN</a:t>
            </a:r>
            <a:r>
              <a:rPr lang="ja-JP" altLang="en-US" sz="3200" spc="-5">
                <a:solidFill>
                  <a:srgbClr val="FFFFFF"/>
                </a:solidFill>
                <a:latin typeface="Arial" panose="020B0604020202020204" pitchFamily="34" charset="0"/>
                <a:ea typeface="Meiryo UI" panose="020B0604030504040204" pitchFamily="50" charset="-128"/>
              </a:rPr>
              <a:t>）</a:t>
            </a:r>
            <a:br>
              <a:rPr lang="en-US" altLang="ja-JP" sz="4400" spc="-5">
                <a:solidFill>
                  <a:srgbClr val="FFFFFF"/>
                </a:solidFill>
                <a:latin typeface="Arial" panose="020B0604020202020204" pitchFamily="34" charset="0"/>
                <a:ea typeface="Meiryo UI" panose="020B0604030504040204" pitchFamily="50" charset="-128"/>
              </a:rPr>
            </a:br>
            <a:r>
              <a:rPr lang="en-US" altLang="ja-JP" sz="4400" spc="-5">
                <a:solidFill>
                  <a:srgbClr val="FFFFFF"/>
                </a:solidFill>
                <a:latin typeface="Arial" panose="020B0604020202020204" pitchFamily="34" charset="0"/>
                <a:ea typeface="Meiryo UI" panose="020B0604030504040204" pitchFamily="50" charset="-128"/>
              </a:rPr>
              <a:t>SAN</a:t>
            </a:r>
            <a:r>
              <a:rPr lang="ja-JP" altLang="en-US" sz="4400" spc="-35">
                <a:solidFill>
                  <a:srgbClr val="FFFFFF"/>
                </a:solidFill>
                <a:latin typeface="Arial" panose="020B0604020202020204" pitchFamily="34" charset="0"/>
                <a:ea typeface="Meiryo UI" panose="020B0604030504040204" pitchFamily="50" charset="-128"/>
              </a:rPr>
              <a:t>トレーニング</a:t>
            </a:r>
            <a:br>
              <a:rPr lang="ja-JP" altLang="en-US" sz="4400">
                <a:latin typeface="Arial" panose="020B0604020202020204" pitchFamily="34" charset="0"/>
                <a:ea typeface="Meiryo UI" panose="020B0604030504040204" pitchFamily="50" charset="-128"/>
              </a:rPr>
            </a:br>
            <a:r>
              <a:rPr lang="en-US" altLang="ja-JP" sz="4400" spc="-5">
                <a:solidFill>
                  <a:srgbClr val="FFFFFF"/>
                </a:solidFill>
                <a:latin typeface="Arial" panose="020B0604020202020204" pitchFamily="34" charset="0"/>
                <a:ea typeface="Meiryo UI" panose="020B0604030504040204" pitchFamily="50" charset="-128"/>
              </a:rPr>
              <a:t>Jabil </a:t>
            </a:r>
            <a:r>
              <a:rPr lang="en-US" altLang="ja-JP" sz="4400">
                <a:solidFill>
                  <a:srgbClr val="FFFFFF"/>
                </a:solidFill>
                <a:latin typeface="Arial" panose="020B0604020202020204" pitchFamily="34" charset="0"/>
                <a:ea typeface="Meiryo UI" panose="020B0604030504040204" pitchFamily="50" charset="-128"/>
              </a:rPr>
              <a:t>P2P(Procure to Pay) </a:t>
            </a:r>
            <a:endParaRPr sz="7200">
              <a:latin typeface="Arial" panose="020B0604020202020204" pitchFamily="34" charset="0"/>
              <a:ea typeface="Meiryo UI" panose="020B0604030504040204" pitchFamily="50" charset="-128"/>
            </a:endParaRPr>
          </a:p>
        </p:txBody>
      </p:sp>
      <p:sp>
        <p:nvSpPr>
          <p:cNvPr id="14" name="テキスト ボックス 13">
            <a:extLst>
              <a:ext uri="{FF2B5EF4-FFF2-40B4-BE49-F238E27FC236}">
                <a16:creationId xmlns:a16="http://schemas.microsoft.com/office/drawing/2014/main" id="{4374EDD7-45CB-4B72-86D7-2AFEDA2BC165}"/>
              </a:ext>
            </a:extLst>
          </p:cNvPr>
          <p:cNvSpPr txBox="1"/>
          <p:nvPr/>
        </p:nvSpPr>
        <p:spPr>
          <a:xfrm>
            <a:off x="2029964" y="5755177"/>
            <a:ext cx="1019831" cy="307777"/>
          </a:xfrm>
          <a:prstGeom prst="rect">
            <a:avLst/>
          </a:prstGeom>
          <a:noFill/>
        </p:spPr>
        <p:txBody>
          <a:bodyPr wrap="none" rtlCol="0">
            <a:spAutoFit/>
          </a:bodyPr>
          <a:lstStyle/>
          <a:p>
            <a:r>
              <a:rPr kumimoji="1" lang="en-US" altLang="ja-JP" sz="1400">
                <a:solidFill>
                  <a:schemeClr val="bg1"/>
                </a:solidFill>
                <a:latin typeface="Arial" panose="020B0604020202020204" pitchFamily="34" charset="0"/>
                <a:ea typeface="Meiryo UI" panose="020B0604030504040204" pitchFamily="50" charset="-128"/>
              </a:rPr>
              <a:t>June</a:t>
            </a:r>
            <a:r>
              <a:rPr kumimoji="1" lang="ja-JP" altLang="en-US" sz="1400">
                <a:solidFill>
                  <a:schemeClr val="bg1"/>
                </a:solidFill>
                <a:latin typeface="Arial" panose="020B0604020202020204" pitchFamily="34" charset="0"/>
                <a:ea typeface="Meiryo UI" panose="020B0604030504040204" pitchFamily="50" charset="-128"/>
              </a:rPr>
              <a:t> </a:t>
            </a:r>
            <a:r>
              <a:rPr kumimoji="1" lang="en-US" altLang="ja-JP" sz="1400">
                <a:solidFill>
                  <a:schemeClr val="bg1"/>
                </a:solidFill>
                <a:latin typeface="Arial" panose="020B0604020202020204" pitchFamily="34" charset="0"/>
                <a:ea typeface="Meiryo UI" panose="020B0604030504040204" pitchFamily="50" charset="-128"/>
              </a:rPr>
              <a:t>2019</a:t>
            </a:r>
            <a:endParaRPr kumimoji="1" lang="ja-JP" altLang="en-US" sz="1400">
              <a:solidFill>
                <a:schemeClr val="bg1"/>
              </a:solidFill>
              <a:latin typeface="Arial" panose="020B0604020202020204" pitchFamily="34" charset="0"/>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ED929BAF-7E5B-4B22-8D79-4C8F088B96CA}"/>
              </a:ext>
            </a:extLst>
          </p:cNvPr>
          <p:cNvPicPr>
            <a:picLocks noChangeAspect="1"/>
          </p:cNvPicPr>
          <p:nvPr/>
        </p:nvPicPr>
        <p:blipFill>
          <a:blip r:embed="rId2"/>
          <a:stretch>
            <a:fillRect/>
          </a:stretch>
        </p:blipFill>
        <p:spPr>
          <a:xfrm>
            <a:off x="914401" y="861231"/>
            <a:ext cx="3296286" cy="2743267"/>
          </a:xfrm>
          <a:prstGeom prst="rect">
            <a:avLst/>
          </a:prstGeom>
        </p:spPr>
      </p:pic>
      <p:sp>
        <p:nvSpPr>
          <p:cNvPr id="5" name="object 5"/>
          <p:cNvSpPr txBox="1"/>
          <p:nvPr/>
        </p:nvSpPr>
        <p:spPr>
          <a:xfrm>
            <a:off x="4385313" y="905206"/>
            <a:ext cx="4606286" cy="2609176"/>
          </a:xfrm>
          <a:prstGeom prst="rect">
            <a:avLst/>
          </a:prstGeom>
        </p:spPr>
        <p:txBody>
          <a:bodyPr vert="horz" wrap="square" lIns="0" tIns="20320" rIns="0" bIns="0" rtlCol="0">
            <a:spAutoFit/>
          </a:bodyPr>
          <a:lstStyle/>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en-US" altLang="ja-JP" sz="1400" spc="-5">
                <a:latin typeface="Arial"/>
                <a:ea typeface="Meiryo UI" panose="020B0604030504040204" pitchFamily="50" charset="-128"/>
                <a:cs typeface="Arial"/>
              </a:rPr>
              <a:t>Acknowledge</a:t>
            </a:r>
            <a:r>
              <a:rPr lang="ja-JP" altLang="en-US" sz="1400" spc="-5">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PO</a:t>
            </a:r>
            <a:r>
              <a:rPr lang="ja-JP" altLang="en-US" sz="1400" spc="-5">
                <a:latin typeface="Arial"/>
                <a:ea typeface="Meiryo UI" panose="020B0604030504040204" pitchFamily="50" charset="-128"/>
                <a:cs typeface="Arial"/>
              </a:rPr>
              <a:t>をクリックしていただくと、新しいブラウザータブか、ウインドウで</a:t>
            </a:r>
            <a:r>
              <a:rPr lang="en-US" altLang="ja-JP" sz="1400" spc="-5" err="1">
                <a:latin typeface="Arial"/>
                <a:ea typeface="Meiryo UI" panose="020B0604030504040204" pitchFamily="50" charset="-128"/>
                <a:cs typeface="Arial"/>
              </a:rPr>
              <a:t>Coupa</a:t>
            </a:r>
            <a:r>
              <a:rPr lang="ja-JP" altLang="en-US" sz="1400" spc="-5">
                <a:latin typeface="Arial"/>
                <a:ea typeface="Meiryo UI" panose="020B0604030504040204" pitchFamily="50" charset="-128"/>
                <a:cs typeface="Arial"/>
              </a:rPr>
              <a:t>が開きます。</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画面の上部に</a:t>
            </a:r>
            <a:r>
              <a:rPr lang="ja-JP" altLang="en-US" sz="1400" spc="-5">
                <a:solidFill>
                  <a:prstClr val="black"/>
                </a:solidFill>
                <a:latin typeface="Arial"/>
                <a:ea typeface="Meiryo UI" panose="020B0604030504040204" pitchFamily="50" charset="-128"/>
                <a:cs typeface="Arial"/>
              </a:rPr>
              <a:t>「</a:t>
            </a:r>
            <a:r>
              <a:rPr lang="en-US" altLang="ja-JP" sz="1400" spc="-5">
                <a:solidFill>
                  <a:prstClr val="black"/>
                </a:solidFill>
                <a:latin typeface="Arial"/>
                <a:ea typeface="Meiryo UI" panose="020B0604030504040204" pitchFamily="50" charset="-128"/>
                <a:cs typeface="Arial"/>
              </a:rPr>
              <a:t>Orde</a:t>
            </a:r>
            <a:r>
              <a:rPr lang="en-US" altLang="ja-JP" sz="1400">
                <a:solidFill>
                  <a:prstClr val="black"/>
                </a:solidFill>
                <a:latin typeface="Arial"/>
                <a:ea typeface="Meiryo UI" panose="020B0604030504040204" pitchFamily="50" charset="-128"/>
                <a:cs typeface="Arial"/>
              </a:rPr>
              <a:t>r  </a:t>
            </a:r>
            <a:r>
              <a:rPr lang="en-US" altLang="ja-JP" sz="1400" spc="-5">
                <a:solidFill>
                  <a:prstClr val="black"/>
                </a:solidFill>
                <a:latin typeface="Arial"/>
                <a:ea typeface="Meiryo UI" panose="020B0604030504040204" pitchFamily="50" charset="-128"/>
                <a:cs typeface="Arial"/>
              </a:rPr>
              <a:t>Acknowledged</a:t>
            </a:r>
            <a:r>
              <a:rPr lang="ja-JP" altLang="en-US" sz="1400" spc="-5">
                <a:solidFill>
                  <a:prstClr val="black"/>
                </a:solidFill>
                <a:latin typeface="Arial"/>
                <a:ea typeface="Meiryo UI" panose="020B0604030504040204" pitchFamily="50" charset="-128"/>
                <a:cs typeface="Arial"/>
              </a:rPr>
              <a:t>」というのメッセージが表示されます。</a:t>
            </a:r>
            <a:endParaRPr lang="en-US" altLang="ja-JP" sz="1400" spc="-5">
              <a:solidFill>
                <a:prstClr val="black"/>
              </a:solidFill>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endParaRPr lang="en-US" altLang="ja-JP" sz="1400" spc="-5">
              <a:solidFill>
                <a:prstClr val="black"/>
              </a:solidFill>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←の</a:t>
            </a:r>
            <a:r>
              <a:rPr lang="en-US" altLang="ja-JP" sz="1400" spc="-5">
                <a:latin typeface="Arial"/>
                <a:ea typeface="Meiryo UI" panose="020B0604030504040204" pitchFamily="50" charset="-128"/>
                <a:cs typeface="Arial"/>
              </a:rPr>
              <a:t>Acknowledged</a:t>
            </a:r>
            <a:r>
              <a:rPr lang="ja-JP" altLang="en-US" sz="1400" spc="-5">
                <a:latin typeface="Arial"/>
                <a:ea typeface="Meiryo UI" panose="020B0604030504040204" pitchFamily="50" charset="-128"/>
                <a:cs typeface="Arial"/>
              </a:rPr>
              <a:t>にチェックを入れください</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　その後、カレンダーをクリックして回答納期を選択し、</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Save</a:t>
            </a:r>
            <a:r>
              <a:rPr lang="ja-JP" altLang="en-US" sz="1400" spc="-5">
                <a:latin typeface="Arial"/>
                <a:ea typeface="Meiryo UI" panose="020B0604030504040204" pitchFamily="50" charset="-128"/>
                <a:cs typeface="Arial"/>
              </a:rPr>
              <a:t>」ボタンを押してください。回答納期が</a:t>
            </a:r>
            <a:r>
              <a:rPr lang="en-US" altLang="ja-JP" sz="1400" spc="-5">
                <a:latin typeface="Arial"/>
                <a:ea typeface="Meiryo UI" panose="020B0604030504040204" pitchFamily="50" charset="-128"/>
                <a:cs typeface="Arial"/>
              </a:rPr>
              <a:t>Update</a:t>
            </a:r>
            <a:r>
              <a:rPr lang="ja-JP" altLang="en-US" sz="1400" spc="-5">
                <a:latin typeface="Arial"/>
                <a:ea typeface="Meiryo UI" panose="020B0604030504040204" pitchFamily="50" charset="-128"/>
                <a:cs typeface="Arial"/>
              </a:rPr>
              <a:t>されます。</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　納期変更の場合は、再度同じ処理を実行してください。</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a:latin typeface="Arial"/>
                <a:ea typeface="Meiryo UI" panose="020B0604030504040204" pitchFamily="50" charset="-128"/>
                <a:cs typeface="Arial"/>
              </a:rPr>
              <a:t>　</a:t>
            </a:r>
            <a:endParaRPr lang="en-US" altLang="ja-JP" sz="1400" spc="-5">
              <a:latin typeface="Arial"/>
              <a:ea typeface="Meiryo UI" panose="020B0604030504040204" pitchFamily="50" charset="-128"/>
              <a:cs typeface="Arial"/>
            </a:endParaRPr>
          </a:p>
        </p:txBody>
      </p:sp>
      <p:sp>
        <p:nvSpPr>
          <p:cNvPr id="7" name="object 4">
            <a:extLst>
              <a:ext uri="{FF2B5EF4-FFF2-40B4-BE49-F238E27FC236}">
                <a16:creationId xmlns:a16="http://schemas.microsoft.com/office/drawing/2014/main" id="{9082337B-B35E-4A46-87BA-BDB752A8D2EE}"/>
              </a:ext>
            </a:extLst>
          </p:cNvPr>
          <p:cNvSpPr txBox="1">
            <a:spLocks/>
          </p:cNvSpPr>
          <p:nvPr/>
        </p:nvSpPr>
        <p:spPr>
          <a:xfrm>
            <a:off x="739775" y="232854"/>
            <a:ext cx="7221220" cy="628377"/>
          </a:xfrm>
          <a:prstGeom prst="rect">
            <a:avLst/>
          </a:prstGeom>
        </p:spPr>
        <p:txBody>
          <a:bodyPr vert="horz" wrap="square" lIns="0" tIns="12700" rIns="0" bIns="0" rtlCol="0">
            <a:spAutoFit/>
          </a:bodyPr>
          <a:lstStyle>
            <a:lvl1pPr>
              <a:defRPr sz="4000" b="0" i="0">
                <a:solidFill>
                  <a:srgbClr val="00338D"/>
                </a:solidFill>
                <a:latin typeface="Times New Roman"/>
                <a:ea typeface="+mj-ea"/>
                <a:cs typeface="Times New Roman"/>
              </a:defRPr>
            </a:lvl1pPr>
          </a:lstStyle>
          <a:p>
            <a:pPr marL="12700">
              <a:spcBef>
                <a:spcPts val="100"/>
              </a:spcBef>
            </a:pPr>
            <a:r>
              <a:rPr lang="en-US" altLang="ja-JP" spc="-5">
                <a:latin typeface="Arial"/>
                <a:ea typeface="Meiryo UI" panose="020B0604030504040204" pitchFamily="50" charset="-128"/>
                <a:cs typeface="Arial"/>
              </a:rPr>
              <a:t>Email</a:t>
            </a:r>
            <a:r>
              <a:rPr lang="ja-JP" altLang="en-US" spc="-5">
                <a:latin typeface="Arial"/>
                <a:ea typeface="Meiryo UI" panose="020B0604030504040204" pitchFamily="50" charset="-128"/>
                <a:cs typeface="Arial"/>
              </a:rPr>
              <a:t> </a:t>
            </a:r>
            <a:r>
              <a:rPr lang="en-US" altLang="ja-JP" spc="-5">
                <a:latin typeface="Arial"/>
                <a:ea typeface="Meiryo UI" panose="020B0604030504040204" pitchFamily="50" charset="-128"/>
                <a:cs typeface="Arial"/>
              </a:rPr>
              <a:t>Flip</a:t>
            </a:r>
            <a:r>
              <a:rPr lang="ja-JP" altLang="en-US" spc="-5">
                <a:latin typeface="Arial"/>
                <a:ea typeface="Meiryo UI" panose="020B0604030504040204" pitchFamily="50" charset="-128"/>
                <a:cs typeface="Arial"/>
              </a:rPr>
              <a:t> による</a:t>
            </a:r>
            <a:r>
              <a:rPr lang="zh-TW" altLang="en-US" spc="-5">
                <a:latin typeface="Arial"/>
                <a:ea typeface="Meiryo UI" panose="020B0604030504040204" pitchFamily="50" charset="-128"/>
                <a:cs typeface="Arial"/>
              </a:rPr>
              <a:t>納期回答</a:t>
            </a:r>
            <a:r>
              <a:rPr lang="ja-JP" altLang="en-US" spc="-5">
                <a:latin typeface="Arial"/>
                <a:ea typeface="Meiryo UI" panose="020B0604030504040204" pitchFamily="50" charset="-128"/>
                <a:cs typeface="Arial"/>
              </a:rPr>
              <a:t>方法</a:t>
            </a:r>
            <a:endParaRPr kumimoji="0" lang="ja-JP" altLang="en-US" kern="0">
              <a:latin typeface="Arial" panose="020B0604020202020204" pitchFamily="34" charset="0"/>
              <a:ea typeface="Meiryo UI" panose="020B0604030504040204" pitchFamily="50" charset="-128"/>
            </a:endParaRPr>
          </a:p>
        </p:txBody>
      </p:sp>
      <p:pic>
        <p:nvPicPr>
          <p:cNvPr id="4" name="図 3">
            <a:extLst>
              <a:ext uri="{FF2B5EF4-FFF2-40B4-BE49-F238E27FC236}">
                <a16:creationId xmlns:a16="http://schemas.microsoft.com/office/drawing/2014/main" id="{DC1929D3-B5D1-4A25-A435-3E9B0AF4FA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3352800"/>
            <a:ext cx="6858000" cy="2957923"/>
          </a:xfrm>
          <a:prstGeom prst="rect">
            <a:avLst/>
          </a:prstGeom>
        </p:spPr>
      </p:pic>
      <p:sp>
        <p:nvSpPr>
          <p:cNvPr id="8" name="object 6">
            <a:extLst>
              <a:ext uri="{FF2B5EF4-FFF2-40B4-BE49-F238E27FC236}">
                <a16:creationId xmlns:a16="http://schemas.microsoft.com/office/drawing/2014/main" id="{5C7D789F-9B05-45D1-BD18-71EF811B937A}"/>
              </a:ext>
            </a:extLst>
          </p:cNvPr>
          <p:cNvSpPr/>
          <p:nvPr/>
        </p:nvSpPr>
        <p:spPr>
          <a:xfrm>
            <a:off x="5715635" y="5964750"/>
            <a:ext cx="1238885" cy="336550"/>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60A35E43-1438-4217-AA5F-1EF7A095B955}"/>
              </a:ext>
            </a:extLst>
          </p:cNvPr>
          <p:cNvSpPr/>
          <p:nvPr/>
        </p:nvSpPr>
        <p:spPr>
          <a:xfrm>
            <a:off x="2514600" y="4495211"/>
            <a:ext cx="1238885" cy="336550"/>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
        <p:nvSpPr>
          <p:cNvPr id="6" name="object 6"/>
          <p:cNvSpPr/>
          <p:nvPr/>
        </p:nvSpPr>
        <p:spPr>
          <a:xfrm>
            <a:off x="1447800" y="3124201"/>
            <a:ext cx="1238885" cy="228599"/>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32000" y="994854"/>
            <a:ext cx="8178800" cy="2872581"/>
          </a:xfrm>
          <a:prstGeom prst="rect">
            <a:avLst/>
          </a:prstGeom>
        </p:spPr>
        <p:txBody>
          <a:bodyPr vert="horz" wrap="square" lIns="0" tIns="12700" rIns="0" bIns="0" rtlCol="0">
            <a:spAutoFit/>
          </a:bodyPr>
          <a:lstStyle/>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電子メールからの</a:t>
            </a:r>
            <a:endParaRPr lang="en-US" altLang="ja-JP" sz="7200" spc="-5">
              <a:solidFill>
                <a:srgbClr val="FFFFFF"/>
              </a:solidFill>
              <a:latin typeface="Arial" panose="020B0604020202020204" pitchFamily="34" charset="0"/>
              <a:ea typeface="Meiryo UI" panose="020B0604030504040204" pitchFamily="50" charset="-128"/>
              <a:cs typeface="Times New Roman"/>
            </a:endParaRPr>
          </a:p>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請求書の作成</a:t>
            </a:r>
          </a:p>
          <a:p>
            <a:pPr marL="12700">
              <a:lnSpc>
                <a:spcPts val="7355"/>
              </a:lnSpc>
              <a:spcBef>
                <a:spcPts val="100"/>
              </a:spcBef>
            </a:pPr>
            <a:endParaRPr sz="7200">
              <a:latin typeface="Arial" panose="020B0604020202020204" pitchFamily="34" charset="0"/>
              <a:ea typeface="Meiryo UI" panose="020B0604030504040204" pitchFamily="50" charset="-128"/>
              <a:cs typeface="Times New Roman"/>
            </a:endParaRPr>
          </a:p>
        </p:txBody>
      </p:sp>
    </p:spTree>
    <p:extLst>
      <p:ext uri="{BB962C8B-B14F-4D97-AF65-F5344CB8AC3E}">
        <p14:creationId xmlns:p14="http://schemas.microsoft.com/office/powerpoint/2010/main" val="2088392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93A3F5E-36A7-47BD-93F1-3107D1BC5F76}"/>
              </a:ext>
            </a:extLst>
          </p:cNvPr>
          <p:cNvPicPr>
            <a:picLocks noChangeAspect="1"/>
          </p:cNvPicPr>
          <p:nvPr/>
        </p:nvPicPr>
        <p:blipFill>
          <a:blip r:embed="rId3"/>
          <a:stretch>
            <a:fillRect/>
          </a:stretch>
        </p:blipFill>
        <p:spPr>
          <a:xfrm>
            <a:off x="1052147" y="1143000"/>
            <a:ext cx="5438320" cy="2954215"/>
          </a:xfrm>
          <a:prstGeom prst="rect">
            <a:avLst/>
          </a:prstGeom>
        </p:spPr>
      </p:pic>
      <p:sp>
        <p:nvSpPr>
          <p:cNvPr id="4" name="object 4"/>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a:latin typeface="Arial" panose="020B0604020202020204" pitchFamily="34" charset="0"/>
                <a:ea typeface="Meiryo UI" panose="020B0604030504040204" pitchFamily="50" charset="-128"/>
              </a:rPr>
              <a:t>請求書の作成方法</a:t>
            </a:r>
            <a:endParaRPr spc="-5">
              <a:latin typeface="Arial" panose="020B0604020202020204" pitchFamily="34" charset="0"/>
              <a:ea typeface="Meiryo UI" panose="020B0604030504040204" pitchFamily="50" charset="-128"/>
            </a:endParaRPr>
          </a:p>
        </p:txBody>
      </p:sp>
      <p:sp>
        <p:nvSpPr>
          <p:cNvPr id="5" name="object 5"/>
          <p:cNvSpPr txBox="1"/>
          <p:nvPr/>
        </p:nvSpPr>
        <p:spPr>
          <a:xfrm>
            <a:off x="6611815" y="1364742"/>
            <a:ext cx="2131401" cy="832831"/>
          </a:xfrm>
          <a:prstGeom prst="rect">
            <a:avLst/>
          </a:prstGeom>
        </p:spPr>
        <p:txBody>
          <a:bodyPr vert="horz" wrap="square" lIns="0" tIns="11723" rIns="0" bIns="0" rtlCol="0">
            <a:spAutoFit/>
          </a:bodyPr>
          <a:lstStyle/>
          <a:p>
            <a:pPr marL="11723">
              <a:spcBef>
                <a:spcPts val="92"/>
              </a:spcBef>
            </a:pPr>
            <a:r>
              <a:rPr lang="en-US" altLang="ja-JP" sz="1292" spc="-74">
                <a:solidFill>
                  <a:prstClr val="black"/>
                </a:solidFill>
                <a:latin typeface="Arial"/>
                <a:ea typeface="Meiryo UI" panose="020B0604030504040204" pitchFamily="50" charset="-128"/>
                <a:cs typeface="Arial"/>
              </a:rPr>
              <a:t>E</a:t>
            </a:r>
            <a:r>
              <a:rPr lang="ja-JP" altLang="en-US" sz="1292" spc="-74">
                <a:solidFill>
                  <a:prstClr val="black"/>
                </a:solidFill>
                <a:latin typeface="Arial"/>
                <a:ea typeface="Meiryo UI" panose="020B0604030504040204" pitchFamily="50" charset="-128"/>
                <a:cs typeface="Arial"/>
              </a:rPr>
              <a:t>メールフリップを利用して請求書を発行する場合は、 </a:t>
            </a:r>
            <a:endParaRPr lang="en-US" altLang="ja-JP" sz="1292" spc="-74">
              <a:solidFill>
                <a:prstClr val="black"/>
              </a:solidFill>
              <a:latin typeface="Arial"/>
              <a:ea typeface="Meiryo UI" panose="020B0604030504040204" pitchFamily="50" charset="-128"/>
              <a:cs typeface="Arial"/>
            </a:endParaRPr>
          </a:p>
          <a:p>
            <a:pPr marL="11723">
              <a:spcBef>
                <a:spcPts val="92"/>
              </a:spcBef>
            </a:pPr>
            <a:r>
              <a:rPr lang="ja-JP" altLang="en-US" sz="1292" b="1" spc="-5">
                <a:solidFill>
                  <a:prstClr val="black"/>
                </a:solidFill>
                <a:latin typeface="Arial"/>
                <a:ea typeface="Meiryo UI" panose="020B0604030504040204" pitchFamily="50" charset="-128"/>
                <a:cs typeface="Arial"/>
              </a:rPr>
              <a:t>「</a:t>
            </a:r>
            <a:r>
              <a:rPr lang="en-US" altLang="ja-JP" sz="1292" b="1" spc="-5">
                <a:solidFill>
                  <a:prstClr val="black"/>
                </a:solidFill>
                <a:latin typeface="Arial"/>
                <a:ea typeface="Meiryo UI" panose="020B0604030504040204" pitchFamily="50" charset="-128"/>
                <a:cs typeface="Arial"/>
              </a:rPr>
              <a:t>Create</a:t>
            </a:r>
            <a:r>
              <a:rPr lang="en-US" altLang="ja-JP" sz="1292" b="1" spc="51">
                <a:solidFill>
                  <a:prstClr val="black"/>
                </a:solidFill>
                <a:latin typeface="Arial"/>
                <a:ea typeface="Meiryo UI" panose="020B0604030504040204" pitchFamily="50" charset="-128"/>
                <a:cs typeface="Arial"/>
              </a:rPr>
              <a:t> </a:t>
            </a:r>
            <a:r>
              <a:rPr lang="en-US" altLang="ja-JP" sz="1292" b="1" spc="-9">
                <a:solidFill>
                  <a:prstClr val="black"/>
                </a:solidFill>
                <a:latin typeface="Arial"/>
                <a:ea typeface="Meiryo UI" panose="020B0604030504040204" pitchFamily="50" charset="-128"/>
                <a:cs typeface="Arial"/>
              </a:rPr>
              <a:t>Invoice</a:t>
            </a:r>
            <a:r>
              <a:rPr lang="ja-JP" altLang="en-US" sz="1292" b="1" spc="-9">
                <a:solidFill>
                  <a:prstClr val="black"/>
                </a:solidFill>
                <a:latin typeface="Arial"/>
                <a:ea typeface="Meiryo UI" panose="020B0604030504040204" pitchFamily="50" charset="-128"/>
                <a:cs typeface="Arial"/>
              </a:rPr>
              <a:t>」</a:t>
            </a:r>
            <a:r>
              <a:rPr lang="ja-JP" altLang="en-US" sz="1292" spc="-9">
                <a:solidFill>
                  <a:prstClr val="black"/>
                </a:solidFill>
                <a:latin typeface="Arial"/>
                <a:ea typeface="Meiryo UI" panose="020B0604030504040204" pitchFamily="50" charset="-128"/>
                <a:cs typeface="Arial"/>
              </a:rPr>
              <a:t>を</a:t>
            </a:r>
            <a:endParaRPr lang="en-US" altLang="ja-JP" sz="1292" spc="-9">
              <a:solidFill>
                <a:prstClr val="black"/>
              </a:solidFill>
              <a:latin typeface="Arial"/>
              <a:ea typeface="Meiryo UI" panose="020B0604030504040204" pitchFamily="50" charset="-128"/>
              <a:cs typeface="Arial"/>
            </a:endParaRPr>
          </a:p>
          <a:p>
            <a:pPr marL="11723">
              <a:spcBef>
                <a:spcPts val="92"/>
              </a:spcBef>
            </a:pPr>
            <a:r>
              <a:rPr lang="ja-JP" altLang="en-US" sz="1292" spc="-9">
                <a:solidFill>
                  <a:prstClr val="black"/>
                </a:solidFill>
                <a:latin typeface="Arial"/>
                <a:ea typeface="Meiryo UI" panose="020B0604030504040204" pitchFamily="50" charset="-128"/>
                <a:cs typeface="Arial"/>
              </a:rPr>
              <a:t>クリックします。</a:t>
            </a:r>
            <a:endParaRPr sz="1292">
              <a:latin typeface="Arial"/>
              <a:ea typeface="Meiryo UI" panose="020B0604030504040204" pitchFamily="50" charset="-128"/>
              <a:cs typeface="Arial"/>
            </a:endParaRPr>
          </a:p>
        </p:txBody>
      </p:sp>
      <p:sp>
        <p:nvSpPr>
          <p:cNvPr id="6" name="object 6"/>
          <p:cNvSpPr/>
          <p:nvPr/>
        </p:nvSpPr>
        <p:spPr>
          <a:xfrm>
            <a:off x="1195754" y="3288323"/>
            <a:ext cx="1055077" cy="351692"/>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pic>
        <p:nvPicPr>
          <p:cNvPr id="8" name="図 7">
            <a:extLst>
              <a:ext uri="{FF2B5EF4-FFF2-40B4-BE49-F238E27FC236}">
                <a16:creationId xmlns:a16="http://schemas.microsoft.com/office/drawing/2014/main" id="{8CD018B8-7124-4F70-8DCC-889C31DDBD6C}"/>
              </a:ext>
            </a:extLst>
          </p:cNvPr>
          <p:cNvPicPr>
            <a:picLocks noChangeAspect="1"/>
          </p:cNvPicPr>
          <p:nvPr/>
        </p:nvPicPr>
        <p:blipFill>
          <a:blip r:embed="rId4"/>
          <a:stretch>
            <a:fillRect/>
          </a:stretch>
        </p:blipFill>
        <p:spPr>
          <a:xfrm>
            <a:off x="1195754" y="4248268"/>
            <a:ext cx="3727938" cy="1491175"/>
          </a:xfrm>
          <a:prstGeom prst="rect">
            <a:avLst/>
          </a:prstGeom>
        </p:spPr>
      </p:pic>
      <p:sp>
        <p:nvSpPr>
          <p:cNvPr id="9" name="object 5">
            <a:extLst>
              <a:ext uri="{FF2B5EF4-FFF2-40B4-BE49-F238E27FC236}">
                <a16:creationId xmlns:a16="http://schemas.microsoft.com/office/drawing/2014/main" id="{AFBE3B47-0DD8-4101-AD22-1D2EF8FD15F5}"/>
              </a:ext>
            </a:extLst>
          </p:cNvPr>
          <p:cNvSpPr txBox="1"/>
          <p:nvPr/>
        </p:nvSpPr>
        <p:spPr>
          <a:xfrm>
            <a:off x="5540896" y="4196710"/>
            <a:ext cx="2248324" cy="1268977"/>
          </a:xfrm>
          <a:prstGeom prst="rect">
            <a:avLst/>
          </a:prstGeom>
        </p:spPr>
        <p:txBody>
          <a:bodyPr vert="horz" wrap="square" lIns="0" tIns="11723" rIns="0" bIns="0" rtlCol="0">
            <a:spAutoFit/>
          </a:bodyPr>
          <a:lstStyle/>
          <a:p>
            <a:pPr marL="11723">
              <a:spcBef>
                <a:spcPts val="92"/>
              </a:spcBef>
            </a:pPr>
            <a:r>
              <a:rPr lang="ja-JP" altLang="en-US" sz="1292" spc="-74">
                <a:solidFill>
                  <a:prstClr val="black"/>
                </a:solidFill>
                <a:latin typeface="Arial"/>
                <a:ea typeface="Meiryo UI" panose="020B0604030504040204" pitchFamily="50" charset="-128"/>
                <a:cs typeface="Arial"/>
              </a:rPr>
              <a:t>←左のポップアップが表示されます。</a:t>
            </a:r>
            <a:endParaRPr lang="en-US" altLang="ja-JP" sz="1292" spc="-74">
              <a:solidFill>
                <a:prstClr val="black"/>
              </a:solidFill>
              <a:latin typeface="Arial"/>
              <a:ea typeface="Meiryo UI" panose="020B0604030504040204" pitchFamily="50" charset="-128"/>
              <a:cs typeface="Arial"/>
            </a:endParaRPr>
          </a:p>
          <a:p>
            <a:pPr marL="11723">
              <a:spcBef>
                <a:spcPts val="92"/>
              </a:spcBef>
            </a:pPr>
            <a:r>
              <a:rPr lang="ja-JP" altLang="en-US" sz="1292" spc="-5">
                <a:solidFill>
                  <a:prstClr val="black"/>
                </a:solidFill>
                <a:latin typeface="Arial"/>
                <a:ea typeface="Meiryo UI" panose="020B0604030504040204" pitchFamily="50" charset="-128"/>
                <a:cs typeface="Arial"/>
              </a:rPr>
              <a:t>次に</a:t>
            </a:r>
            <a:r>
              <a:rPr lang="ja-JP" altLang="en-US" sz="1292" b="1" spc="-5">
                <a:solidFill>
                  <a:prstClr val="black"/>
                </a:solidFill>
                <a:latin typeface="Arial"/>
                <a:ea typeface="Meiryo UI" panose="020B0604030504040204" pitchFamily="50" charset="-128"/>
                <a:cs typeface="Arial"/>
              </a:rPr>
              <a:t>「</a:t>
            </a:r>
            <a:r>
              <a:rPr lang="en-US" altLang="ja-JP" sz="1292" b="1" spc="-5">
                <a:solidFill>
                  <a:prstClr val="black"/>
                </a:solidFill>
                <a:latin typeface="Arial"/>
                <a:ea typeface="Meiryo UI" panose="020B0604030504040204" pitchFamily="50" charset="-128"/>
                <a:cs typeface="Arial"/>
              </a:rPr>
              <a:t>Create</a:t>
            </a:r>
            <a:r>
              <a:rPr lang="ja-JP" altLang="en-US" sz="1292" b="1" spc="-5">
                <a:solidFill>
                  <a:prstClr val="black"/>
                </a:solidFill>
                <a:latin typeface="Arial"/>
                <a:ea typeface="Meiryo UI" panose="020B0604030504040204" pitchFamily="50" charset="-128"/>
                <a:cs typeface="Arial"/>
              </a:rPr>
              <a:t> </a:t>
            </a:r>
            <a:r>
              <a:rPr lang="en-US" altLang="ja-JP" sz="1292" b="1" spc="-5">
                <a:solidFill>
                  <a:prstClr val="black"/>
                </a:solidFill>
                <a:latin typeface="Arial"/>
                <a:ea typeface="Meiryo UI" panose="020B0604030504040204" pitchFamily="50" charset="-128"/>
                <a:cs typeface="Arial"/>
              </a:rPr>
              <a:t>New</a:t>
            </a:r>
            <a:r>
              <a:rPr lang="ja-JP" altLang="en-US" sz="1292" b="1" spc="-5">
                <a:solidFill>
                  <a:prstClr val="black"/>
                </a:solidFill>
                <a:latin typeface="Arial"/>
                <a:ea typeface="Meiryo UI" panose="020B0604030504040204" pitchFamily="50" charset="-128"/>
                <a:cs typeface="Arial"/>
              </a:rPr>
              <a:t> </a:t>
            </a:r>
            <a:r>
              <a:rPr lang="en-US" altLang="ja-JP" sz="1292" b="1" spc="-5">
                <a:solidFill>
                  <a:prstClr val="black"/>
                </a:solidFill>
                <a:latin typeface="Arial"/>
                <a:ea typeface="Meiryo UI" panose="020B0604030504040204" pitchFamily="50" charset="-128"/>
                <a:cs typeface="Arial"/>
              </a:rPr>
              <a:t>Remit-To</a:t>
            </a:r>
            <a:r>
              <a:rPr lang="ja-JP" altLang="en-US" sz="1292" b="1" spc="-9">
                <a:solidFill>
                  <a:prstClr val="black"/>
                </a:solidFill>
                <a:latin typeface="Arial"/>
                <a:ea typeface="Meiryo UI" panose="020B0604030504040204" pitchFamily="50" charset="-128"/>
                <a:cs typeface="Arial"/>
              </a:rPr>
              <a:t>」</a:t>
            </a:r>
            <a:r>
              <a:rPr lang="ja-JP" altLang="en-US" sz="1292" spc="-9">
                <a:solidFill>
                  <a:prstClr val="black"/>
                </a:solidFill>
                <a:latin typeface="Arial"/>
                <a:ea typeface="Meiryo UI" panose="020B0604030504040204" pitchFamily="50" charset="-128"/>
                <a:cs typeface="Arial"/>
              </a:rPr>
              <a:t>を</a:t>
            </a:r>
            <a:endParaRPr lang="en-US" altLang="ja-JP" sz="1292" spc="-9">
              <a:solidFill>
                <a:prstClr val="black"/>
              </a:solidFill>
              <a:latin typeface="Arial"/>
              <a:ea typeface="Meiryo UI" panose="020B0604030504040204" pitchFamily="50" charset="-128"/>
              <a:cs typeface="Arial"/>
            </a:endParaRPr>
          </a:p>
          <a:p>
            <a:pPr marL="11723">
              <a:spcBef>
                <a:spcPts val="92"/>
              </a:spcBef>
            </a:pPr>
            <a:r>
              <a:rPr lang="ja-JP" altLang="en-US" sz="1292" spc="-9">
                <a:solidFill>
                  <a:prstClr val="black"/>
                </a:solidFill>
                <a:latin typeface="Arial"/>
                <a:ea typeface="Meiryo UI" panose="020B0604030504040204" pitchFamily="50" charset="-128"/>
                <a:cs typeface="Arial"/>
              </a:rPr>
              <a:t>クリックします。</a:t>
            </a:r>
            <a:endParaRPr lang="en-US" altLang="ja-JP" sz="1292" spc="-9">
              <a:solidFill>
                <a:prstClr val="black"/>
              </a:solidFill>
              <a:latin typeface="Arial"/>
              <a:ea typeface="Meiryo UI" panose="020B0604030504040204" pitchFamily="50" charset="-128"/>
              <a:cs typeface="Arial"/>
            </a:endParaRPr>
          </a:p>
          <a:p>
            <a:pPr marL="11723">
              <a:spcBef>
                <a:spcPts val="92"/>
              </a:spcBef>
            </a:pPr>
            <a:endParaRPr lang="en-US" altLang="ja-JP" sz="1292" spc="-9">
              <a:solidFill>
                <a:prstClr val="black"/>
              </a:solidFill>
              <a:latin typeface="Arial"/>
              <a:ea typeface="Meiryo UI" panose="020B0604030504040204" pitchFamily="50" charset="-128"/>
              <a:cs typeface="Arial"/>
            </a:endParaRPr>
          </a:p>
          <a:p>
            <a:pPr marL="11723">
              <a:spcBef>
                <a:spcPts val="92"/>
              </a:spcBef>
            </a:pPr>
            <a:r>
              <a:rPr lang="ja-JP" altLang="en-US" sz="1292" spc="-9">
                <a:solidFill>
                  <a:prstClr val="black"/>
                </a:solidFill>
                <a:latin typeface="Arial"/>
                <a:ea typeface="Meiryo UI" panose="020B0604030504040204" pitchFamily="50" charset="-128"/>
                <a:cs typeface="Arial"/>
              </a:rPr>
              <a:t>お取引先様の住所を登録します。</a:t>
            </a:r>
            <a:endParaRPr lang="en-US" altLang="ja-JP" sz="1292" spc="-9">
              <a:solidFill>
                <a:prstClr val="black"/>
              </a:solidFill>
              <a:latin typeface="Arial"/>
              <a:ea typeface="Meiryo UI" panose="020B0604030504040204" pitchFamily="50" charset="-128"/>
              <a:cs typeface="Arial"/>
            </a:endParaRPr>
          </a:p>
          <a:p>
            <a:pPr marL="11723">
              <a:spcBef>
                <a:spcPts val="92"/>
              </a:spcBef>
            </a:pPr>
            <a:endParaRPr sz="1292">
              <a:latin typeface="Arial"/>
              <a:ea typeface="Meiryo UI" panose="020B0604030504040204" pitchFamily="50" charset="-128"/>
              <a:cs typeface="Arial"/>
            </a:endParaRPr>
          </a:p>
        </p:txBody>
      </p:sp>
      <p:sp>
        <p:nvSpPr>
          <p:cNvPr id="10" name="object 6">
            <a:extLst>
              <a:ext uri="{FF2B5EF4-FFF2-40B4-BE49-F238E27FC236}">
                <a16:creationId xmlns:a16="http://schemas.microsoft.com/office/drawing/2014/main" id="{3F9AD45A-7E17-4A7E-94C8-D2DAF0380AE5}"/>
              </a:ext>
            </a:extLst>
          </p:cNvPr>
          <p:cNvSpPr/>
          <p:nvPr/>
        </p:nvSpPr>
        <p:spPr>
          <a:xfrm>
            <a:off x="3342607" y="5248625"/>
            <a:ext cx="1162113" cy="281354"/>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718131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2D11694-F555-4EEB-BAEE-09379ACCDC3A}"/>
              </a:ext>
            </a:extLst>
          </p:cNvPr>
          <p:cNvPicPr>
            <a:picLocks noChangeAspect="1"/>
          </p:cNvPicPr>
          <p:nvPr/>
        </p:nvPicPr>
        <p:blipFill>
          <a:blip r:embed="rId3"/>
          <a:stretch>
            <a:fillRect/>
          </a:stretch>
        </p:blipFill>
        <p:spPr>
          <a:xfrm>
            <a:off x="4837176" y="484223"/>
            <a:ext cx="4131868" cy="3375824"/>
          </a:xfrm>
          <a:prstGeom prst="rect">
            <a:avLst/>
          </a:prstGeom>
        </p:spPr>
      </p:pic>
      <p:pic>
        <p:nvPicPr>
          <p:cNvPr id="4" name="図 3">
            <a:extLst>
              <a:ext uri="{FF2B5EF4-FFF2-40B4-BE49-F238E27FC236}">
                <a16:creationId xmlns:a16="http://schemas.microsoft.com/office/drawing/2014/main" id="{E3A7ED51-783E-4F89-AA7B-83E6542C7172}"/>
              </a:ext>
            </a:extLst>
          </p:cNvPr>
          <p:cNvPicPr>
            <a:picLocks noChangeAspect="1"/>
          </p:cNvPicPr>
          <p:nvPr/>
        </p:nvPicPr>
        <p:blipFill>
          <a:blip r:embed="rId4"/>
          <a:stretch>
            <a:fillRect/>
          </a:stretch>
        </p:blipFill>
        <p:spPr>
          <a:xfrm>
            <a:off x="606928" y="1328179"/>
            <a:ext cx="4131868" cy="2531868"/>
          </a:xfrm>
          <a:prstGeom prst="rect">
            <a:avLst/>
          </a:prstGeom>
        </p:spPr>
      </p:pic>
      <p:pic>
        <p:nvPicPr>
          <p:cNvPr id="6" name="図 5">
            <a:extLst>
              <a:ext uri="{FF2B5EF4-FFF2-40B4-BE49-F238E27FC236}">
                <a16:creationId xmlns:a16="http://schemas.microsoft.com/office/drawing/2014/main" id="{1B47A39F-B1A4-40A5-8692-39D1D6E91F5C}"/>
              </a:ext>
            </a:extLst>
          </p:cNvPr>
          <p:cNvPicPr>
            <a:picLocks noChangeAspect="1"/>
          </p:cNvPicPr>
          <p:nvPr/>
        </p:nvPicPr>
        <p:blipFill>
          <a:blip r:embed="rId5"/>
          <a:stretch>
            <a:fillRect/>
          </a:stretch>
        </p:blipFill>
        <p:spPr>
          <a:xfrm>
            <a:off x="4572000" y="3955518"/>
            <a:ext cx="4397044" cy="1900509"/>
          </a:xfrm>
          <a:prstGeom prst="rect">
            <a:avLst/>
          </a:prstGeom>
        </p:spPr>
      </p:pic>
      <p:sp>
        <p:nvSpPr>
          <p:cNvPr id="7" name="object 6">
            <a:extLst>
              <a:ext uri="{FF2B5EF4-FFF2-40B4-BE49-F238E27FC236}">
                <a16:creationId xmlns:a16="http://schemas.microsoft.com/office/drawing/2014/main" id="{3AD78A95-BBB5-48C8-945D-D04E23E06F3F}"/>
              </a:ext>
            </a:extLst>
          </p:cNvPr>
          <p:cNvSpPr/>
          <p:nvPr/>
        </p:nvSpPr>
        <p:spPr>
          <a:xfrm>
            <a:off x="1691181" y="3245507"/>
            <a:ext cx="960273" cy="25689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8" name="object 6">
            <a:extLst>
              <a:ext uri="{FF2B5EF4-FFF2-40B4-BE49-F238E27FC236}">
                <a16:creationId xmlns:a16="http://schemas.microsoft.com/office/drawing/2014/main" id="{BF9D37A0-8F5D-44B7-AE78-8E5A8E217A85}"/>
              </a:ext>
            </a:extLst>
          </p:cNvPr>
          <p:cNvSpPr/>
          <p:nvPr/>
        </p:nvSpPr>
        <p:spPr>
          <a:xfrm>
            <a:off x="7593495" y="5450466"/>
            <a:ext cx="1375548" cy="40556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989EC436-5BE9-40DC-AC8F-8CCBE88C3302}"/>
              </a:ext>
            </a:extLst>
          </p:cNvPr>
          <p:cNvSpPr/>
          <p:nvPr/>
        </p:nvSpPr>
        <p:spPr>
          <a:xfrm>
            <a:off x="4837176" y="1517628"/>
            <a:ext cx="3961248" cy="2342418"/>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10" name="object 5">
            <a:extLst>
              <a:ext uri="{FF2B5EF4-FFF2-40B4-BE49-F238E27FC236}">
                <a16:creationId xmlns:a16="http://schemas.microsoft.com/office/drawing/2014/main" id="{DEC84D4A-DA8C-4846-A97C-87A1C2E94D81}"/>
              </a:ext>
            </a:extLst>
          </p:cNvPr>
          <p:cNvSpPr txBox="1"/>
          <p:nvPr/>
        </p:nvSpPr>
        <p:spPr>
          <a:xfrm>
            <a:off x="606928" y="4155473"/>
            <a:ext cx="3769348" cy="1692298"/>
          </a:xfrm>
          <a:prstGeom prst="rect">
            <a:avLst/>
          </a:prstGeom>
        </p:spPr>
        <p:txBody>
          <a:bodyPr vert="horz" wrap="square" lIns="0" tIns="11723" rIns="0" bIns="0" rtlCol="0">
            <a:spAutoFit/>
          </a:bodyPr>
          <a:lstStyle/>
          <a:p>
            <a:pPr marL="11723">
              <a:spcBef>
                <a:spcPts val="92"/>
              </a:spcBef>
            </a:pPr>
            <a:r>
              <a:rPr lang="ja-JP" altLang="en-US" sz="1292" spc="-74">
                <a:solidFill>
                  <a:prstClr val="black"/>
                </a:solidFill>
                <a:latin typeface="Arial"/>
                <a:ea typeface="Meiryo UI" panose="020B0604030504040204" pitchFamily="50" charset="-128"/>
                <a:cs typeface="Arial"/>
              </a:rPr>
              <a:t>↑上のポップアップが表示されます。次に 「</a:t>
            </a:r>
            <a:r>
              <a:rPr lang="en-US" altLang="ja-JP" sz="1292" spc="-74">
                <a:solidFill>
                  <a:prstClr val="black"/>
                </a:solidFill>
                <a:latin typeface="Arial"/>
                <a:ea typeface="Meiryo UI" panose="020B0604030504040204" pitchFamily="50" charset="-128"/>
                <a:cs typeface="Arial"/>
              </a:rPr>
              <a:t>Japan</a:t>
            </a:r>
            <a:r>
              <a:rPr lang="ja-JP" altLang="en-US" sz="1292" spc="-74">
                <a:solidFill>
                  <a:prstClr val="black"/>
                </a:solidFill>
                <a:latin typeface="Arial"/>
                <a:ea typeface="Meiryo UI" panose="020B0604030504040204" pitchFamily="50" charset="-128"/>
                <a:cs typeface="Arial"/>
              </a:rPr>
              <a:t>を選択」します</a:t>
            </a:r>
            <a:endParaRPr lang="en-US" altLang="ja-JP" sz="1292" spc="-74">
              <a:solidFill>
                <a:prstClr val="black"/>
              </a:solidFill>
              <a:latin typeface="Arial"/>
              <a:ea typeface="Meiryo UI" panose="020B0604030504040204" pitchFamily="50" charset="-128"/>
              <a:cs typeface="Arial"/>
            </a:endParaRPr>
          </a:p>
          <a:p>
            <a:pPr marL="11723">
              <a:spcBef>
                <a:spcPts val="92"/>
              </a:spcBef>
            </a:pPr>
            <a:endParaRPr lang="en-US" altLang="ja-JP" sz="1292" spc="-74">
              <a:solidFill>
                <a:prstClr val="black"/>
              </a:solidFill>
              <a:latin typeface="Arial"/>
              <a:ea typeface="Meiryo UI" panose="020B0604030504040204" pitchFamily="50" charset="-128"/>
              <a:cs typeface="Arial"/>
            </a:endParaRPr>
          </a:p>
          <a:p>
            <a:pPr marL="11723">
              <a:spcBef>
                <a:spcPts val="92"/>
              </a:spcBef>
            </a:pPr>
            <a:r>
              <a:rPr lang="ja-JP" altLang="en-US" sz="1292" spc="-9">
                <a:solidFill>
                  <a:prstClr val="black"/>
                </a:solidFill>
                <a:latin typeface="Arial"/>
                <a:ea typeface="Meiryo UI" panose="020B0604030504040204" pitchFamily="50" charset="-128"/>
                <a:cs typeface="Arial"/>
              </a:rPr>
              <a:t>住所の欄に移動して、住所を入力します</a:t>
            </a:r>
            <a:endParaRPr lang="en-US" altLang="ja-JP" sz="1292" spc="-9">
              <a:solidFill>
                <a:prstClr val="black"/>
              </a:solidFill>
              <a:latin typeface="Arial"/>
              <a:ea typeface="Meiryo UI" panose="020B0604030504040204" pitchFamily="50" charset="-128"/>
              <a:cs typeface="Arial"/>
            </a:endParaRPr>
          </a:p>
          <a:p>
            <a:pPr marL="11723">
              <a:spcBef>
                <a:spcPts val="92"/>
              </a:spcBef>
            </a:pPr>
            <a:r>
              <a:rPr lang="ja-JP" altLang="en-US" sz="1292" spc="-9">
                <a:solidFill>
                  <a:prstClr val="black"/>
                </a:solidFill>
                <a:latin typeface="Arial"/>
                <a:ea typeface="Meiryo UI" panose="020B0604030504040204" pitchFamily="50" charset="-128"/>
                <a:cs typeface="Arial"/>
              </a:rPr>
              <a:t>（日本語での入力も問題ありません）</a:t>
            </a:r>
            <a:endParaRPr lang="en-US" altLang="ja-JP" sz="1292" spc="-9">
              <a:solidFill>
                <a:prstClr val="black"/>
              </a:solidFill>
              <a:latin typeface="Arial"/>
              <a:ea typeface="Meiryo UI" panose="020B0604030504040204" pitchFamily="50" charset="-128"/>
              <a:cs typeface="Arial"/>
            </a:endParaRPr>
          </a:p>
          <a:p>
            <a:pPr marL="11723">
              <a:spcBef>
                <a:spcPts val="92"/>
              </a:spcBef>
            </a:pPr>
            <a:endParaRPr lang="en-US" altLang="ja-JP" sz="1292" spc="-9">
              <a:solidFill>
                <a:prstClr val="black"/>
              </a:solidFill>
              <a:latin typeface="Arial"/>
              <a:ea typeface="Meiryo UI" panose="020B0604030504040204" pitchFamily="50" charset="-128"/>
              <a:cs typeface="Arial"/>
            </a:endParaRPr>
          </a:p>
          <a:p>
            <a:pPr marL="11723">
              <a:spcBef>
                <a:spcPts val="92"/>
              </a:spcBef>
            </a:pPr>
            <a:r>
              <a:rPr lang="ja-JP" altLang="en-US" sz="1292">
                <a:latin typeface="Arial"/>
                <a:ea typeface="Meiryo UI" panose="020B0604030504040204" pitchFamily="50" charset="-128"/>
                <a:cs typeface="Arial"/>
              </a:rPr>
              <a:t>住所の入力が完了したら、「</a:t>
            </a:r>
            <a:r>
              <a:rPr lang="en-US" altLang="ja-JP" sz="1292">
                <a:latin typeface="Arial"/>
                <a:ea typeface="Meiryo UI" panose="020B0604030504040204" pitchFamily="50" charset="-128"/>
                <a:cs typeface="Arial"/>
              </a:rPr>
              <a:t>Create</a:t>
            </a:r>
            <a:r>
              <a:rPr lang="ja-JP" altLang="en-US" sz="1292">
                <a:latin typeface="Arial"/>
                <a:ea typeface="Meiryo UI" panose="020B0604030504040204" pitchFamily="50" charset="-128"/>
                <a:cs typeface="Arial"/>
              </a:rPr>
              <a:t> </a:t>
            </a:r>
            <a:r>
              <a:rPr lang="en-US" altLang="ja-JP" sz="1292">
                <a:latin typeface="Arial"/>
                <a:ea typeface="Meiryo UI" panose="020B0604030504040204" pitchFamily="50" charset="-128"/>
                <a:cs typeface="Arial"/>
              </a:rPr>
              <a:t>and</a:t>
            </a:r>
            <a:r>
              <a:rPr lang="ja-JP" altLang="en-US" sz="1292">
                <a:latin typeface="Arial"/>
                <a:ea typeface="Meiryo UI" panose="020B0604030504040204" pitchFamily="50" charset="-128"/>
                <a:cs typeface="Arial"/>
              </a:rPr>
              <a:t> </a:t>
            </a:r>
            <a:r>
              <a:rPr lang="en-US" altLang="ja-JP" sz="1292">
                <a:latin typeface="Arial"/>
                <a:ea typeface="Meiryo UI" panose="020B0604030504040204" pitchFamily="50" charset="-128"/>
                <a:cs typeface="Arial"/>
              </a:rPr>
              <a:t>Use</a:t>
            </a:r>
            <a:r>
              <a:rPr lang="ja-JP" altLang="en-US" sz="1292">
                <a:latin typeface="Arial"/>
                <a:ea typeface="Meiryo UI" panose="020B0604030504040204" pitchFamily="50" charset="-128"/>
                <a:cs typeface="Arial"/>
              </a:rPr>
              <a:t>」</a:t>
            </a:r>
            <a:endParaRPr lang="en-US" altLang="ja-JP" sz="1292">
              <a:latin typeface="Arial"/>
              <a:ea typeface="Meiryo UI" panose="020B0604030504040204" pitchFamily="50" charset="-128"/>
              <a:cs typeface="Arial"/>
            </a:endParaRPr>
          </a:p>
          <a:p>
            <a:pPr marL="11723">
              <a:spcBef>
                <a:spcPts val="92"/>
              </a:spcBef>
            </a:pPr>
            <a:r>
              <a:rPr lang="ja-JP" altLang="en-US" sz="1292">
                <a:latin typeface="Arial"/>
                <a:ea typeface="Meiryo UI" panose="020B0604030504040204" pitchFamily="50" charset="-128"/>
                <a:cs typeface="Arial"/>
              </a:rPr>
              <a:t>をクリックして登録を行います。</a:t>
            </a:r>
            <a:endParaRPr lang="en-US" altLang="ja-JP" sz="1292">
              <a:latin typeface="Arial"/>
              <a:ea typeface="Meiryo UI" panose="020B0604030504040204" pitchFamily="50" charset="-128"/>
              <a:cs typeface="Arial"/>
            </a:endParaRPr>
          </a:p>
          <a:p>
            <a:pPr marL="11723">
              <a:spcBef>
                <a:spcPts val="92"/>
              </a:spcBef>
            </a:pPr>
            <a:endParaRPr sz="1292">
              <a:latin typeface="Arial"/>
              <a:ea typeface="Meiryo UI" panose="020B0604030504040204" pitchFamily="50" charset="-128"/>
              <a:cs typeface="Arial"/>
            </a:endParaRPr>
          </a:p>
        </p:txBody>
      </p:sp>
      <p:sp>
        <p:nvSpPr>
          <p:cNvPr id="16" name="object 3">
            <a:extLst>
              <a:ext uri="{FF2B5EF4-FFF2-40B4-BE49-F238E27FC236}">
                <a16:creationId xmlns:a16="http://schemas.microsoft.com/office/drawing/2014/main" id="{A929E130-09D6-4660-8D4C-1CEEEF64B630}"/>
              </a:ext>
            </a:extLst>
          </p:cNvPr>
          <p:cNvSpPr txBox="1">
            <a:spLocks noGrp="1"/>
          </p:cNvSpPr>
          <p:nvPr>
            <p:ph type="title"/>
          </p:nvPr>
        </p:nvSpPr>
        <p:spPr>
          <a:xfrm>
            <a:off x="556750" y="652668"/>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a:latin typeface="Arial" panose="020B0604020202020204" pitchFamily="34" charset="0"/>
                <a:ea typeface="Meiryo UI" panose="020B0604030504040204" pitchFamily="50" charset="-128"/>
              </a:rPr>
              <a:t>請求書の作成方法</a:t>
            </a:r>
            <a:endParaRPr spc="-5"/>
          </a:p>
        </p:txBody>
      </p:sp>
      <p:sp>
        <p:nvSpPr>
          <p:cNvPr id="17" name="正方形/長方形 16">
            <a:extLst>
              <a:ext uri="{FF2B5EF4-FFF2-40B4-BE49-F238E27FC236}">
                <a16:creationId xmlns:a16="http://schemas.microsoft.com/office/drawing/2014/main" id="{53B685AC-8C49-4DB1-BA6E-F07BB886B7C4}"/>
              </a:ext>
            </a:extLst>
          </p:cNvPr>
          <p:cNvSpPr/>
          <p:nvPr/>
        </p:nvSpPr>
        <p:spPr>
          <a:xfrm>
            <a:off x="6151676" y="752600"/>
            <a:ext cx="2430746"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bg1">
                    <a:lumMod val="50000"/>
                  </a:schemeClr>
                </a:solidFill>
              </a:rPr>
              <a:t>ABC</a:t>
            </a:r>
            <a:r>
              <a:rPr lang="ja-JP" altLang="en-US">
                <a:solidFill>
                  <a:schemeClr val="bg1">
                    <a:lumMod val="50000"/>
                  </a:schemeClr>
                </a:solidFill>
              </a:rPr>
              <a:t> </a:t>
            </a:r>
            <a:r>
              <a:rPr lang="en-US" altLang="ja-JP">
                <a:solidFill>
                  <a:schemeClr val="bg1">
                    <a:lumMod val="50000"/>
                  </a:schemeClr>
                </a:solidFill>
              </a:rPr>
              <a:t>Company</a:t>
            </a:r>
            <a:endParaRPr kumimoji="1" lang="ja-JP" altLang="en-US">
              <a:solidFill>
                <a:schemeClr val="bg1">
                  <a:lumMod val="50000"/>
                </a:schemeClr>
              </a:solidFill>
            </a:endParaRPr>
          </a:p>
        </p:txBody>
      </p:sp>
      <p:sp>
        <p:nvSpPr>
          <p:cNvPr id="18" name="正方形/長方形 17">
            <a:extLst>
              <a:ext uri="{FF2B5EF4-FFF2-40B4-BE49-F238E27FC236}">
                <a16:creationId xmlns:a16="http://schemas.microsoft.com/office/drawing/2014/main" id="{EB7C3FCE-3326-4841-B38C-47E11713868B}"/>
              </a:ext>
            </a:extLst>
          </p:cNvPr>
          <p:cNvSpPr/>
          <p:nvPr/>
        </p:nvSpPr>
        <p:spPr>
          <a:xfrm>
            <a:off x="1955907" y="2548423"/>
            <a:ext cx="2430746"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bg1">
                    <a:lumMod val="50000"/>
                  </a:schemeClr>
                </a:solidFill>
              </a:rPr>
              <a:t>ABC</a:t>
            </a:r>
            <a:r>
              <a:rPr lang="ja-JP" altLang="en-US">
                <a:solidFill>
                  <a:schemeClr val="bg1">
                    <a:lumMod val="50000"/>
                  </a:schemeClr>
                </a:solidFill>
              </a:rPr>
              <a:t> </a:t>
            </a:r>
            <a:r>
              <a:rPr lang="en-US" altLang="ja-JP">
                <a:solidFill>
                  <a:schemeClr val="bg1">
                    <a:lumMod val="50000"/>
                  </a:schemeClr>
                </a:solidFill>
              </a:rPr>
              <a:t>Company</a:t>
            </a:r>
            <a:endParaRPr kumimoji="1" lang="ja-JP" altLang="en-US">
              <a:solidFill>
                <a:schemeClr val="bg1">
                  <a:lumMod val="50000"/>
                </a:schemeClr>
              </a:solidFill>
            </a:endParaRPr>
          </a:p>
        </p:txBody>
      </p:sp>
    </p:spTree>
    <p:extLst>
      <p:ext uri="{BB962C8B-B14F-4D97-AF65-F5344CB8AC3E}">
        <p14:creationId xmlns:p14="http://schemas.microsoft.com/office/powerpoint/2010/main" val="4147096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a:latin typeface="Arial" panose="020B0604020202020204" pitchFamily="34" charset="0"/>
                <a:ea typeface="Meiryo UI" panose="020B0604030504040204" pitchFamily="50" charset="-128"/>
              </a:rPr>
              <a:t>請求書の作成方法</a:t>
            </a:r>
            <a:endParaRPr spc="-5"/>
          </a:p>
        </p:txBody>
      </p:sp>
      <p:pic>
        <p:nvPicPr>
          <p:cNvPr id="6" name="図 5">
            <a:extLst>
              <a:ext uri="{FF2B5EF4-FFF2-40B4-BE49-F238E27FC236}">
                <a16:creationId xmlns:a16="http://schemas.microsoft.com/office/drawing/2014/main" id="{601D4480-C413-4559-A0F0-F62B291CEF95}"/>
              </a:ext>
            </a:extLst>
          </p:cNvPr>
          <p:cNvPicPr>
            <a:picLocks noChangeAspect="1"/>
          </p:cNvPicPr>
          <p:nvPr/>
        </p:nvPicPr>
        <p:blipFill>
          <a:blip r:embed="rId3"/>
          <a:stretch>
            <a:fillRect/>
          </a:stretch>
        </p:blipFill>
        <p:spPr>
          <a:xfrm>
            <a:off x="914400" y="1276427"/>
            <a:ext cx="6851243" cy="3480213"/>
          </a:xfrm>
          <a:prstGeom prst="rect">
            <a:avLst/>
          </a:prstGeom>
        </p:spPr>
      </p:pic>
      <p:sp>
        <p:nvSpPr>
          <p:cNvPr id="10" name="object 6">
            <a:extLst>
              <a:ext uri="{FF2B5EF4-FFF2-40B4-BE49-F238E27FC236}">
                <a16:creationId xmlns:a16="http://schemas.microsoft.com/office/drawing/2014/main" id="{F9138992-2F3A-4DC8-B272-CFA4E34928FB}"/>
              </a:ext>
            </a:extLst>
          </p:cNvPr>
          <p:cNvSpPr/>
          <p:nvPr/>
        </p:nvSpPr>
        <p:spPr>
          <a:xfrm>
            <a:off x="1547446" y="2162908"/>
            <a:ext cx="1688123" cy="21101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4" name="object 6">
            <a:extLst>
              <a:ext uri="{FF2B5EF4-FFF2-40B4-BE49-F238E27FC236}">
                <a16:creationId xmlns:a16="http://schemas.microsoft.com/office/drawing/2014/main" id="{0688869C-9D11-49E3-B283-76512CA2C2EC}"/>
              </a:ext>
            </a:extLst>
          </p:cNvPr>
          <p:cNvSpPr/>
          <p:nvPr/>
        </p:nvSpPr>
        <p:spPr>
          <a:xfrm>
            <a:off x="1266092" y="3656638"/>
            <a:ext cx="2672862" cy="968116"/>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5A2A2CEA-29AE-4F94-8F28-AE471EC49EE0}"/>
              </a:ext>
            </a:extLst>
          </p:cNvPr>
          <p:cNvSpPr txBox="1"/>
          <p:nvPr/>
        </p:nvSpPr>
        <p:spPr>
          <a:xfrm>
            <a:off x="1034563" y="4947936"/>
            <a:ext cx="5999285" cy="1383047"/>
          </a:xfrm>
          <a:prstGeom prst="rect">
            <a:avLst/>
          </a:prstGeom>
        </p:spPr>
        <p:txBody>
          <a:bodyPr vert="horz" wrap="square" lIns="0" tIns="80303" rIns="0" bIns="0" rtlCol="0">
            <a:spAutoFit/>
          </a:bodyPr>
          <a:lstStyle/>
          <a:p>
            <a:pPr marL="11723">
              <a:spcBef>
                <a:spcPts val="632"/>
              </a:spcBef>
            </a:pPr>
            <a:r>
              <a:rPr lang="ja-JP" altLang="en-US" sz="1292" i="1" spc="-5">
                <a:solidFill>
                  <a:srgbClr val="FF0000"/>
                </a:solidFill>
                <a:latin typeface="Arial"/>
                <a:ea typeface="Meiryo UI" panose="020B0604030504040204" pitchFamily="50" charset="-128"/>
                <a:cs typeface="Arial"/>
              </a:rPr>
              <a:t>必須フィールドはアスタリスクで示されていますので、各項目をご確認ください</a:t>
            </a:r>
            <a:endParaRPr lang="en-US" altLang="ja-JP" sz="1292" b="1" spc="-9">
              <a:solidFill>
                <a:prstClr val="black"/>
              </a:solidFill>
              <a:latin typeface="Arial"/>
              <a:ea typeface="Meiryo UI" panose="020B0604030504040204" pitchFamily="50" charset="-128"/>
              <a:cs typeface="Arial"/>
            </a:endParaRPr>
          </a:p>
          <a:p>
            <a:pPr marL="11723">
              <a:spcBef>
                <a:spcPts val="632"/>
              </a:spcBef>
            </a:pPr>
            <a:r>
              <a:rPr lang="en-US" altLang="ja-JP" sz="1292" b="1" spc="-9">
                <a:solidFill>
                  <a:prstClr val="black"/>
                </a:solidFill>
                <a:latin typeface="Arial"/>
                <a:ea typeface="Meiryo UI" panose="020B0604030504040204" pitchFamily="50" charset="-128"/>
                <a:cs typeface="Arial"/>
              </a:rPr>
              <a:t>Invoice </a:t>
            </a:r>
            <a:r>
              <a:rPr lang="en-US" altLang="ja-JP" sz="1292" b="1">
                <a:solidFill>
                  <a:prstClr val="black"/>
                </a:solidFill>
                <a:latin typeface="Arial"/>
                <a:ea typeface="Meiryo UI" panose="020B0604030504040204" pitchFamily="50" charset="-128"/>
                <a:cs typeface="Arial"/>
              </a:rPr>
              <a:t># </a:t>
            </a:r>
            <a:r>
              <a:rPr lang="ja-JP" altLang="en-US" sz="1292">
                <a:solidFill>
                  <a:prstClr val="black"/>
                </a:solidFill>
                <a:latin typeface="Arial"/>
                <a:ea typeface="Meiryo UI" panose="020B0604030504040204" pitchFamily="50" charset="-128"/>
                <a:cs typeface="Arial"/>
              </a:rPr>
              <a:t>のフィールドに御社請求書番号を入力します。</a:t>
            </a:r>
            <a:endParaRPr lang="en-US" altLang="ja-JP" sz="1292">
              <a:solidFill>
                <a:prstClr val="black"/>
              </a:solidFill>
              <a:latin typeface="Arial"/>
              <a:ea typeface="Meiryo UI" panose="020B0604030504040204" pitchFamily="50" charset="-128"/>
              <a:cs typeface="Arial"/>
            </a:endParaRPr>
          </a:p>
          <a:p>
            <a:pPr marL="11723">
              <a:spcBef>
                <a:spcPts val="632"/>
              </a:spcBef>
            </a:pPr>
            <a:r>
              <a:rPr lang="ja-JP" altLang="en-US" sz="1292">
                <a:solidFill>
                  <a:prstClr val="black"/>
                </a:solidFill>
                <a:latin typeface="Arial"/>
                <a:ea typeface="Meiryo UI" panose="020B0604030504040204" pitchFamily="50" charset="-128"/>
                <a:cs typeface="Arial"/>
              </a:rPr>
              <a:t>日付、通貨の確認をします。</a:t>
            </a:r>
            <a:endParaRPr lang="en-US" altLang="ja-JP" sz="1292">
              <a:solidFill>
                <a:prstClr val="black"/>
              </a:solidFill>
              <a:latin typeface="Arial"/>
              <a:ea typeface="Meiryo UI" panose="020B0604030504040204" pitchFamily="50" charset="-128"/>
              <a:cs typeface="Arial"/>
            </a:endParaRPr>
          </a:p>
          <a:p>
            <a:pPr marL="11723">
              <a:spcBef>
                <a:spcPts val="632"/>
              </a:spcBef>
            </a:pPr>
            <a:r>
              <a:rPr lang="ja-JP" altLang="en-US" sz="1292">
                <a:solidFill>
                  <a:prstClr val="black"/>
                </a:solidFill>
                <a:latin typeface="Arial"/>
                <a:ea typeface="Meiryo UI" panose="020B0604030504040204" pitchFamily="50" charset="-128"/>
                <a:cs typeface="Arial"/>
              </a:rPr>
              <a:t>「</a:t>
            </a:r>
            <a:r>
              <a:rPr lang="en-US" altLang="ja-JP" sz="1292">
                <a:solidFill>
                  <a:prstClr val="black"/>
                </a:solidFill>
                <a:latin typeface="Arial"/>
                <a:ea typeface="Meiryo UI" panose="020B0604030504040204" pitchFamily="50" charset="-128"/>
                <a:cs typeface="Arial"/>
              </a:rPr>
              <a:t>Supplier</a:t>
            </a:r>
            <a:r>
              <a:rPr lang="ja-JP" altLang="en-US" sz="1292">
                <a:solidFill>
                  <a:prstClr val="black"/>
                </a:solidFill>
                <a:latin typeface="Arial"/>
                <a:ea typeface="Meiryo UI" panose="020B0604030504040204" pitchFamily="50" charset="-128"/>
                <a:cs typeface="Arial"/>
              </a:rPr>
              <a:t> </a:t>
            </a:r>
            <a:r>
              <a:rPr lang="en-US" altLang="ja-JP" sz="1292">
                <a:solidFill>
                  <a:prstClr val="black"/>
                </a:solidFill>
                <a:latin typeface="Arial"/>
                <a:ea typeface="Meiryo UI" panose="020B0604030504040204" pitchFamily="50" charset="-128"/>
                <a:cs typeface="Arial"/>
              </a:rPr>
              <a:t>Note</a:t>
            </a:r>
            <a:r>
              <a:rPr lang="ja-JP" altLang="en-US" sz="1292">
                <a:solidFill>
                  <a:prstClr val="black"/>
                </a:solidFill>
                <a:latin typeface="Arial"/>
                <a:ea typeface="Meiryo UI" panose="020B0604030504040204" pitchFamily="50" charset="-128"/>
                <a:cs typeface="Arial"/>
              </a:rPr>
              <a:t>」にコメントがあれば、記入をお願いします。</a:t>
            </a:r>
            <a:endParaRPr lang="en-US" altLang="ja-JP" sz="1292" i="1" spc="-5">
              <a:solidFill>
                <a:prstClr val="black"/>
              </a:solidFill>
              <a:latin typeface="Arial"/>
              <a:ea typeface="Meiryo UI" panose="020B0604030504040204" pitchFamily="50" charset="-128"/>
              <a:cs typeface="Arial"/>
            </a:endParaRPr>
          </a:p>
          <a:p>
            <a:pPr marL="11723">
              <a:spcBef>
                <a:spcPts val="632"/>
              </a:spcBef>
            </a:pPr>
            <a:r>
              <a:rPr lang="en-US" altLang="ja-JP" sz="1292">
                <a:solidFill>
                  <a:prstClr val="black"/>
                </a:solidFill>
                <a:latin typeface="Arial"/>
                <a:ea typeface="Meiryo UI" panose="020B0604030504040204" pitchFamily="50" charset="-128"/>
                <a:cs typeface="Arial"/>
              </a:rPr>
              <a:t>Attachments</a:t>
            </a:r>
            <a:r>
              <a:rPr lang="ja-JP" altLang="en-US" sz="1292">
                <a:solidFill>
                  <a:prstClr val="black"/>
                </a:solidFill>
                <a:latin typeface="Arial"/>
                <a:ea typeface="Meiryo UI" panose="020B0604030504040204" pitchFamily="50" charset="-128"/>
                <a:cs typeface="Arial"/>
              </a:rPr>
              <a:t>に御社の発行済請求書を添付します。</a:t>
            </a:r>
            <a:endParaRPr lang="en-US" altLang="ja-JP" sz="1292">
              <a:solidFill>
                <a:prstClr val="black"/>
              </a:solidFill>
              <a:latin typeface="Arial"/>
              <a:ea typeface="Meiryo UI" panose="020B0604030504040204" pitchFamily="50" charset="-128"/>
              <a:cs typeface="Arial"/>
            </a:endParaRPr>
          </a:p>
        </p:txBody>
      </p:sp>
      <p:sp>
        <p:nvSpPr>
          <p:cNvPr id="7" name="正方形/長方形 6">
            <a:extLst>
              <a:ext uri="{FF2B5EF4-FFF2-40B4-BE49-F238E27FC236}">
                <a16:creationId xmlns:a16="http://schemas.microsoft.com/office/drawing/2014/main" id="{6B9022A3-F07F-4FA1-BE12-71E1FEE87465}"/>
              </a:ext>
            </a:extLst>
          </p:cNvPr>
          <p:cNvSpPr/>
          <p:nvPr/>
        </p:nvSpPr>
        <p:spPr>
          <a:xfrm>
            <a:off x="5196867" y="2174717"/>
            <a:ext cx="2245924"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r>
              <a:rPr lang="en-US" altLang="ja-JP">
                <a:solidFill>
                  <a:schemeClr val="bg1">
                    <a:lumMod val="50000"/>
                  </a:schemeClr>
                </a:solidFill>
              </a:rPr>
              <a:t>ABC</a:t>
            </a:r>
            <a:r>
              <a:rPr lang="ja-JP" altLang="en-US">
                <a:solidFill>
                  <a:schemeClr val="bg1">
                    <a:lumMod val="50000"/>
                  </a:schemeClr>
                </a:solidFill>
              </a:rPr>
              <a:t> </a:t>
            </a:r>
            <a:r>
              <a:rPr lang="en-US" altLang="ja-JP">
                <a:solidFill>
                  <a:schemeClr val="bg1">
                    <a:lumMod val="50000"/>
                  </a:schemeClr>
                </a:solidFill>
              </a:rPr>
              <a:t>Company</a:t>
            </a:r>
            <a:endParaRPr kumimoji="1" lang="ja-JP" altLang="en-US">
              <a:solidFill>
                <a:schemeClr val="bg1">
                  <a:lumMod val="50000"/>
                </a:schemeClr>
              </a:solidFill>
            </a:endParaRPr>
          </a:p>
        </p:txBody>
      </p:sp>
    </p:spTree>
    <p:extLst>
      <p:ext uri="{BB962C8B-B14F-4D97-AF65-F5344CB8AC3E}">
        <p14:creationId xmlns:p14="http://schemas.microsoft.com/office/powerpoint/2010/main" val="4193118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BD724FBB-A04E-4F73-9359-7F77F79EC2C2}"/>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a:latin typeface="Arial" panose="020B0604020202020204" pitchFamily="34" charset="0"/>
                <a:ea typeface="Meiryo UI" panose="020B0604030504040204" pitchFamily="50" charset="-128"/>
              </a:rPr>
              <a:t>請求書の作成方法</a:t>
            </a:r>
            <a:endParaRPr spc="-5"/>
          </a:p>
        </p:txBody>
      </p:sp>
      <p:pic>
        <p:nvPicPr>
          <p:cNvPr id="4" name="図 3">
            <a:extLst>
              <a:ext uri="{FF2B5EF4-FFF2-40B4-BE49-F238E27FC236}">
                <a16:creationId xmlns:a16="http://schemas.microsoft.com/office/drawing/2014/main" id="{4E6F4486-B4FC-422F-9A54-FF2AE712FEE8}"/>
              </a:ext>
            </a:extLst>
          </p:cNvPr>
          <p:cNvPicPr>
            <a:picLocks noChangeAspect="1"/>
          </p:cNvPicPr>
          <p:nvPr/>
        </p:nvPicPr>
        <p:blipFill>
          <a:blip r:embed="rId3"/>
          <a:stretch>
            <a:fillRect/>
          </a:stretch>
        </p:blipFill>
        <p:spPr>
          <a:xfrm>
            <a:off x="656351" y="1474278"/>
            <a:ext cx="2821978" cy="606594"/>
          </a:xfrm>
          <a:prstGeom prst="rect">
            <a:avLst/>
          </a:prstGeom>
        </p:spPr>
      </p:pic>
      <p:pic>
        <p:nvPicPr>
          <p:cNvPr id="5" name="図 4">
            <a:extLst>
              <a:ext uri="{FF2B5EF4-FFF2-40B4-BE49-F238E27FC236}">
                <a16:creationId xmlns:a16="http://schemas.microsoft.com/office/drawing/2014/main" id="{51401AC1-FAA7-41C2-9B57-414103A93629}"/>
              </a:ext>
            </a:extLst>
          </p:cNvPr>
          <p:cNvPicPr>
            <a:picLocks noChangeAspect="1"/>
          </p:cNvPicPr>
          <p:nvPr/>
        </p:nvPicPr>
        <p:blipFill>
          <a:blip r:embed="rId4"/>
          <a:stretch>
            <a:fillRect/>
          </a:stretch>
        </p:blipFill>
        <p:spPr>
          <a:xfrm>
            <a:off x="656351" y="2828924"/>
            <a:ext cx="4210989" cy="1512088"/>
          </a:xfrm>
          <a:prstGeom prst="rect">
            <a:avLst/>
          </a:prstGeom>
        </p:spPr>
      </p:pic>
      <p:pic>
        <p:nvPicPr>
          <p:cNvPr id="6" name="図 5">
            <a:extLst>
              <a:ext uri="{FF2B5EF4-FFF2-40B4-BE49-F238E27FC236}">
                <a16:creationId xmlns:a16="http://schemas.microsoft.com/office/drawing/2014/main" id="{7739FFFF-D22B-4B3D-97DE-0C9877123E3B}"/>
              </a:ext>
            </a:extLst>
          </p:cNvPr>
          <p:cNvPicPr>
            <a:picLocks noChangeAspect="1"/>
          </p:cNvPicPr>
          <p:nvPr/>
        </p:nvPicPr>
        <p:blipFill>
          <a:blip r:embed="rId5"/>
          <a:stretch>
            <a:fillRect/>
          </a:stretch>
        </p:blipFill>
        <p:spPr>
          <a:xfrm>
            <a:off x="656350" y="4935370"/>
            <a:ext cx="3578022" cy="896704"/>
          </a:xfrm>
          <a:prstGeom prst="rect">
            <a:avLst/>
          </a:prstGeom>
        </p:spPr>
      </p:pic>
      <p:sp>
        <p:nvSpPr>
          <p:cNvPr id="7" name="object 5">
            <a:extLst>
              <a:ext uri="{FF2B5EF4-FFF2-40B4-BE49-F238E27FC236}">
                <a16:creationId xmlns:a16="http://schemas.microsoft.com/office/drawing/2014/main" id="{C7918FF0-1FA2-416A-A2EB-A99BE11B43CC}"/>
              </a:ext>
            </a:extLst>
          </p:cNvPr>
          <p:cNvSpPr txBox="1"/>
          <p:nvPr/>
        </p:nvSpPr>
        <p:spPr>
          <a:xfrm>
            <a:off x="5101356" y="1474278"/>
            <a:ext cx="3724591" cy="3865072"/>
          </a:xfrm>
          <a:prstGeom prst="rect">
            <a:avLst/>
          </a:prstGeom>
        </p:spPr>
        <p:txBody>
          <a:bodyPr vert="horz" wrap="square" lIns="0" tIns="80303" rIns="0" bIns="0" rtlCol="0">
            <a:spAutoFit/>
          </a:bodyPr>
          <a:lstStyle/>
          <a:p>
            <a:pPr marL="11723">
              <a:spcBef>
                <a:spcPts val="632"/>
              </a:spcBef>
            </a:pPr>
            <a:r>
              <a:rPr lang="ja-JP" altLang="en-US" sz="1292">
                <a:solidFill>
                  <a:prstClr val="black"/>
                </a:solidFill>
                <a:latin typeface="Arial"/>
                <a:ea typeface="Meiryo UI" panose="020B0604030504040204" pitchFamily="50" charset="-128"/>
                <a:cs typeface="Arial"/>
              </a:rPr>
              <a:t>①　</a:t>
            </a:r>
            <a:r>
              <a:rPr lang="en-US" altLang="ja-JP" sz="1292">
                <a:solidFill>
                  <a:prstClr val="black"/>
                </a:solidFill>
                <a:latin typeface="Arial"/>
                <a:ea typeface="Meiryo UI" panose="020B0604030504040204" pitchFamily="50" charset="-128"/>
                <a:cs typeface="Arial"/>
              </a:rPr>
              <a:t>Attachment</a:t>
            </a:r>
            <a:r>
              <a:rPr lang="ja-JP" altLang="en-US" sz="1292">
                <a:solidFill>
                  <a:prstClr val="black"/>
                </a:solidFill>
                <a:latin typeface="Arial"/>
                <a:ea typeface="Meiryo UI" panose="020B0604030504040204" pitchFamily="50" charset="-128"/>
                <a:cs typeface="Arial"/>
              </a:rPr>
              <a:t>　から「</a:t>
            </a:r>
            <a:r>
              <a:rPr lang="en-US" altLang="ja-JP" sz="1292">
                <a:solidFill>
                  <a:prstClr val="black"/>
                </a:solidFill>
                <a:latin typeface="Arial"/>
                <a:ea typeface="Meiryo UI" panose="020B0604030504040204" pitchFamily="50" charset="-128"/>
                <a:cs typeface="Arial"/>
              </a:rPr>
              <a:t>File</a:t>
            </a:r>
            <a:r>
              <a:rPr lang="ja-JP" altLang="en-US" sz="1292">
                <a:solidFill>
                  <a:prstClr val="black"/>
                </a:solidFill>
                <a:latin typeface="Arial"/>
                <a:ea typeface="Meiryo UI" panose="020B0604030504040204" pitchFamily="50" charset="-128"/>
                <a:cs typeface="Arial"/>
              </a:rPr>
              <a:t>」を選んでクリック</a:t>
            </a: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r>
              <a:rPr lang="ja-JP" altLang="en-US" sz="1292">
                <a:solidFill>
                  <a:prstClr val="black"/>
                </a:solidFill>
                <a:latin typeface="Arial"/>
                <a:ea typeface="Meiryo UI" panose="020B0604030504040204" pitchFamily="50" charset="-128"/>
                <a:cs typeface="Arial"/>
              </a:rPr>
              <a:t>②　「</a:t>
            </a:r>
            <a:r>
              <a:rPr lang="en-US" altLang="ja-JP" sz="1292">
                <a:solidFill>
                  <a:prstClr val="black"/>
                </a:solidFill>
                <a:latin typeface="Arial"/>
                <a:ea typeface="Meiryo UI" panose="020B0604030504040204" pitchFamily="50" charset="-128"/>
                <a:cs typeface="Arial"/>
              </a:rPr>
              <a:t>Browse</a:t>
            </a:r>
            <a:r>
              <a:rPr lang="ja-JP" altLang="en-US" sz="1292">
                <a:solidFill>
                  <a:prstClr val="black"/>
                </a:solidFill>
                <a:latin typeface="Arial"/>
                <a:ea typeface="Meiryo UI" panose="020B0604030504040204" pitchFamily="50" charset="-128"/>
                <a:cs typeface="Arial"/>
              </a:rPr>
              <a:t>」をクリックしてフォルダを開く</a:t>
            </a:r>
            <a:endParaRPr lang="en-US" altLang="ja-JP" sz="1292">
              <a:solidFill>
                <a:prstClr val="black"/>
              </a:solidFill>
              <a:latin typeface="Arial"/>
              <a:ea typeface="Meiryo UI" panose="020B0604030504040204" pitchFamily="50" charset="-128"/>
              <a:cs typeface="Arial"/>
            </a:endParaRPr>
          </a:p>
          <a:p>
            <a:pPr marL="11723">
              <a:spcBef>
                <a:spcPts val="632"/>
              </a:spcBef>
            </a:pPr>
            <a:r>
              <a:rPr lang="ja-JP" altLang="en-US" sz="1292">
                <a:solidFill>
                  <a:prstClr val="black"/>
                </a:solidFill>
                <a:latin typeface="Arial"/>
                <a:ea typeface="Meiryo UI" panose="020B0604030504040204" pitchFamily="50" charset="-128"/>
                <a:cs typeface="Arial"/>
              </a:rPr>
              <a:t>添付する請求書をフォルダから選択して開く</a:t>
            </a:r>
            <a:r>
              <a:rPr lang="ja-JP" altLang="en-US" sz="1292" err="1">
                <a:solidFill>
                  <a:prstClr val="black"/>
                </a:solidFill>
                <a:latin typeface="Arial"/>
                <a:ea typeface="Meiryo UI" panose="020B0604030504040204" pitchFamily="50" charset="-128"/>
                <a:cs typeface="Arial"/>
              </a:rPr>
              <a:t>を</a:t>
            </a:r>
            <a:r>
              <a:rPr lang="ja-JP" altLang="en-US" sz="1292">
                <a:solidFill>
                  <a:prstClr val="black"/>
                </a:solidFill>
                <a:latin typeface="Arial"/>
                <a:ea typeface="Meiryo UI" panose="020B0604030504040204" pitchFamily="50" charset="-128"/>
                <a:cs typeface="Arial"/>
              </a:rPr>
              <a:t>クリック</a:t>
            </a:r>
            <a:endParaRPr lang="en-US" altLang="ja-JP" sz="1292">
              <a:solidFill>
                <a:prstClr val="black"/>
              </a:solidFill>
              <a:latin typeface="Arial"/>
              <a:ea typeface="Meiryo UI" panose="020B0604030504040204" pitchFamily="50" charset="-128"/>
              <a:cs typeface="Arial"/>
            </a:endParaRPr>
          </a:p>
          <a:p>
            <a:pPr marL="11723">
              <a:spcBef>
                <a:spcPts val="632"/>
              </a:spcBef>
            </a:pPr>
            <a:r>
              <a:rPr lang="en-US" altLang="ja-JP" sz="1292">
                <a:solidFill>
                  <a:prstClr val="black"/>
                </a:solidFill>
                <a:latin typeface="Arial"/>
                <a:ea typeface="Meiryo UI" panose="020B0604030504040204" pitchFamily="50" charset="-128"/>
                <a:cs typeface="Arial"/>
              </a:rPr>
              <a:t>Or</a:t>
            </a:r>
          </a:p>
          <a:p>
            <a:pPr marL="11723">
              <a:spcBef>
                <a:spcPts val="632"/>
              </a:spcBef>
            </a:pPr>
            <a:r>
              <a:rPr lang="ja-JP" altLang="en-US" sz="1292">
                <a:solidFill>
                  <a:prstClr val="black"/>
                </a:solidFill>
                <a:latin typeface="Arial"/>
                <a:ea typeface="Meiryo UI" panose="020B0604030504040204" pitchFamily="50" charset="-128"/>
                <a:cs typeface="Arial"/>
              </a:rPr>
              <a:t>添付する請求書をドラッグ・アンド・ドロップして、添付する</a:t>
            </a: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endParaRPr lang="en-US" altLang="ja-JP" sz="1292">
              <a:solidFill>
                <a:prstClr val="black"/>
              </a:solidFill>
              <a:latin typeface="Arial"/>
              <a:ea typeface="Meiryo UI" panose="020B0604030504040204" pitchFamily="50" charset="-128"/>
              <a:cs typeface="Arial"/>
            </a:endParaRPr>
          </a:p>
          <a:p>
            <a:pPr marL="11723">
              <a:spcBef>
                <a:spcPts val="632"/>
              </a:spcBef>
            </a:pPr>
            <a:r>
              <a:rPr lang="ja-JP" altLang="en-US" sz="1292">
                <a:solidFill>
                  <a:prstClr val="black"/>
                </a:solidFill>
                <a:latin typeface="Arial"/>
                <a:ea typeface="Meiryo UI" panose="020B0604030504040204" pitchFamily="50" charset="-128"/>
                <a:cs typeface="Arial"/>
              </a:rPr>
              <a:t>③　ファイルが添付される</a:t>
            </a:r>
            <a:endParaRPr lang="en-US" altLang="ja-JP" sz="1292">
              <a:solidFill>
                <a:prstClr val="black"/>
              </a:solidFill>
              <a:latin typeface="Arial"/>
              <a:ea typeface="Meiryo UI" panose="020B0604030504040204" pitchFamily="50" charset="-128"/>
              <a:cs typeface="Arial"/>
            </a:endParaRPr>
          </a:p>
        </p:txBody>
      </p:sp>
      <p:sp>
        <p:nvSpPr>
          <p:cNvPr id="8" name="object 6">
            <a:extLst>
              <a:ext uri="{FF2B5EF4-FFF2-40B4-BE49-F238E27FC236}">
                <a16:creationId xmlns:a16="http://schemas.microsoft.com/office/drawing/2014/main" id="{3988C090-E2B6-4D77-A6F6-83C01DCA6264}"/>
              </a:ext>
            </a:extLst>
          </p:cNvPr>
          <p:cNvSpPr/>
          <p:nvPr/>
        </p:nvSpPr>
        <p:spPr>
          <a:xfrm>
            <a:off x="1666717" y="1566558"/>
            <a:ext cx="333342" cy="201842"/>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B3941B83-B7C3-41E8-8CDA-804662A6E2CB}"/>
              </a:ext>
            </a:extLst>
          </p:cNvPr>
          <p:cNvSpPr/>
          <p:nvPr/>
        </p:nvSpPr>
        <p:spPr>
          <a:xfrm>
            <a:off x="1666715" y="3098715"/>
            <a:ext cx="883818" cy="403681"/>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0" name="object 6">
            <a:extLst>
              <a:ext uri="{FF2B5EF4-FFF2-40B4-BE49-F238E27FC236}">
                <a16:creationId xmlns:a16="http://schemas.microsoft.com/office/drawing/2014/main" id="{B9224948-1F7F-47EA-B289-CAB8106156CA}"/>
              </a:ext>
            </a:extLst>
          </p:cNvPr>
          <p:cNvSpPr/>
          <p:nvPr/>
        </p:nvSpPr>
        <p:spPr>
          <a:xfrm>
            <a:off x="1666715" y="3556260"/>
            <a:ext cx="2764608" cy="54049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1" name="object 6">
            <a:extLst>
              <a:ext uri="{FF2B5EF4-FFF2-40B4-BE49-F238E27FC236}">
                <a16:creationId xmlns:a16="http://schemas.microsoft.com/office/drawing/2014/main" id="{F65F7398-33E6-4B16-80DD-4B7755B8C518}"/>
              </a:ext>
            </a:extLst>
          </p:cNvPr>
          <p:cNvSpPr/>
          <p:nvPr/>
        </p:nvSpPr>
        <p:spPr>
          <a:xfrm>
            <a:off x="1360895" y="5205761"/>
            <a:ext cx="2593349" cy="287519"/>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2022205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5261787B-6D0B-4D7C-9A8D-BEF3E9E86CC1}"/>
              </a:ext>
            </a:extLst>
          </p:cNvPr>
          <p:cNvPicPr>
            <a:picLocks noChangeAspect="1"/>
          </p:cNvPicPr>
          <p:nvPr/>
        </p:nvPicPr>
        <p:blipFill>
          <a:blip r:embed="rId2"/>
          <a:stretch>
            <a:fillRect/>
          </a:stretch>
        </p:blipFill>
        <p:spPr>
          <a:xfrm>
            <a:off x="722628" y="1403803"/>
            <a:ext cx="8175824" cy="4527473"/>
          </a:xfrm>
          <a:prstGeom prst="rect">
            <a:avLst/>
          </a:prstGeom>
        </p:spPr>
      </p:pic>
      <p:sp>
        <p:nvSpPr>
          <p:cNvPr id="9" name="object 3">
            <a:extLst>
              <a:ext uri="{FF2B5EF4-FFF2-40B4-BE49-F238E27FC236}">
                <a16:creationId xmlns:a16="http://schemas.microsoft.com/office/drawing/2014/main" id="{BE54CCFA-37D1-4E5A-98F4-32613B97E0D6}"/>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a:latin typeface="Arial" panose="020B0604020202020204" pitchFamily="34" charset="0"/>
                <a:ea typeface="Meiryo UI" panose="020B0604030504040204" pitchFamily="50" charset="-128"/>
              </a:rPr>
              <a:t>請求書の作成方法</a:t>
            </a:r>
            <a:endParaRPr spc="-5"/>
          </a:p>
        </p:txBody>
      </p:sp>
      <p:sp>
        <p:nvSpPr>
          <p:cNvPr id="10" name="正方形/長方形 9">
            <a:extLst>
              <a:ext uri="{FF2B5EF4-FFF2-40B4-BE49-F238E27FC236}">
                <a16:creationId xmlns:a16="http://schemas.microsoft.com/office/drawing/2014/main" id="{4CAC1537-4AEF-4D24-856D-A8DFCA464C1C}"/>
              </a:ext>
            </a:extLst>
          </p:cNvPr>
          <p:cNvSpPr/>
          <p:nvPr/>
        </p:nvSpPr>
        <p:spPr>
          <a:xfrm>
            <a:off x="5905371" y="244732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a:solidFill>
                  <a:schemeClr val="bg1">
                    <a:lumMod val="50000"/>
                  </a:schemeClr>
                </a:solidFill>
              </a:rPr>
              <a:t>ABC</a:t>
            </a:r>
            <a:r>
              <a:rPr lang="ja-JP" altLang="en-US" sz="1292">
                <a:solidFill>
                  <a:schemeClr val="bg1">
                    <a:lumMod val="50000"/>
                  </a:schemeClr>
                </a:solidFill>
              </a:rPr>
              <a:t> </a:t>
            </a:r>
            <a:r>
              <a:rPr lang="en-US" altLang="ja-JP" sz="1292">
                <a:solidFill>
                  <a:schemeClr val="bg1">
                    <a:lumMod val="50000"/>
                  </a:schemeClr>
                </a:solidFill>
              </a:rPr>
              <a:t>Company</a:t>
            </a:r>
            <a:endParaRPr kumimoji="1" lang="ja-JP" altLang="en-US" sz="1292">
              <a:solidFill>
                <a:schemeClr val="bg1">
                  <a:lumMod val="50000"/>
                </a:schemeClr>
              </a:solidFill>
            </a:endParaRPr>
          </a:p>
        </p:txBody>
      </p:sp>
      <p:sp>
        <p:nvSpPr>
          <p:cNvPr id="11" name="正方形/長方形 10">
            <a:extLst>
              <a:ext uri="{FF2B5EF4-FFF2-40B4-BE49-F238E27FC236}">
                <a16:creationId xmlns:a16="http://schemas.microsoft.com/office/drawing/2014/main" id="{CC0EA541-9E03-4BC1-8F7E-E5237E8A7868}"/>
              </a:ext>
            </a:extLst>
          </p:cNvPr>
          <p:cNvSpPr/>
          <p:nvPr/>
        </p:nvSpPr>
        <p:spPr>
          <a:xfrm>
            <a:off x="5917606" y="304911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a:solidFill>
                  <a:schemeClr val="bg1">
                    <a:lumMod val="50000"/>
                  </a:schemeClr>
                </a:solidFill>
              </a:rPr>
              <a:t>ABC</a:t>
            </a:r>
            <a:r>
              <a:rPr lang="ja-JP" altLang="en-US" sz="1292">
                <a:solidFill>
                  <a:schemeClr val="bg1">
                    <a:lumMod val="50000"/>
                  </a:schemeClr>
                </a:solidFill>
              </a:rPr>
              <a:t> </a:t>
            </a:r>
            <a:r>
              <a:rPr lang="en-US" altLang="ja-JP" sz="1292">
                <a:solidFill>
                  <a:schemeClr val="bg1">
                    <a:lumMod val="50000"/>
                  </a:schemeClr>
                </a:solidFill>
              </a:rPr>
              <a:t>Company</a:t>
            </a:r>
            <a:endParaRPr kumimoji="1" lang="ja-JP" altLang="en-US" sz="1292">
              <a:solidFill>
                <a:schemeClr val="bg1">
                  <a:lumMod val="50000"/>
                </a:schemeClr>
              </a:solidFill>
            </a:endParaRPr>
          </a:p>
        </p:txBody>
      </p:sp>
      <p:sp>
        <p:nvSpPr>
          <p:cNvPr id="12" name="正方形/長方形 11">
            <a:extLst>
              <a:ext uri="{FF2B5EF4-FFF2-40B4-BE49-F238E27FC236}">
                <a16:creationId xmlns:a16="http://schemas.microsoft.com/office/drawing/2014/main" id="{E9E6CD21-9C9D-4052-9A22-A21B55093F45}"/>
              </a:ext>
            </a:extLst>
          </p:cNvPr>
          <p:cNvSpPr/>
          <p:nvPr/>
        </p:nvSpPr>
        <p:spPr>
          <a:xfrm>
            <a:off x="5905370" y="4005806"/>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a:solidFill>
                  <a:schemeClr val="bg1">
                    <a:lumMod val="50000"/>
                  </a:schemeClr>
                </a:solidFill>
              </a:rPr>
              <a:t>ABC</a:t>
            </a:r>
            <a:r>
              <a:rPr lang="ja-JP" altLang="en-US" sz="1292">
                <a:solidFill>
                  <a:schemeClr val="bg1">
                    <a:lumMod val="50000"/>
                  </a:schemeClr>
                </a:solidFill>
              </a:rPr>
              <a:t> </a:t>
            </a:r>
            <a:r>
              <a:rPr lang="en-US" altLang="ja-JP" sz="1292">
                <a:solidFill>
                  <a:schemeClr val="bg1">
                    <a:lumMod val="50000"/>
                  </a:schemeClr>
                </a:solidFill>
              </a:rPr>
              <a:t>Company</a:t>
            </a:r>
            <a:endParaRPr kumimoji="1" lang="ja-JP" altLang="en-US" sz="1292">
              <a:solidFill>
                <a:schemeClr val="bg1">
                  <a:lumMod val="50000"/>
                </a:schemeClr>
              </a:solidFill>
            </a:endParaRPr>
          </a:p>
        </p:txBody>
      </p:sp>
      <p:sp>
        <p:nvSpPr>
          <p:cNvPr id="13" name="正方形/長方形 12">
            <a:extLst>
              <a:ext uri="{FF2B5EF4-FFF2-40B4-BE49-F238E27FC236}">
                <a16:creationId xmlns:a16="http://schemas.microsoft.com/office/drawing/2014/main" id="{9C87EEE3-8D6C-4CAA-B386-46537BC4F2AF}"/>
              </a:ext>
            </a:extLst>
          </p:cNvPr>
          <p:cNvSpPr/>
          <p:nvPr/>
        </p:nvSpPr>
        <p:spPr>
          <a:xfrm>
            <a:off x="5917606" y="498689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a:solidFill>
                  <a:schemeClr val="bg1">
                    <a:lumMod val="50000"/>
                  </a:schemeClr>
                </a:solidFill>
              </a:rPr>
              <a:t>ABC</a:t>
            </a:r>
            <a:r>
              <a:rPr lang="ja-JP" altLang="en-US" sz="1292">
                <a:solidFill>
                  <a:schemeClr val="bg1">
                    <a:lumMod val="50000"/>
                  </a:schemeClr>
                </a:solidFill>
              </a:rPr>
              <a:t> </a:t>
            </a:r>
            <a:r>
              <a:rPr lang="en-US" altLang="ja-JP" sz="1292">
                <a:solidFill>
                  <a:schemeClr val="bg1">
                    <a:lumMod val="50000"/>
                  </a:schemeClr>
                </a:solidFill>
              </a:rPr>
              <a:t>Company</a:t>
            </a:r>
            <a:endParaRPr kumimoji="1" lang="ja-JP" altLang="en-US" sz="1292">
              <a:solidFill>
                <a:schemeClr val="bg1">
                  <a:lumMod val="50000"/>
                </a:schemeClr>
              </a:solidFill>
            </a:endParaRPr>
          </a:p>
        </p:txBody>
      </p:sp>
      <p:sp>
        <p:nvSpPr>
          <p:cNvPr id="14" name="object 5">
            <a:extLst>
              <a:ext uri="{FF2B5EF4-FFF2-40B4-BE49-F238E27FC236}">
                <a16:creationId xmlns:a16="http://schemas.microsoft.com/office/drawing/2014/main" id="{FBA98DB8-49B7-421F-AC86-45F54E9468F7}"/>
              </a:ext>
            </a:extLst>
          </p:cNvPr>
          <p:cNvSpPr txBox="1"/>
          <p:nvPr/>
        </p:nvSpPr>
        <p:spPr>
          <a:xfrm>
            <a:off x="844062" y="5927526"/>
            <a:ext cx="5999285" cy="279924"/>
          </a:xfrm>
          <a:prstGeom prst="rect">
            <a:avLst/>
          </a:prstGeom>
        </p:spPr>
        <p:txBody>
          <a:bodyPr vert="horz" wrap="square" lIns="0" tIns="80303" rIns="0" bIns="0" rtlCol="0">
            <a:spAutoFit/>
          </a:bodyPr>
          <a:lstStyle/>
          <a:p>
            <a:pPr marL="11723">
              <a:spcBef>
                <a:spcPts val="632"/>
              </a:spcBef>
            </a:pPr>
            <a:r>
              <a:rPr lang="ja-JP" altLang="en-US" sz="1292" i="1" spc="-5">
                <a:solidFill>
                  <a:srgbClr val="FF0000"/>
                </a:solidFill>
                <a:latin typeface="Arial"/>
                <a:ea typeface="Meiryo UI" panose="020B0604030504040204" pitchFamily="50" charset="-128"/>
                <a:cs typeface="Arial"/>
              </a:rPr>
              <a:t>必須フィールドはアスタリスクで示されています。入力が完了すると↑上のようになります。</a:t>
            </a:r>
            <a:endParaRPr lang="en-US" altLang="ja-JP" sz="1292" b="1" spc="-9">
              <a:solidFill>
                <a:prstClr val="black"/>
              </a:solidFill>
              <a:latin typeface="Arial"/>
              <a:ea typeface="Meiryo UI" panose="020B0604030504040204" pitchFamily="50" charset="-128"/>
              <a:cs typeface="Arial"/>
            </a:endParaRPr>
          </a:p>
        </p:txBody>
      </p:sp>
    </p:spTree>
    <p:extLst>
      <p:ext uri="{BB962C8B-B14F-4D97-AF65-F5344CB8AC3E}">
        <p14:creationId xmlns:p14="http://schemas.microsoft.com/office/powerpoint/2010/main" val="337812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spcBef>
                <a:spcPts val="100"/>
              </a:spcBef>
            </a:pPr>
            <a:r>
              <a:rPr lang="ja-JP" altLang="en-US" spc="-5">
                <a:latin typeface="Arial" panose="020B0604020202020204" pitchFamily="34" charset="0"/>
                <a:ea typeface="Meiryo UI" panose="020B0604030504040204" pitchFamily="50" charset="-128"/>
              </a:rPr>
              <a:t>請求書の作成方法</a:t>
            </a:r>
          </a:p>
        </p:txBody>
      </p:sp>
      <p:sp>
        <p:nvSpPr>
          <p:cNvPr id="5" name="object 5"/>
          <p:cNvSpPr txBox="1"/>
          <p:nvPr/>
        </p:nvSpPr>
        <p:spPr>
          <a:xfrm>
            <a:off x="6781800" y="1219200"/>
            <a:ext cx="1905000" cy="1470274"/>
          </a:xfrm>
          <a:prstGeom prst="rect">
            <a:avLst/>
          </a:prstGeom>
        </p:spPr>
        <p:txBody>
          <a:bodyPr vert="horz" wrap="square" lIns="0" tIns="86995" rIns="0" bIns="0" rtlCol="0">
            <a:spAutoFit/>
          </a:bodyPr>
          <a:lstStyle/>
          <a:p>
            <a:pPr marL="12700">
              <a:lnSpc>
                <a:spcPct val="100000"/>
              </a:lnSpc>
              <a:spcBef>
                <a:spcPts val="685"/>
              </a:spcBef>
            </a:pPr>
            <a:r>
              <a:rPr lang="ja-JP" altLang="en-US" sz="1400" i="1" spc="-5">
                <a:latin typeface="Arial"/>
                <a:ea typeface="Meiryo UI" panose="020B0604030504040204" pitchFamily="50" charset="-128"/>
                <a:cs typeface="Arial"/>
              </a:rPr>
              <a:t>初期値で注文内容が表記されていますので、内容を確認してください。</a:t>
            </a:r>
            <a:endParaRPr lang="en-US" altLang="ja-JP" sz="1400" i="1" spc="-5">
              <a:latin typeface="Arial"/>
              <a:ea typeface="Meiryo UI" panose="020B0604030504040204" pitchFamily="50" charset="-128"/>
              <a:cs typeface="Arial"/>
            </a:endParaRPr>
          </a:p>
          <a:p>
            <a:pPr marL="12700">
              <a:lnSpc>
                <a:spcPct val="100000"/>
              </a:lnSpc>
              <a:spcBef>
                <a:spcPts val="685"/>
              </a:spcBef>
            </a:pPr>
            <a:r>
              <a:rPr lang="ja-JP" altLang="en-US" sz="1400" i="1" spc="-5">
                <a:latin typeface="Arial"/>
                <a:ea typeface="Meiryo UI" panose="020B0604030504040204" pitchFamily="50" charset="-128"/>
                <a:cs typeface="Arial"/>
              </a:rPr>
              <a:t>分納を行った場合は、ここで支払い請求の数量を変更してください</a:t>
            </a:r>
            <a:endParaRPr sz="1400">
              <a:latin typeface="Arial"/>
              <a:ea typeface="Meiryo UI" panose="020B0604030504040204" pitchFamily="50" charset="-128"/>
              <a:cs typeface="Arial"/>
            </a:endParaRPr>
          </a:p>
        </p:txBody>
      </p:sp>
      <p:pic>
        <p:nvPicPr>
          <p:cNvPr id="7" name="図 6">
            <a:extLst>
              <a:ext uri="{FF2B5EF4-FFF2-40B4-BE49-F238E27FC236}">
                <a16:creationId xmlns:a16="http://schemas.microsoft.com/office/drawing/2014/main" id="{FD33BE43-9CE2-4B4C-8A04-34078257890B}"/>
              </a:ext>
            </a:extLst>
          </p:cNvPr>
          <p:cNvPicPr>
            <a:picLocks noChangeAspect="1"/>
          </p:cNvPicPr>
          <p:nvPr/>
        </p:nvPicPr>
        <p:blipFill>
          <a:blip r:embed="rId2"/>
          <a:stretch>
            <a:fillRect/>
          </a:stretch>
        </p:blipFill>
        <p:spPr>
          <a:xfrm>
            <a:off x="152400" y="882988"/>
            <a:ext cx="6478038" cy="2286000"/>
          </a:xfrm>
          <a:prstGeom prst="rect">
            <a:avLst/>
          </a:prstGeom>
        </p:spPr>
      </p:pic>
      <p:pic>
        <p:nvPicPr>
          <p:cNvPr id="8" name="図 7">
            <a:extLst>
              <a:ext uri="{FF2B5EF4-FFF2-40B4-BE49-F238E27FC236}">
                <a16:creationId xmlns:a16="http://schemas.microsoft.com/office/drawing/2014/main" id="{11620F68-8411-4CF4-9FC1-71CD83087682}"/>
              </a:ext>
            </a:extLst>
          </p:cNvPr>
          <p:cNvPicPr>
            <a:picLocks noChangeAspect="1"/>
          </p:cNvPicPr>
          <p:nvPr/>
        </p:nvPicPr>
        <p:blipFill>
          <a:blip r:embed="rId3"/>
          <a:stretch>
            <a:fillRect/>
          </a:stretch>
        </p:blipFill>
        <p:spPr>
          <a:xfrm>
            <a:off x="152400" y="3181220"/>
            <a:ext cx="5058956" cy="3335931"/>
          </a:xfrm>
          <a:prstGeom prst="rect">
            <a:avLst/>
          </a:prstGeom>
        </p:spPr>
      </p:pic>
      <p:sp>
        <p:nvSpPr>
          <p:cNvPr id="10" name="object 5">
            <a:extLst>
              <a:ext uri="{FF2B5EF4-FFF2-40B4-BE49-F238E27FC236}">
                <a16:creationId xmlns:a16="http://schemas.microsoft.com/office/drawing/2014/main" id="{AB33CBD5-1FA9-487E-A69B-6EC3C908D520}"/>
              </a:ext>
            </a:extLst>
          </p:cNvPr>
          <p:cNvSpPr txBox="1"/>
          <p:nvPr/>
        </p:nvSpPr>
        <p:spPr>
          <a:xfrm>
            <a:off x="5562600" y="3298737"/>
            <a:ext cx="1905000" cy="1739579"/>
          </a:xfrm>
          <a:prstGeom prst="rect">
            <a:avLst/>
          </a:prstGeom>
        </p:spPr>
        <p:txBody>
          <a:bodyPr vert="horz" wrap="square" lIns="0" tIns="86995" rIns="0" bIns="0" rtlCol="0">
            <a:spAutoFit/>
          </a:bodyPr>
          <a:lstStyle/>
          <a:p>
            <a:pPr marL="12700">
              <a:lnSpc>
                <a:spcPct val="100000"/>
              </a:lnSpc>
              <a:spcBef>
                <a:spcPts val="685"/>
              </a:spcBef>
            </a:pPr>
            <a:r>
              <a:rPr lang="ja-JP" altLang="en-US" sz="1400">
                <a:latin typeface="Arial"/>
                <a:ea typeface="Meiryo UI" panose="020B0604030504040204" pitchFamily="50" charset="-128"/>
                <a:cs typeface="Arial"/>
              </a:rPr>
              <a:t>消費税の設定を行います</a:t>
            </a:r>
            <a:endParaRPr lang="en-US" altLang="ja-JP" sz="1400">
              <a:latin typeface="Arial"/>
              <a:ea typeface="Meiryo UI" panose="020B0604030504040204" pitchFamily="50" charset="-128"/>
              <a:cs typeface="Arial"/>
            </a:endParaRPr>
          </a:p>
          <a:p>
            <a:pPr marL="12700">
              <a:lnSpc>
                <a:spcPct val="100000"/>
              </a:lnSpc>
              <a:spcBef>
                <a:spcPts val="685"/>
              </a:spcBef>
            </a:pPr>
            <a:endParaRPr lang="en-US" altLang="ja-JP" sz="1400">
              <a:latin typeface="Arial"/>
              <a:ea typeface="Meiryo UI" panose="020B0604030504040204" pitchFamily="50" charset="-128"/>
              <a:cs typeface="Arial"/>
            </a:endParaRPr>
          </a:p>
          <a:p>
            <a:pPr marL="12700">
              <a:lnSpc>
                <a:spcPct val="100000"/>
              </a:lnSpc>
              <a:spcBef>
                <a:spcPts val="685"/>
              </a:spcBef>
            </a:pPr>
            <a:r>
              <a:rPr lang="en-US" altLang="ja-JP" sz="1400">
                <a:latin typeface="Arial"/>
                <a:ea typeface="Meiryo UI" panose="020B0604030504040204" pitchFamily="50" charset="-128"/>
                <a:cs typeface="Arial"/>
              </a:rPr>
              <a:t>JP</a:t>
            </a:r>
            <a:r>
              <a:rPr lang="ja-JP" altLang="en-US" sz="1400">
                <a:latin typeface="Arial"/>
                <a:ea typeface="Meiryo UI" panose="020B0604030504040204" pitchFamily="50" charset="-128"/>
                <a:cs typeface="Arial"/>
              </a:rPr>
              <a:t>＝</a:t>
            </a:r>
            <a:r>
              <a:rPr lang="en-US" altLang="ja-JP" sz="1400">
                <a:latin typeface="Arial"/>
                <a:ea typeface="Meiryo UI" panose="020B0604030504040204" pitchFamily="50" charset="-128"/>
                <a:cs typeface="Arial"/>
              </a:rPr>
              <a:t>Japan</a:t>
            </a:r>
          </a:p>
          <a:p>
            <a:pPr marL="12700">
              <a:lnSpc>
                <a:spcPct val="100000"/>
              </a:lnSpc>
              <a:spcBef>
                <a:spcPts val="685"/>
              </a:spcBef>
            </a:pPr>
            <a:r>
              <a:rPr lang="ja-JP" altLang="en-US" sz="1400">
                <a:latin typeface="Arial"/>
                <a:ea typeface="Meiryo UI" panose="020B0604030504040204" pitchFamily="50" charset="-128"/>
                <a:cs typeface="Arial"/>
              </a:rPr>
              <a:t>適応される消費税を選択してください</a:t>
            </a:r>
            <a:endParaRPr lang="en-US" altLang="ja-JP" sz="1400">
              <a:latin typeface="Arial"/>
              <a:ea typeface="Meiryo UI" panose="020B0604030504040204" pitchFamily="50" charset="-128"/>
              <a:cs typeface="Arial"/>
            </a:endParaRPr>
          </a:p>
          <a:p>
            <a:pPr marL="12700">
              <a:lnSpc>
                <a:spcPct val="100000"/>
              </a:lnSpc>
              <a:spcBef>
                <a:spcPts val="685"/>
              </a:spcBef>
            </a:pPr>
            <a:endParaRPr sz="1400">
              <a:latin typeface="Arial"/>
              <a:ea typeface="Meiryo UI" panose="020B0604030504040204" pitchFamily="50" charset="-128"/>
              <a:cs typeface="Arial"/>
            </a:endParaRPr>
          </a:p>
        </p:txBody>
      </p:sp>
      <p:sp>
        <p:nvSpPr>
          <p:cNvPr id="11" name="object 6">
            <a:extLst>
              <a:ext uri="{FF2B5EF4-FFF2-40B4-BE49-F238E27FC236}">
                <a16:creationId xmlns:a16="http://schemas.microsoft.com/office/drawing/2014/main" id="{29607975-054F-4B0A-9948-601CED9602DA}"/>
              </a:ext>
            </a:extLst>
          </p:cNvPr>
          <p:cNvSpPr/>
          <p:nvPr/>
        </p:nvSpPr>
        <p:spPr>
          <a:xfrm>
            <a:off x="773702" y="1219200"/>
            <a:ext cx="5550897" cy="3810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2" name="object 6">
            <a:extLst>
              <a:ext uri="{FF2B5EF4-FFF2-40B4-BE49-F238E27FC236}">
                <a16:creationId xmlns:a16="http://schemas.microsoft.com/office/drawing/2014/main" id="{BBFF6F55-0778-405F-B98D-4BA89292E51E}"/>
              </a:ext>
            </a:extLst>
          </p:cNvPr>
          <p:cNvSpPr/>
          <p:nvPr/>
        </p:nvSpPr>
        <p:spPr>
          <a:xfrm>
            <a:off x="1219199" y="4343400"/>
            <a:ext cx="3886201" cy="6096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1639127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5E7E1EFA-7351-4111-9EB0-58CD9B2730C2}"/>
              </a:ext>
            </a:extLst>
          </p:cNvPr>
          <p:cNvSpPr>
            <a:spLocks noGrp="1"/>
          </p:cNvSpPr>
          <p:nvPr>
            <p:ph type="title"/>
          </p:nvPr>
        </p:nvSpPr>
        <p:spPr/>
        <p:txBody>
          <a:bodyPr/>
          <a:lstStyle/>
          <a:p>
            <a:r>
              <a:rPr lang="ja-JP" altLang="en-US" spc="-5">
                <a:latin typeface="Arial" panose="020B0604020202020204" pitchFamily="34" charset="0"/>
                <a:ea typeface="Meiryo UI" panose="020B0604030504040204" pitchFamily="50" charset="-128"/>
              </a:rPr>
              <a:t>請求書の作成方法</a:t>
            </a:r>
            <a:endParaRPr lang="ja-JP" altLang="en-US"/>
          </a:p>
        </p:txBody>
      </p:sp>
      <p:pic>
        <p:nvPicPr>
          <p:cNvPr id="4" name="図 3">
            <a:extLst>
              <a:ext uri="{FF2B5EF4-FFF2-40B4-BE49-F238E27FC236}">
                <a16:creationId xmlns:a16="http://schemas.microsoft.com/office/drawing/2014/main" id="{B532AEF4-53CF-486C-93DE-9883A9C6613A}"/>
              </a:ext>
            </a:extLst>
          </p:cNvPr>
          <p:cNvPicPr>
            <a:picLocks noChangeAspect="1"/>
          </p:cNvPicPr>
          <p:nvPr/>
        </p:nvPicPr>
        <p:blipFill>
          <a:blip r:embed="rId2"/>
          <a:stretch>
            <a:fillRect/>
          </a:stretch>
        </p:blipFill>
        <p:spPr>
          <a:xfrm>
            <a:off x="609600" y="848407"/>
            <a:ext cx="8001000" cy="4376113"/>
          </a:xfrm>
          <a:prstGeom prst="rect">
            <a:avLst/>
          </a:prstGeom>
        </p:spPr>
      </p:pic>
      <p:sp>
        <p:nvSpPr>
          <p:cNvPr id="9" name="object 9"/>
          <p:cNvSpPr/>
          <p:nvPr/>
        </p:nvSpPr>
        <p:spPr>
          <a:xfrm>
            <a:off x="7543800" y="3581400"/>
            <a:ext cx="990600" cy="2618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1" name="object 9">
            <a:extLst>
              <a:ext uri="{FF2B5EF4-FFF2-40B4-BE49-F238E27FC236}">
                <a16:creationId xmlns:a16="http://schemas.microsoft.com/office/drawing/2014/main" id="{A0678A15-4E68-47B6-A527-D6029DE15246}"/>
              </a:ext>
            </a:extLst>
          </p:cNvPr>
          <p:cNvSpPr/>
          <p:nvPr/>
        </p:nvSpPr>
        <p:spPr>
          <a:xfrm>
            <a:off x="5181600" y="3352800"/>
            <a:ext cx="3581400" cy="1856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3" name="object 9">
            <a:extLst>
              <a:ext uri="{FF2B5EF4-FFF2-40B4-BE49-F238E27FC236}">
                <a16:creationId xmlns:a16="http://schemas.microsoft.com/office/drawing/2014/main" id="{D5F4DC38-811A-4250-B6C4-D399804293BC}"/>
              </a:ext>
            </a:extLst>
          </p:cNvPr>
          <p:cNvSpPr/>
          <p:nvPr/>
        </p:nvSpPr>
        <p:spPr>
          <a:xfrm>
            <a:off x="3505200" y="1752600"/>
            <a:ext cx="4953000" cy="30480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4" name="object 9">
            <a:extLst>
              <a:ext uri="{FF2B5EF4-FFF2-40B4-BE49-F238E27FC236}">
                <a16:creationId xmlns:a16="http://schemas.microsoft.com/office/drawing/2014/main" id="{9FF4D6D3-ACC4-4797-97E8-7206945BF5F3}"/>
              </a:ext>
            </a:extLst>
          </p:cNvPr>
          <p:cNvSpPr/>
          <p:nvPr/>
        </p:nvSpPr>
        <p:spPr>
          <a:xfrm>
            <a:off x="257174" y="4001632"/>
            <a:ext cx="8353425" cy="1408567"/>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06DFEFC5-4E63-472A-B77A-1BB85FCE586C}"/>
              </a:ext>
            </a:extLst>
          </p:cNvPr>
          <p:cNvSpPr txBox="1"/>
          <p:nvPr/>
        </p:nvSpPr>
        <p:spPr>
          <a:xfrm>
            <a:off x="266699" y="5535823"/>
            <a:ext cx="8343900" cy="913712"/>
          </a:xfrm>
          <a:prstGeom prst="rect">
            <a:avLst/>
          </a:prstGeom>
        </p:spPr>
        <p:txBody>
          <a:bodyPr vert="horz" wrap="square" lIns="0" tIns="86995" rIns="0" bIns="0" rtlCol="0">
            <a:spAutoFit/>
          </a:bodyPr>
          <a:lstStyle/>
          <a:p>
            <a:pPr marL="12700">
              <a:lnSpc>
                <a:spcPct val="100000"/>
              </a:lnSpc>
              <a:spcBef>
                <a:spcPts val="685"/>
              </a:spcBef>
            </a:pPr>
            <a:r>
              <a:rPr lang="ja-JP" altLang="en-US" sz="1400">
                <a:latin typeface="Arial"/>
                <a:ea typeface="Meiryo UI" panose="020B0604030504040204" pitchFamily="50" charset="-128"/>
                <a:cs typeface="Arial"/>
              </a:rPr>
              <a:t>消費税の設定が完了したら、「</a:t>
            </a:r>
            <a:r>
              <a:rPr lang="en-US" altLang="ja-JP" sz="1400">
                <a:latin typeface="Arial"/>
                <a:ea typeface="Meiryo UI" panose="020B0604030504040204" pitchFamily="50" charset="-128"/>
                <a:cs typeface="Arial"/>
              </a:rPr>
              <a:t>Email me status updates for invoices I create this way</a:t>
            </a:r>
            <a:r>
              <a:rPr lang="ja-JP" altLang="en-US" sz="1400">
                <a:latin typeface="Arial"/>
                <a:ea typeface="Meiryo UI" panose="020B0604030504040204" pitchFamily="50" charset="-128"/>
                <a:cs typeface="Arial"/>
              </a:rPr>
              <a:t>」に必ずチェックを入れて</a:t>
            </a:r>
            <a:endParaRPr lang="en-US" altLang="ja-JP" sz="1400">
              <a:latin typeface="Arial"/>
              <a:ea typeface="Meiryo UI" panose="020B0604030504040204" pitchFamily="50" charset="-128"/>
              <a:cs typeface="Arial"/>
            </a:endParaRPr>
          </a:p>
          <a:p>
            <a:pPr marL="12700">
              <a:lnSpc>
                <a:spcPct val="100000"/>
              </a:lnSpc>
              <a:spcBef>
                <a:spcPts val="685"/>
              </a:spcBef>
            </a:pPr>
            <a:r>
              <a:rPr lang="ja-JP" altLang="en-US" sz="1400">
                <a:latin typeface="Arial"/>
                <a:ea typeface="Meiryo UI" panose="020B0604030504040204" pitchFamily="50" charset="-128"/>
                <a:cs typeface="Arial"/>
              </a:rPr>
              <a:t>「</a:t>
            </a:r>
            <a:r>
              <a:rPr lang="en-US" altLang="ja-JP" sz="1400">
                <a:latin typeface="Arial"/>
                <a:ea typeface="Meiryo UI" panose="020B0604030504040204" pitchFamily="50" charset="-128"/>
                <a:cs typeface="Arial"/>
              </a:rPr>
              <a:t>Submit</a:t>
            </a:r>
            <a:r>
              <a:rPr lang="ja-JP" altLang="en-US" sz="1400">
                <a:latin typeface="Arial"/>
                <a:ea typeface="Meiryo UI" panose="020B0604030504040204" pitchFamily="50" charset="-128"/>
                <a:cs typeface="Arial"/>
              </a:rPr>
              <a:t>」をクリックして、提出を行います。（チェックを忘れると申請した請求についての更新通知が流れません）</a:t>
            </a:r>
            <a:endParaRPr lang="en-US" altLang="ja-JP" sz="1400">
              <a:latin typeface="Arial"/>
              <a:ea typeface="Meiryo UI" panose="020B0604030504040204" pitchFamily="50" charset="-128"/>
              <a:cs typeface="Arial"/>
            </a:endParaRPr>
          </a:p>
          <a:p>
            <a:pPr marL="12700">
              <a:lnSpc>
                <a:spcPct val="100000"/>
              </a:lnSpc>
              <a:spcBef>
                <a:spcPts val="685"/>
              </a:spcBef>
            </a:pPr>
            <a:r>
              <a:rPr lang="ja-JP" altLang="en-US" sz="1400">
                <a:latin typeface="Arial"/>
                <a:ea typeface="Meiryo UI" panose="020B0604030504040204" pitchFamily="50" charset="-128"/>
                <a:cs typeface="Arial"/>
              </a:rPr>
              <a:t>コメントがある場合は、コメント欄に内容を書いて、「</a:t>
            </a:r>
            <a:r>
              <a:rPr lang="en-US" altLang="ja-JP" sz="1400">
                <a:latin typeface="Arial"/>
                <a:ea typeface="Meiryo UI" panose="020B0604030504040204" pitchFamily="50" charset="-128"/>
                <a:cs typeface="Arial"/>
              </a:rPr>
              <a:t>Add</a:t>
            </a:r>
            <a:r>
              <a:rPr lang="ja-JP" altLang="en-US" sz="1400">
                <a:latin typeface="Arial"/>
                <a:ea typeface="Meiryo UI" panose="020B0604030504040204" pitchFamily="50" charset="-128"/>
                <a:cs typeface="Arial"/>
              </a:rPr>
              <a:t> </a:t>
            </a:r>
            <a:r>
              <a:rPr lang="en-US" altLang="ja-JP" sz="1400">
                <a:latin typeface="Arial"/>
                <a:ea typeface="Meiryo UI" panose="020B0604030504040204" pitchFamily="50" charset="-128"/>
                <a:cs typeface="Arial"/>
              </a:rPr>
              <a:t>Comment</a:t>
            </a:r>
            <a:r>
              <a:rPr lang="ja-JP" altLang="en-US" sz="1400">
                <a:latin typeface="Arial"/>
                <a:ea typeface="Meiryo UI" panose="020B0604030504040204" pitchFamily="50" charset="-128"/>
                <a:cs typeface="Arial"/>
              </a:rPr>
              <a:t>」をクリックして登録をしてください</a:t>
            </a:r>
            <a:endParaRPr sz="1400">
              <a:latin typeface="Arial"/>
              <a:ea typeface="Meiryo UI" panose="020B0604030504040204" pitchFamily="50" charset="-128"/>
              <a:cs typeface="Arial"/>
            </a:endParaRPr>
          </a:p>
        </p:txBody>
      </p:sp>
    </p:spTree>
    <p:extLst>
      <p:ext uri="{BB962C8B-B14F-4D97-AF65-F5344CB8AC3E}">
        <p14:creationId xmlns:p14="http://schemas.microsoft.com/office/powerpoint/2010/main" val="638351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232854"/>
            <a:ext cx="6423025" cy="628377"/>
          </a:xfrm>
          <a:prstGeom prst="rect">
            <a:avLst/>
          </a:prstGeom>
        </p:spPr>
        <p:txBody>
          <a:bodyPr vert="horz" wrap="square" lIns="0" tIns="12700" rIns="0" bIns="0" rtlCol="0">
            <a:spAutoFit/>
          </a:bodyPr>
          <a:lstStyle/>
          <a:p>
            <a:pPr marL="12700">
              <a:lnSpc>
                <a:spcPct val="100000"/>
              </a:lnSpc>
              <a:spcBef>
                <a:spcPts val="100"/>
              </a:spcBef>
            </a:pPr>
            <a:r>
              <a:rPr lang="ja-JP" altLang="en-US" spc="-5">
                <a:latin typeface="Arial" panose="020B0604020202020204" pitchFamily="34" charset="0"/>
                <a:ea typeface="Meiryo UI" panose="020B0604030504040204" pitchFamily="50" charset="-128"/>
              </a:rPr>
              <a:t>請求書の作成方法</a:t>
            </a:r>
            <a:endParaRPr spc="-5">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317105" cy="684162"/>
          </a:xfrm>
          <a:prstGeom prst="rect">
            <a:avLst/>
          </a:prstGeom>
        </p:spPr>
        <p:txBody>
          <a:bodyPr vert="horz" wrap="square" lIns="0" tIns="12065" rIns="0" bIns="0" rtlCol="0">
            <a:spAutoFit/>
          </a:bodyPr>
          <a:lstStyle/>
          <a:p>
            <a:pPr marL="12700" marR="5080">
              <a:lnSpc>
                <a:spcPct val="100200"/>
              </a:lnSpc>
              <a:spcBef>
                <a:spcPts val="95"/>
              </a:spcBef>
            </a:pPr>
            <a:r>
              <a:rPr lang="en-US" altLang="ja-JP" sz="1400" spc="-5">
                <a:latin typeface="Arial"/>
                <a:ea typeface="Meiryo UI" panose="020B0604030504040204" pitchFamily="50" charset="-128"/>
                <a:cs typeface="Arial"/>
              </a:rPr>
              <a:t>Submit</a:t>
            </a:r>
            <a:r>
              <a:rPr lang="ja-JP" altLang="en-US" sz="1400" spc="-5">
                <a:latin typeface="Arial"/>
                <a:ea typeface="Meiryo UI" panose="020B0604030504040204" pitchFamily="50" charset="-128"/>
                <a:cs typeface="Arial"/>
              </a:rPr>
              <a:t>をクリックした後、確認のためポップアップが表示されます。</a:t>
            </a:r>
            <a:endParaRPr lang="en-US" altLang="ja-JP" sz="1400" spc="-5">
              <a:latin typeface="Arial"/>
              <a:ea typeface="Meiryo UI" panose="020B0604030504040204" pitchFamily="50" charset="-128"/>
              <a:cs typeface="Arial"/>
            </a:endParaRPr>
          </a:p>
          <a:p>
            <a:pPr marL="12700" marR="5080">
              <a:lnSpc>
                <a:spcPct val="100200"/>
              </a:lnSpc>
              <a:spcBef>
                <a:spcPts val="95"/>
              </a:spcBef>
            </a:pPr>
            <a:r>
              <a:rPr lang="ja-JP" altLang="en-US" sz="1400" spc="-5">
                <a:latin typeface="Arial"/>
                <a:ea typeface="Meiryo UI" panose="020B0604030504040204" pitchFamily="50" charset="-128"/>
                <a:cs typeface="Arial"/>
              </a:rPr>
              <a:t>問題がない場合は、「</a:t>
            </a:r>
            <a:r>
              <a:rPr lang="en-US" altLang="ja-JP" sz="1400" b="1" spc="-5">
                <a:latin typeface="Arial"/>
                <a:ea typeface="Meiryo UI" panose="020B0604030504040204" pitchFamily="50" charset="-128"/>
                <a:cs typeface="Arial"/>
              </a:rPr>
              <a:t>Send</a:t>
            </a:r>
            <a:r>
              <a:rPr lang="ja-JP" altLang="en-US" sz="1400" b="1" spc="-5">
                <a:latin typeface="Arial"/>
                <a:ea typeface="Meiryo UI" panose="020B0604030504040204" pitchFamily="50" charset="-128"/>
                <a:cs typeface="Arial"/>
              </a:rPr>
              <a:t> </a:t>
            </a:r>
            <a:r>
              <a:rPr lang="en-US" altLang="ja-JP" sz="1400" b="1" spc="-5">
                <a:latin typeface="Arial"/>
                <a:ea typeface="Meiryo UI" panose="020B0604030504040204" pitchFamily="50" charset="-128"/>
                <a:cs typeface="Arial"/>
              </a:rPr>
              <a:t>Invoice</a:t>
            </a:r>
            <a:r>
              <a:rPr lang="ja-JP" altLang="en-US" sz="1400" spc="-5">
                <a:latin typeface="Arial"/>
                <a:ea typeface="Meiryo UI" panose="020B0604030504040204" pitchFamily="50" charset="-128"/>
                <a:cs typeface="Arial"/>
              </a:rPr>
              <a:t>」をクリックします。</a:t>
            </a:r>
            <a:endParaRPr lang="en-US" altLang="ja-JP" sz="1400" spc="-5">
              <a:latin typeface="Arial"/>
              <a:ea typeface="Meiryo UI" panose="020B0604030504040204" pitchFamily="50" charset="-128"/>
              <a:cs typeface="Arial"/>
            </a:endParaRPr>
          </a:p>
          <a:p>
            <a:pPr marL="12700" marR="5080">
              <a:lnSpc>
                <a:spcPct val="100200"/>
              </a:lnSpc>
              <a:spcBef>
                <a:spcPts val="95"/>
              </a:spcBef>
            </a:pPr>
            <a:r>
              <a:rPr lang="ja-JP" altLang="en-US" sz="1400" spc="-5">
                <a:latin typeface="Arial"/>
                <a:ea typeface="Meiryo UI" panose="020B0604030504040204" pitchFamily="50" charset="-128"/>
                <a:cs typeface="Arial"/>
              </a:rPr>
              <a:t>一旦提出すると、請求書は変更できませんので、ご注意ください</a:t>
            </a:r>
            <a:endParaRPr sz="1400">
              <a:latin typeface="Arial"/>
              <a:ea typeface="Meiryo UI" panose="020B0604030504040204" pitchFamily="50" charset="-128"/>
              <a:cs typeface="Arial"/>
            </a:endParaRPr>
          </a:p>
        </p:txBody>
      </p:sp>
      <p:pic>
        <p:nvPicPr>
          <p:cNvPr id="6" name="図 5">
            <a:extLst>
              <a:ext uri="{FF2B5EF4-FFF2-40B4-BE49-F238E27FC236}">
                <a16:creationId xmlns:a16="http://schemas.microsoft.com/office/drawing/2014/main" id="{31D93EE3-5505-40E3-BCD6-8497EBEFF427}"/>
              </a:ext>
            </a:extLst>
          </p:cNvPr>
          <p:cNvPicPr>
            <a:picLocks noChangeAspect="1"/>
          </p:cNvPicPr>
          <p:nvPr/>
        </p:nvPicPr>
        <p:blipFill>
          <a:blip r:embed="rId2"/>
          <a:stretch>
            <a:fillRect/>
          </a:stretch>
        </p:blipFill>
        <p:spPr>
          <a:xfrm>
            <a:off x="1295809" y="2390905"/>
            <a:ext cx="6552381" cy="2076190"/>
          </a:xfrm>
          <a:prstGeom prst="rect">
            <a:avLst/>
          </a:prstGeom>
        </p:spPr>
      </p:pic>
      <p:sp>
        <p:nvSpPr>
          <p:cNvPr id="7" name="object 6">
            <a:extLst>
              <a:ext uri="{FF2B5EF4-FFF2-40B4-BE49-F238E27FC236}">
                <a16:creationId xmlns:a16="http://schemas.microsoft.com/office/drawing/2014/main" id="{EDE65C68-5B2D-43D2-A21A-8F2C0216CCC1}"/>
              </a:ext>
            </a:extLst>
          </p:cNvPr>
          <p:cNvSpPr/>
          <p:nvPr/>
        </p:nvSpPr>
        <p:spPr>
          <a:xfrm>
            <a:off x="6019800" y="3810000"/>
            <a:ext cx="1371600" cy="38100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194754"/>
            <a:ext cx="4102735" cy="751488"/>
          </a:xfrm>
          <a:prstGeom prst="rect">
            <a:avLst/>
          </a:prstGeom>
        </p:spPr>
        <p:txBody>
          <a:bodyPr vert="horz" wrap="square" lIns="0" tIns="12700" rIns="0" bIns="0" rtlCol="0">
            <a:spAutoFit/>
          </a:bodyPr>
          <a:lstStyle/>
          <a:p>
            <a:pPr marL="12700">
              <a:lnSpc>
                <a:spcPct val="100000"/>
              </a:lnSpc>
              <a:spcBef>
                <a:spcPts val="100"/>
              </a:spcBef>
            </a:pPr>
            <a:r>
              <a:rPr lang="ja-JP" altLang="en-US" sz="4800" spc="-5">
                <a:latin typeface="Arial" panose="020B0604020202020204" pitchFamily="34" charset="0"/>
                <a:ea typeface="Meiryo UI" panose="020B0604030504040204" pitchFamily="50" charset="-128"/>
                <a:cs typeface="Arial" panose="020B0604020202020204" pitchFamily="34" charset="0"/>
              </a:rPr>
              <a:t>目次</a:t>
            </a:r>
            <a:endParaRPr sz="4800">
              <a:latin typeface="Arial" panose="020B0604020202020204" pitchFamily="34" charset="0"/>
              <a:ea typeface="Meiryo UI" panose="020B0604030504040204" pitchFamily="50" charset="-128"/>
              <a:cs typeface="Arial" panose="020B0604020202020204" pitchFamily="34" charset="0"/>
            </a:endParaRPr>
          </a:p>
        </p:txBody>
      </p:sp>
      <p:sp>
        <p:nvSpPr>
          <p:cNvPr id="3" name="object 3"/>
          <p:cNvSpPr txBox="1"/>
          <p:nvPr/>
        </p:nvSpPr>
        <p:spPr>
          <a:xfrm>
            <a:off x="831214" y="1047023"/>
            <a:ext cx="3695065" cy="1180451"/>
          </a:xfrm>
          <a:prstGeom prst="rect">
            <a:avLst/>
          </a:prstGeom>
        </p:spPr>
        <p:txBody>
          <a:bodyPr vert="horz" wrap="square" lIns="0" tIns="86995" rIns="0" bIns="0" rtlCol="0">
            <a:spAutoFit/>
          </a:bodyPr>
          <a:lstStyle/>
          <a:p>
            <a:pPr marL="298450" indent="-285750">
              <a:lnSpc>
                <a:spcPct val="100000"/>
              </a:lnSpc>
              <a:spcBef>
                <a:spcPts val="685"/>
              </a:spcBef>
              <a:buChar char="•"/>
              <a:tabLst>
                <a:tab pos="297815" algn="l"/>
                <a:tab pos="298450" algn="l"/>
              </a:tabLst>
            </a:pPr>
            <a:r>
              <a:rPr lang="ja-JP" altLang="en-US" sz="1400" spc="-5">
                <a:latin typeface="Arial"/>
                <a:ea typeface="Meiryo UI" panose="020B0604030504040204" pitchFamily="50" charset="-128"/>
                <a:cs typeface="Arial"/>
              </a:rPr>
              <a:t>お取引先様 実務依頼通知</a:t>
            </a:r>
            <a:r>
              <a:rPr sz="1400" spc="-5">
                <a:latin typeface="Arial"/>
                <a:ea typeface="Meiryo UI" panose="020B0604030504040204" pitchFamily="50" charset="-128"/>
                <a:cs typeface="Arial"/>
              </a:rPr>
              <a:t> </a:t>
            </a:r>
            <a:r>
              <a:rPr lang="en-US" altLang="ja-JP" sz="1400">
                <a:latin typeface="Arial"/>
                <a:ea typeface="Meiryo UI" panose="020B0604030504040204" pitchFamily="50" charset="-128"/>
                <a:cs typeface="Arial"/>
              </a:rPr>
              <a:t>–</a:t>
            </a:r>
            <a:r>
              <a:rPr sz="1400">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Email</a:t>
            </a:r>
            <a:r>
              <a:rPr lang="ja-JP" altLang="en-US" sz="1400" spc="-5">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Flip</a:t>
            </a:r>
            <a:endParaRPr sz="1400">
              <a:latin typeface="Arial"/>
              <a:ea typeface="Meiryo UI" panose="020B0604030504040204" pitchFamily="50" charset="-128"/>
              <a:cs typeface="Arial"/>
            </a:endParaRPr>
          </a:p>
          <a:p>
            <a:pPr marL="665480" lvl="1" indent="-285750">
              <a:lnSpc>
                <a:spcPct val="100000"/>
              </a:lnSpc>
              <a:spcBef>
                <a:spcPts val="590"/>
              </a:spcBef>
              <a:buClr>
                <a:srgbClr val="00338D"/>
              </a:buClr>
              <a:buChar char="—"/>
              <a:tabLst>
                <a:tab pos="665480" algn="l"/>
              </a:tabLst>
            </a:pPr>
            <a:r>
              <a:rPr lang="ja-JP" altLang="en-US" sz="1400" spc="-5">
                <a:latin typeface="Arial"/>
                <a:ea typeface="Meiryo UI" panose="020B0604030504040204" pitchFamily="50" charset="-128"/>
                <a:cs typeface="Arial"/>
              </a:rPr>
              <a:t>注文書の受領および表示内容</a:t>
            </a:r>
            <a:endParaRPr sz="1400">
              <a:latin typeface="Arial"/>
              <a:ea typeface="Meiryo UI" panose="020B0604030504040204" pitchFamily="50" charset="-128"/>
              <a:cs typeface="Arial"/>
            </a:endParaRPr>
          </a:p>
          <a:p>
            <a:pPr marL="665480" lvl="1" indent="-285750">
              <a:lnSpc>
                <a:spcPct val="100000"/>
              </a:lnSpc>
              <a:spcBef>
                <a:spcPts val="620"/>
              </a:spcBef>
              <a:buClr>
                <a:srgbClr val="00338D"/>
              </a:buClr>
              <a:buChar char="—"/>
              <a:tabLst>
                <a:tab pos="665480" algn="l"/>
              </a:tabLst>
            </a:pPr>
            <a:r>
              <a:rPr lang="ja-JP" altLang="en-US" sz="1400" spc="-5">
                <a:latin typeface="Arial"/>
                <a:ea typeface="Meiryo UI" panose="020B0604030504040204" pitchFamily="50" charset="-128"/>
                <a:cs typeface="Arial"/>
              </a:rPr>
              <a:t>納期回答方法</a:t>
            </a:r>
            <a:endParaRPr sz="1400">
              <a:latin typeface="Arial"/>
              <a:ea typeface="Meiryo UI" panose="020B0604030504040204" pitchFamily="50" charset="-128"/>
              <a:cs typeface="Arial"/>
            </a:endParaRPr>
          </a:p>
          <a:p>
            <a:pPr marL="665480" lvl="1" indent="-285750">
              <a:lnSpc>
                <a:spcPct val="100000"/>
              </a:lnSpc>
              <a:spcBef>
                <a:spcPts val="585"/>
              </a:spcBef>
              <a:buClr>
                <a:srgbClr val="00338D"/>
              </a:buClr>
              <a:buChar char="—"/>
              <a:tabLst>
                <a:tab pos="665480" algn="l"/>
              </a:tabLst>
            </a:pPr>
            <a:r>
              <a:rPr lang="ja-JP" altLang="en-US" sz="1400" spc="-5">
                <a:latin typeface="Arial"/>
                <a:ea typeface="Meiryo UI" panose="020B0604030504040204" pitchFamily="50" charset="-128"/>
                <a:cs typeface="Arial"/>
              </a:rPr>
              <a:t>電子メールからの請求書の作成</a:t>
            </a:r>
            <a:endParaRPr sz="1400">
              <a:latin typeface="Arial"/>
              <a:ea typeface="Meiryo UI" panose="020B0604030504040204" pitchFamily="50" charset="-128"/>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27A5D8F-C324-4FF0-BF54-E3A2CA011507}"/>
              </a:ext>
            </a:extLst>
          </p:cNvPr>
          <p:cNvPicPr>
            <a:picLocks noChangeAspect="1"/>
          </p:cNvPicPr>
          <p:nvPr/>
        </p:nvPicPr>
        <p:blipFill>
          <a:blip r:embed="rId3"/>
          <a:stretch>
            <a:fillRect/>
          </a:stretch>
        </p:blipFill>
        <p:spPr>
          <a:xfrm>
            <a:off x="186286" y="1507298"/>
            <a:ext cx="8771428" cy="4866667"/>
          </a:xfrm>
          <a:prstGeom prst="rect">
            <a:avLst/>
          </a:prstGeom>
        </p:spPr>
      </p:pic>
      <p:sp>
        <p:nvSpPr>
          <p:cNvPr id="4" name="object 2">
            <a:extLst>
              <a:ext uri="{FF2B5EF4-FFF2-40B4-BE49-F238E27FC236}">
                <a16:creationId xmlns:a16="http://schemas.microsoft.com/office/drawing/2014/main" id="{2CE3F659-E7C4-412A-8E1E-89883904F3D3}"/>
              </a:ext>
            </a:extLst>
          </p:cNvPr>
          <p:cNvSpPr txBox="1">
            <a:spLocks noGrp="1"/>
          </p:cNvSpPr>
          <p:nvPr>
            <p:ph type="title"/>
          </p:nvPr>
        </p:nvSpPr>
        <p:spPr>
          <a:xfrm>
            <a:off x="752475" y="431800"/>
            <a:ext cx="7639050" cy="519113"/>
          </a:xfrm>
          <a:prstGeom prst="rect">
            <a:avLst/>
          </a:prstGeom>
        </p:spPr>
        <p:txBody>
          <a:bodyPr vert="horz" wrap="square" lIns="0" tIns="12700" rIns="0" bIns="0" rtlCol="0">
            <a:spAutoFit/>
          </a:bodyPr>
          <a:lstStyle/>
          <a:p>
            <a:pPr marL="12700">
              <a:lnSpc>
                <a:spcPct val="100000"/>
              </a:lnSpc>
              <a:spcBef>
                <a:spcPts val="100"/>
              </a:spcBef>
            </a:pPr>
            <a:r>
              <a:rPr lang="ja-JP" altLang="en-US" spc="-5">
                <a:latin typeface="Arial" panose="020B0604020202020204" pitchFamily="34" charset="0"/>
                <a:ea typeface="Meiryo UI" panose="020B0604030504040204" pitchFamily="50" charset="-128"/>
              </a:rPr>
              <a:t>請求書の作成方法</a:t>
            </a:r>
            <a:endParaRPr spc="-5">
              <a:latin typeface="Arial" panose="020B0604020202020204" pitchFamily="34" charset="0"/>
              <a:ea typeface="Meiryo UI" panose="020B0604030504040204" pitchFamily="50" charset="-128"/>
            </a:endParaRPr>
          </a:p>
        </p:txBody>
      </p:sp>
      <p:sp>
        <p:nvSpPr>
          <p:cNvPr id="5" name="object 3">
            <a:extLst>
              <a:ext uri="{FF2B5EF4-FFF2-40B4-BE49-F238E27FC236}">
                <a16:creationId xmlns:a16="http://schemas.microsoft.com/office/drawing/2014/main" id="{6F540826-CC56-4502-B3BE-D121BE59368F}"/>
              </a:ext>
            </a:extLst>
          </p:cNvPr>
          <p:cNvSpPr txBox="1"/>
          <p:nvPr/>
        </p:nvSpPr>
        <p:spPr>
          <a:xfrm>
            <a:off x="774246" y="1158836"/>
            <a:ext cx="7317105" cy="227626"/>
          </a:xfrm>
          <a:prstGeom prst="rect">
            <a:avLst/>
          </a:prstGeom>
        </p:spPr>
        <p:txBody>
          <a:bodyPr vert="horz" wrap="square" lIns="0" tIns="12065" rIns="0" bIns="0" rtlCol="0">
            <a:spAutoFit/>
          </a:bodyPr>
          <a:lstStyle/>
          <a:p>
            <a:pPr marL="12700" marR="5080">
              <a:lnSpc>
                <a:spcPct val="100200"/>
              </a:lnSpc>
              <a:spcBef>
                <a:spcPts val="95"/>
              </a:spcBef>
            </a:pPr>
            <a:r>
              <a:rPr lang="ja-JP" altLang="en-US" sz="1400" spc="-5">
                <a:latin typeface="Arial"/>
                <a:ea typeface="Meiryo UI" panose="020B0604030504040204" pitchFamily="50" charset="-128"/>
                <a:cs typeface="Arial"/>
              </a:rPr>
              <a:t>提出が完了しますと、下記のように申請された画面に切り替わります。</a:t>
            </a:r>
            <a:endParaRPr sz="1400">
              <a:latin typeface="Arial"/>
              <a:ea typeface="Meiryo UI" panose="020B0604030504040204" pitchFamily="50" charset="-128"/>
              <a:cs typeface="Arial"/>
            </a:endParaRPr>
          </a:p>
        </p:txBody>
      </p:sp>
    </p:spTree>
    <p:extLst>
      <p:ext uri="{BB962C8B-B14F-4D97-AF65-F5344CB8AC3E}">
        <p14:creationId xmlns:p14="http://schemas.microsoft.com/office/powerpoint/2010/main" val="3382791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232854"/>
            <a:ext cx="6423025" cy="628377"/>
          </a:xfrm>
          <a:prstGeom prst="rect">
            <a:avLst/>
          </a:prstGeom>
        </p:spPr>
        <p:txBody>
          <a:bodyPr vert="horz" wrap="square" lIns="0" tIns="12700" rIns="0" bIns="0" rtlCol="0">
            <a:spAutoFit/>
          </a:bodyPr>
          <a:lstStyle/>
          <a:p>
            <a:pPr marL="12700">
              <a:lnSpc>
                <a:spcPct val="100000"/>
              </a:lnSpc>
              <a:spcBef>
                <a:spcPts val="100"/>
              </a:spcBef>
            </a:pPr>
            <a:r>
              <a:rPr lang="en-US" altLang="ja-JP" spc="-5">
                <a:latin typeface="Arial" panose="020B0604020202020204" pitchFamily="34" charset="0"/>
                <a:ea typeface="Meiryo UI" panose="020B0604030504040204" pitchFamily="50" charset="-128"/>
              </a:rPr>
              <a:t>Tips</a:t>
            </a:r>
            <a:r>
              <a:rPr lang="ja-JP" altLang="en-US" spc="-5">
                <a:latin typeface="Arial" panose="020B0604020202020204" pitchFamily="34" charset="0"/>
                <a:ea typeface="Meiryo UI" panose="020B0604030504040204" pitchFamily="50" charset="-128"/>
              </a:rPr>
              <a:t>（補足情報）</a:t>
            </a:r>
            <a:endParaRPr spc="-5">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317105" cy="1140697"/>
          </a:xfrm>
          <a:prstGeom prst="rect">
            <a:avLst/>
          </a:prstGeom>
        </p:spPr>
        <p:txBody>
          <a:bodyPr vert="horz" wrap="square" lIns="0" tIns="12065" rIns="0" bIns="0" rtlCol="0">
            <a:spAutoFit/>
          </a:bodyPr>
          <a:lstStyle/>
          <a:p>
            <a:pPr marL="12700" marR="5080">
              <a:lnSpc>
                <a:spcPct val="100200"/>
              </a:lnSpc>
              <a:spcBef>
                <a:spcPts val="95"/>
              </a:spcBef>
            </a:pPr>
            <a:r>
              <a:rPr lang="en-US" altLang="ja-JP" sz="1400" spc="-5">
                <a:latin typeface="Arial"/>
                <a:ea typeface="Meiryo UI" panose="020B0604030504040204" pitchFamily="50" charset="-128"/>
                <a:cs typeface="Arial"/>
              </a:rPr>
              <a:t>Submit</a:t>
            </a:r>
            <a:r>
              <a:rPr lang="ja-JP" altLang="en-US" sz="1400" spc="-5">
                <a:latin typeface="Arial"/>
                <a:ea typeface="Meiryo UI" panose="020B0604030504040204" pitchFamily="50" charset="-128"/>
                <a:cs typeface="Arial"/>
              </a:rPr>
              <a:t>をクリックせず、途中で処理を負わせてしまった場合は、複数の履歴が残ります。</a:t>
            </a:r>
            <a:endParaRPr lang="en-US" altLang="ja-JP" sz="1400" spc="-5">
              <a:latin typeface="Arial"/>
              <a:ea typeface="Meiryo UI" panose="020B0604030504040204" pitchFamily="50" charset="-128"/>
              <a:cs typeface="Arial"/>
            </a:endParaRPr>
          </a:p>
          <a:p>
            <a:pPr marL="12700" marR="5080">
              <a:lnSpc>
                <a:spcPct val="100200"/>
              </a:lnSpc>
              <a:spcBef>
                <a:spcPts val="95"/>
              </a:spcBef>
            </a:pPr>
            <a:r>
              <a:rPr lang="ja-JP" altLang="en-US" sz="1400" spc="-5">
                <a:latin typeface="Arial"/>
                <a:ea typeface="Meiryo UI" panose="020B0604030504040204" pitchFamily="50" charset="-128"/>
                <a:cs typeface="Arial"/>
              </a:rPr>
              <a:t>これは請求書を提出するまで、上書き保存はされず、新しく毎回保存がされます。</a:t>
            </a:r>
            <a:endParaRPr lang="en-US" altLang="ja-JP" sz="1400" spc="-5">
              <a:latin typeface="Arial"/>
              <a:ea typeface="Meiryo UI" panose="020B0604030504040204" pitchFamily="50" charset="-128"/>
              <a:cs typeface="Arial"/>
            </a:endParaRPr>
          </a:p>
          <a:p>
            <a:pPr marL="12700" marR="5080">
              <a:lnSpc>
                <a:spcPct val="100200"/>
              </a:lnSpc>
              <a:spcBef>
                <a:spcPts val="95"/>
              </a:spcBef>
            </a:pPr>
            <a:r>
              <a:rPr lang="ja-JP" altLang="en-US" sz="1400" spc="-5">
                <a:latin typeface="Arial"/>
                <a:ea typeface="Meiryo UI" panose="020B0604030504040204" pitchFamily="50" charset="-128"/>
                <a:cs typeface="Arial"/>
              </a:rPr>
              <a:t>保存した</a:t>
            </a:r>
            <a:r>
              <a:rPr lang="en-US" altLang="ja-JP" sz="1400" spc="-5">
                <a:latin typeface="Arial"/>
                <a:ea typeface="Meiryo UI" panose="020B0604030504040204" pitchFamily="50" charset="-128"/>
                <a:cs typeface="Arial"/>
              </a:rPr>
              <a:t>Invoice</a:t>
            </a:r>
            <a:r>
              <a:rPr lang="ja-JP" altLang="en-US" sz="1400" spc="-5">
                <a:latin typeface="Arial"/>
                <a:ea typeface="Meiryo UI" panose="020B0604030504040204" pitchFamily="50" charset="-128"/>
                <a:cs typeface="Arial"/>
              </a:rPr>
              <a:t>を活用することも可能です。</a:t>
            </a:r>
            <a:endParaRPr lang="en-US" altLang="ja-JP" sz="1400" spc="-5">
              <a:latin typeface="Arial"/>
              <a:ea typeface="Meiryo UI" panose="020B0604030504040204" pitchFamily="50" charset="-128"/>
              <a:cs typeface="Arial"/>
            </a:endParaRPr>
          </a:p>
          <a:p>
            <a:pPr marL="12700" marR="5080">
              <a:lnSpc>
                <a:spcPct val="100200"/>
              </a:lnSpc>
              <a:spcBef>
                <a:spcPts val="95"/>
              </a:spcBef>
            </a:pPr>
            <a:r>
              <a:rPr lang="ja-JP" altLang="en-US" sz="1400" spc="-5">
                <a:latin typeface="Arial"/>
                <a:ea typeface="Meiryo UI" panose="020B0604030504040204" pitchFamily="50" charset="-128"/>
                <a:cs typeface="Arial"/>
              </a:rPr>
              <a:t>リストにアクセスする場合は　”</a:t>
            </a:r>
            <a:r>
              <a:rPr lang="en-US" altLang="ja-JP" sz="1400" spc="-5">
                <a:latin typeface="Arial"/>
                <a:ea typeface="Meiryo UI" panose="020B0604030504040204" pitchFamily="50" charset="-128"/>
                <a:cs typeface="Arial"/>
              </a:rPr>
              <a:t>Create</a:t>
            </a:r>
            <a:r>
              <a:rPr lang="ja-JP" altLang="en-US" sz="1400" spc="-5">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Invoice</a:t>
            </a:r>
            <a:r>
              <a:rPr lang="ja-JP" altLang="en-US" sz="1400" spc="-5">
                <a:latin typeface="Arial"/>
                <a:ea typeface="Meiryo UI" panose="020B0604030504040204" pitchFamily="50" charset="-128"/>
                <a:cs typeface="Arial"/>
              </a:rPr>
              <a:t>　→　</a:t>
            </a:r>
            <a:r>
              <a:rPr lang="en-US" altLang="ja-JP" sz="1400" spc="-5">
                <a:latin typeface="Arial"/>
                <a:ea typeface="Meiryo UI" panose="020B0604030504040204" pitchFamily="50" charset="-128"/>
                <a:cs typeface="Arial"/>
              </a:rPr>
              <a:t>Cancel</a:t>
            </a:r>
            <a:r>
              <a:rPr lang="ja-JP" altLang="en-US" sz="1400" spc="-5">
                <a:latin typeface="Arial"/>
                <a:ea typeface="Meiryo UI" panose="020B0604030504040204" pitchFamily="50" charset="-128"/>
                <a:cs typeface="Arial"/>
              </a:rPr>
              <a:t>　→　</a:t>
            </a:r>
            <a:r>
              <a:rPr lang="en-US" altLang="ja-JP" sz="1400" spc="-5">
                <a:latin typeface="Arial"/>
                <a:ea typeface="Meiryo UI" panose="020B0604030504040204" pitchFamily="50" charset="-128"/>
                <a:cs typeface="Arial"/>
              </a:rPr>
              <a:t>OK</a:t>
            </a:r>
            <a:r>
              <a:rPr lang="ja-JP" altLang="en-US" sz="1400" spc="-5">
                <a:latin typeface="Arial"/>
                <a:ea typeface="Meiryo UI" panose="020B0604030504040204" pitchFamily="50" charset="-128"/>
                <a:cs typeface="Arial"/>
              </a:rPr>
              <a:t>　→　下記のリスト”にアクセスします</a:t>
            </a:r>
            <a:endParaRPr lang="en-US" altLang="ja-JP" sz="1400" spc="-5">
              <a:latin typeface="Arial"/>
              <a:ea typeface="Meiryo UI" panose="020B0604030504040204" pitchFamily="50" charset="-128"/>
              <a:cs typeface="Arial"/>
            </a:endParaRPr>
          </a:p>
          <a:p>
            <a:pPr marL="12700" marR="5080">
              <a:lnSpc>
                <a:spcPct val="100200"/>
              </a:lnSpc>
              <a:spcBef>
                <a:spcPts val="95"/>
              </a:spcBef>
            </a:pPr>
            <a:endParaRPr lang="en-US" altLang="ja-JP" sz="1400" spc="-5">
              <a:latin typeface="Arial"/>
              <a:ea typeface="Meiryo UI" panose="020B0604030504040204" pitchFamily="50" charset="-128"/>
              <a:cs typeface="Arial"/>
            </a:endParaRPr>
          </a:p>
        </p:txBody>
      </p:sp>
      <p:pic>
        <p:nvPicPr>
          <p:cNvPr id="5" name="図 4">
            <a:extLst>
              <a:ext uri="{FF2B5EF4-FFF2-40B4-BE49-F238E27FC236}">
                <a16:creationId xmlns:a16="http://schemas.microsoft.com/office/drawing/2014/main" id="{9A4242B9-CB97-4EA5-9ADB-9EB27B0337CC}"/>
              </a:ext>
            </a:extLst>
          </p:cNvPr>
          <p:cNvPicPr>
            <a:picLocks noChangeAspect="1"/>
          </p:cNvPicPr>
          <p:nvPr/>
        </p:nvPicPr>
        <p:blipFill>
          <a:blip r:embed="rId2"/>
          <a:stretch>
            <a:fillRect/>
          </a:stretch>
        </p:blipFill>
        <p:spPr>
          <a:xfrm>
            <a:off x="685800" y="2133600"/>
            <a:ext cx="5935970" cy="3281038"/>
          </a:xfrm>
          <a:prstGeom prst="rect">
            <a:avLst/>
          </a:prstGeom>
        </p:spPr>
      </p:pic>
      <p:pic>
        <p:nvPicPr>
          <p:cNvPr id="4" name="図 3">
            <a:extLst>
              <a:ext uri="{FF2B5EF4-FFF2-40B4-BE49-F238E27FC236}">
                <a16:creationId xmlns:a16="http://schemas.microsoft.com/office/drawing/2014/main" id="{90AEC3FD-77D6-48CF-9D84-43E6D33A945E}"/>
              </a:ext>
            </a:extLst>
          </p:cNvPr>
          <p:cNvPicPr>
            <a:picLocks noChangeAspect="1"/>
          </p:cNvPicPr>
          <p:nvPr/>
        </p:nvPicPr>
        <p:blipFill>
          <a:blip r:embed="rId3"/>
          <a:stretch>
            <a:fillRect/>
          </a:stretch>
        </p:blipFill>
        <p:spPr>
          <a:xfrm>
            <a:off x="704850" y="5301335"/>
            <a:ext cx="5935970" cy="1314286"/>
          </a:xfrm>
          <a:prstGeom prst="rect">
            <a:avLst/>
          </a:prstGeom>
        </p:spPr>
      </p:pic>
      <p:sp>
        <p:nvSpPr>
          <p:cNvPr id="7" name="object 5">
            <a:extLst>
              <a:ext uri="{FF2B5EF4-FFF2-40B4-BE49-F238E27FC236}">
                <a16:creationId xmlns:a16="http://schemas.microsoft.com/office/drawing/2014/main" id="{CCBD066C-DEE5-4034-8594-D994A0EDA39F}"/>
              </a:ext>
            </a:extLst>
          </p:cNvPr>
          <p:cNvSpPr txBox="1"/>
          <p:nvPr/>
        </p:nvSpPr>
        <p:spPr>
          <a:xfrm>
            <a:off x="6659870" y="5248623"/>
            <a:ext cx="1905000" cy="913712"/>
          </a:xfrm>
          <a:prstGeom prst="rect">
            <a:avLst/>
          </a:prstGeom>
        </p:spPr>
        <p:txBody>
          <a:bodyPr vert="horz" wrap="square" lIns="0" tIns="86995" rIns="0" bIns="0" rtlCol="0">
            <a:spAutoFit/>
          </a:bodyPr>
          <a:lstStyle/>
          <a:p>
            <a:pPr marL="12700">
              <a:lnSpc>
                <a:spcPct val="100000"/>
              </a:lnSpc>
              <a:spcBef>
                <a:spcPts val="685"/>
              </a:spcBef>
            </a:pPr>
            <a:r>
              <a:rPr lang="ja-JP" altLang="en-US" sz="1400">
                <a:latin typeface="Arial"/>
                <a:ea typeface="Meiryo UI" panose="020B0604030504040204" pitchFamily="50" charset="-128"/>
                <a:cs typeface="Arial"/>
              </a:rPr>
              <a:t>リストの右側にある</a:t>
            </a:r>
            <a:endParaRPr lang="en-US" altLang="ja-JP" sz="1400">
              <a:latin typeface="Arial"/>
              <a:ea typeface="Meiryo UI" panose="020B0604030504040204" pitchFamily="50" charset="-128"/>
              <a:cs typeface="Arial"/>
            </a:endParaRPr>
          </a:p>
          <a:p>
            <a:pPr marL="12700">
              <a:lnSpc>
                <a:spcPct val="100000"/>
              </a:lnSpc>
              <a:spcBef>
                <a:spcPts val="685"/>
              </a:spcBef>
            </a:pPr>
            <a:r>
              <a:rPr lang="ja-JP" altLang="en-US" sz="1400">
                <a:latin typeface="Arial"/>
                <a:ea typeface="Meiryo UI" panose="020B0604030504040204" pitchFamily="50" charset="-128"/>
                <a:cs typeface="Arial"/>
              </a:rPr>
              <a:t>鉛筆マークをクリックして</a:t>
            </a:r>
            <a:endParaRPr lang="en-US" altLang="ja-JP" sz="1400">
              <a:latin typeface="Arial"/>
              <a:ea typeface="Meiryo UI" panose="020B0604030504040204" pitchFamily="50" charset="-128"/>
              <a:cs typeface="Arial"/>
            </a:endParaRPr>
          </a:p>
          <a:p>
            <a:pPr marL="12700">
              <a:lnSpc>
                <a:spcPct val="100000"/>
              </a:lnSpc>
              <a:spcBef>
                <a:spcPts val="685"/>
              </a:spcBef>
            </a:pPr>
            <a:r>
              <a:rPr lang="ja-JP" altLang="en-US" sz="1400">
                <a:latin typeface="Arial"/>
                <a:ea typeface="Meiryo UI" panose="020B0604030504040204" pitchFamily="50" charset="-128"/>
                <a:cs typeface="Arial"/>
              </a:rPr>
              <a:t>編集することができます</a:t>
            </a:r>
            <a:endParaRPr sz="1400">
              <a:latin typeface="Arial"/>
              <a:ea typeface="Meiryo UI" panose="020B0604030504040204" pitchFamily="50" charset="-128"/>
              <a:cs typeface="Arial"/>
            </a:endParaRPr>
          </a:p>
        </p:txBody>
      </p:sp>
      <p:sp>
        <p:nvSpPr>
          <p:cNvPr id="8" name="object 6">
            <a:extLst>
              <a:ext uri="{FF2B5EF4-FFF2-40B4-BE49-F238E27FC236}">
                <a16:creationId xmlns:a16="http://schemas.microsoft.com/office/drawing/2014/main" id="{B0FF3F1D-8012-4FAE-83DF-A87CA0C87320}"/>
              </a:ext>
            </a:extLst>
          </p:cNvPr>
          <p:cNvSpPr/>
          <p:nvPr/>
        </p:nvSpPr>
        <p:spPr>
          <a:xfrm>
            <a:off x="5250170" y="6019799"/>
            <a:ext cx="1371600" cy="59582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2456713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71120BA-C94E-4E7D-9403-A120E2CFAFC0}"/>
              </a:ext>
            </a:extLst>
          </p:cNvPr>
          <p:cNvSpPr>
            <a:spLocks noGrp="1"/>
          </p:cNvSpPr>
          <p:nvPr>
            <p:ph type="title"/>
          </p:nvPr>
        </p:nvSpPr>
        <p:spPr>
          <a:xfrm>
            <a:off x="752475" y="431800"/>
            <a:ext cx="7639050" cy="519113"/>
          </a:xfrm>
        </p:spPr>
        <p:txBody>
          <a:bodyPr/>
          <a:lstStyle/>
          <a:p>
            <a:r>
              <a:rPr lang="en-US" altLang="ja-JP" err="1">
                <a:ea typeface="Meiryo UI" panose="020B0604030504040204" pitchFamily="50" charset="-128"/>
              </a:rPr>
              <a:t>Coupa</a:t>
            </a:r>
            <a:r>
              <a:rPr lang="ja-JP" altLang="en-US">
                <a:ea typeface="Meiryo UI" panose="020B0604030504040204" pitchFamily="50" charset="-128"/>
              </a:rPr>
              <a:t>は日本語での対応が可能です</a:t>
            </a:r>
            <a:endParaRPr lang="en-US" altLang="en-US">
              <a:ea typeface="Meiryo UI" panose="020B0604030504040204" pitchFamily="50" charset="-128"/>
            </a:endParaRPr>
          </a:p>
        </p:txBody>
      </p:sp>
      <p:pic>
        <p:nvPicPr>
          <p:cNvPr id="4" name="図 3">
            <a:extLst>
              <a:ext uri="{FF2B5EF4-FFF2-40B4-BE49-F238E27FC236}">
                <a16:creationId xmlns:a16="http://schemas.microsoft.com/office/drawing/2014/main" id="{67E61A97-7B94-48BB-B96D-BF5C0E8B29C9}"/>
              </a:ext>
            </a:extLst>
          </p:cNvPr>
          <p:cNvPicPr>
            <a:picLocks noChangeAspect="1"/>
          </p:cNvPicPr>
          <p:nvPr/>
        </p:nvPicPr>
        <p:blipFill>
          <a:blip r:embed="rId2"/>
          <a:stretch>
            <a:fillRect/>
          </a:stretch>
        </p:blipFill>
        <p:spPr>
          <a:xfrm>
            <a:off x="341758" y="950913"/>
            <a:ext cx="3826251" cy="3713714"/>
          </a:xfrm>
          <a:prstGeom prst="rect">
            <a:avLst/>
          </a:prstGeom>
        </p:spPr>
      </p:pic>
      <p:pic>
        <p:nvPicPr>
          <p:cNvPr id="5" name="図 4">
            <a:extLst>
              <a:ext uri="{FF2B5EF4-FFF2-40B4-BE49-F238E27FC236}">
                <a16:creationId xmlns:a16="http://schemas.microsoft.com/office/drawing/2014/main" id="{61AB8882-F151-4E18-8DC9-554FE6F82D26}"/>
              </a:ext>
            </a:extLst>
          </p:cNvPr>
          <p:cNvPicPr>
            <a:picLocks noChangeAspect="1"/>
          </p:cNvPicPr>
          <p:nvPr/>
        </p:nvPicPr>
        <p:blipFill>
          <a:blip r:embed="rId3"/>
          <a:stretch>
            <a:fillRect/>
          </a:stretch>
        </p:blipFill>
        <p:spPr>
          <a:xfrm>
            <a:off x="4236531" y="1007315"/>
            <a:ext cx="4711526" cy="3657312"/>
          </a:xfrm>
          <a:prstGeom prst="rect">
            <a:avLst/>
          </a:prstGeom>
        </p:spPr>
      </p:pic>
      <p:sp>
        <p:nvSpPr>
          <p:cNvPr id="6" name="Text Placeholder 2">
            <a:extLst>
              <a:ext uri="{FF2B5EF4-FFF2-40B4-BE49-F238E27FC236}">
                <a16:creationId xmlns:a16="http://schemas.microsoft.com/office/drawing/2014/main" id="{CB7E70BD-8A47-42F7-9535-52BE8FF174E0}"/>
              </a:ext>
            </a:extLst>
          </p:cNvPr>
          <p:cNvSpPr txBox="1">
            <a:spLocks/>
          </p:cNvSpPr>
          <p:nvPr/>
        </p:nvSpPr>
        <p:spPr>
          <a:xfrm>
            <a:off x="512989" y="4921704"/>
            <a:ext cx="7639050" cy="1359353"/>
          </a:xfrm>
          <a:prstGeom prst="rect">
            <a:avLst/>
          </a:prstGeom>
        </p:spPr>
        <p:txBody>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914400"/>
            <a:r>
              <a:rPr lang="en-US" altLang="ja-JP" b="0" err="1">
                <a:ea typeface="Meiryo UI" panose="020B0604030504040204" pitchFamily="50" charset="-128"/>
              </a:rPr>
              <a:t>CoupaWeb</a:t>
            </a:r>
            <a:r>
              <a:rPr lang="ja-JP" altLang="en-US" b="0">
                <a:ea typeface="Meiryo UI" panose="020B0604030504040204" pitchFamily="50" charset="-128"/>
              </a:rPr>
              <a:t>ページを一番下に「</a:t>
            </a:r>
            <a:r>
              <a:rPr lang="en-US" altLang="ja-JP" b="0">
                <a:ea typeface="Meiryo UI" panose="020B0604030504040204" pitchFamily="50" charset="-128"/>
              </a:rPr>
              <a:t>English</a:t>
            </a:r>
            <a:r>
              <a:rPr lang="ja-JP" altLang="en-US" b="0">
                <a:ea typeface="Meiryo UI" panose="020B0604030504040204" pitchFamily="50" charset="-128"/>
              </a:rPr>
              <a:t>」とか書かれたアイコンがありますので、クリックしてください</a:t>
            </a:r>
            <a:endParaRPr lang="en-US" altLang="ja-JP" b="0">
              <a:ea typeface="Meiryo UI" panose="020B0604030504040204" pitchFamily="50" charset="-128"/>
            </a:endParaRPr>
          </a:p>
          <a:p>
            <a:pPr algn="just" defTabSz="914400"/>
            <a:r>
              <a:rPr lang="ja-JP" altLang="en-US" b="0">
                <a:ea typeface="Meiryo UI" panose="020B0604030504040204" pitchFamily="50" charset="-128"/>
              </a:rPr>
              <a:t>「日本語」を選択します</a:t>
            </a:r>
            <a:endParaRPr lang="en-US" altLang="ja-JP" b="0">
              <a:ea typeface="Meiryo UI" panose="020B0604030504040204" pitchFamily="50" charset="-128"/>
            </a:endParaRPr>
          </a:p>
          <a:p>
            <a:pPr algn="just" defTabSz="914400"/>
            <a:r>
              <a:rPr lang="ja-JP" altLang="en-US" b="0">
                <a:ea typeface="Meiryo UI" panose="020B0604030504040204" pitchFamily="50" charset="-128"/>
              </a:rPr>
              <a:t>「</a:t>
            </a:r>
            <a:r>
              <a:rPr lang="en-US" altLang="ja-JP" b="0">
                <a:ea typeface="Meiryo UI" panose="020B0604030504040204" pitchFamily="50" charset="-128"/>
              </a:rPr>
              <a:t>Save</a:t>
            </a:r>
            <a:r>
              <a:rPr lang="ja-JP" altLang="en-US" b="0">
                <a:ea typeface="Meiryo UI" panose="020B0604030504040204" pitchFamily="50" charset="-128"/>
              </a:rPr>
              <a:t> </a:t>
            </a:r>
            <a:r>
              <a:rPr lang="en-US" altLang="ja-JP" b="0">
                <a:ea typeface="Meiryo UI" panose="020B0604030504040204" pitchFamily="50" charset="-128"/>
              </a:rPr>
              <a:t>Language</a:t>
            </a:r>
            <a:r>
              <a:rPr lang="ja-JP" altLang="en-US" b="0">
                <a:ea typeface="Meiryo UI" panose="020B0604030504040204" pitchFamily="50" charset="-128"/>
              </a:rPr>
              <a:t> </a:t>
            </a:r>
            <a:r>
              <a:rPr lang="en-US" altLang="ja-JP" b="0">
                <a:ea typeface="Meiryo UI" panose="020B0604030504040204" pitchFamily="50" charset="-128"/>
              </a:rPr>
              <a:t>and</a:t>
            </a:r>
            <a:r>
              <a:rPr lang="ja-JP" altLang="en-US" b="0">
                <a:ea typeface="Meiryo UI" panose="020B0604030504040204" pitchFamily="50" charset="-128"/>
              </a:rPr>
              <a:t> </a:t>
            </a:r>
            <a:r>
              <a:rPr lang="en-US" altLang="ja-JP" b="0">
                <a:ea typeface="Meiryo UI" panose="020B0604030504040204" pitchFamily="50" charset="-128"/>
              </a:rPr>
              <a:t>Region</a:t>
            </a:r>
            <a:r>
              <a:rPr lang="ja-JP" altLang="en-US" b="0">
                <a:ea typeface="Meiryo UI" panose="020B0604030504040204" pitchFamily="50" charset="-128"/>
              </a:rPr>
              <a:t>」をクリックして、日本語と国を「日本」に設定します。</a:t>
            </a:r>
            <a:endParaRPr lang="en-US" altLang="ja-JP" b="0">
              <a:ea typeface="Meiryo UI" panose="020B0604030504040204" pitchFamily="50" charset="-128"/>
            </a:endParaRPr>
          </a:p>
          <a:p>
            <a:pPr algn="just" defTabSz="914400"/>
            <a:r>
              <a:rPr lang="en-US" altLang="ja-JP" b="0">
                <a:ea typeface="Meiryo UI" panose="020B0604030504040204" pitchFamily="50" charset="-128"/>
              </a:rPr>
              <a:t>Web</a:t>
            </a:r>
            <a:r>
              <a:rPr lang="ja-JP" altLang="en-US" b="0">
                <a:ea typeface="Meiryo UI" panose="020B0604030504040204" pitchFamily="50" charset="-128"/>
              </a:rPr>
              <a:t>ページが更新されて、日本語表記に変更となります。</a:t>
            </a:r>
            <a:endParaRPr lang="en-US" altLang="en-US" b="0">
              <a:ea typeface="Meiryo UI" panose="020B0604030504040204" pitchFamily="50" charset="-128"/>
            </a:endParaRPr>
          </a:p>
        </p:txBody>
      </p:sp>
      <p:sp>
        <p:nvSpPr>
          <p:cNvPr id="7" name="正方形/長方形 6">
            <a:extLst>
              <a:ext uri="{FF2B5EF4-FFF2-40B4-BE49-F238E27FC236}">
                <a16:creationId xmlns:a16="http://schemas.microsoft.com/office/drawing/2014/main" id="{4A75B0FE-DD2A-46E8-8509-77DC2998EE17}"/>
              </a:ext>
            </a:extLst>
          </p:cNvPr>
          <p:cNvSpPr/>
          <p:nvPr/>
        </p:nvSpPr>
        <p:spPr>
          <a:xfrm>
            <a:off x="2841170" y="2982686"/>
            <a:ext cx="870859" cy="331512"/>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293D631E-4BE2-4D88-BB2F-C4BCAF2BCB91}"/>
              </a:ext>
            </a:extLst>
          </p:cNvPr>
          <p:cNvSpPr/>
          <p:nvPr/>
        </p:nvSpPr>
        <p:spPr>
          <a:xfrm>
            <a:off x="2558141" y="4093028"/>
            <a:ext cx="870859" cy="33745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F3FCBC77-A586-447F-B0A3-D0F88729138A}"/>
              </a:ext>
            </a:extLst>
          </p:cNvPr>
          <p:cNvSpPr/>
          <p:nvPr/>
        </p:nvSpPr>
        <p:spPr>
          <a:xfrm>
            <a:off x="7032170" y="4180115"/>
            <a:ext cx="1770072" cy="331512"/>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7018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87500" y="0"/>
            <a:ext cx="7556500" cy="6858000"/>
          </a:xfrm>
          <a:custGeom>
            <a:avLst/>
            <a:gdLst/>
            <a:ahLst/>
            <a:cxnLst/>
            <a:rect l="l" t="t" r="r" b="b"/>
            <a:pathLst>
              <a:path w="7556500" h="6858000">
                <a:moveTo>
                  <a:pt x="0" y="6858000"/>
                </a:moveTo>
                <a:lnTo>
                  <a:pt x="7556500" y="6858000"/>
                </a:lnTo>
                <a:lnTo>
                  <a:pt x="7556500" y="0"/>
                </a:lnTo>
                <a:lnTo>
                  <a:pt x="0" y="0"/>
                </a:lnTo>
                <a:lnTo>
                  <a:pt x="0" y="6858000"/>
                </a:lnTo>
                <a:close/>
              </a:path>
            </a:pathLst>
          </a:custGeom>
          <a:solidFill>
            <a:srgbClr val="0091DA"/>
          </a:solidFill>
        </p:spPr>
        <p:txBody>
          <a:bodyPr wrap="square" lIns="0" tIns="0" rIns="0" bIns="0" rtlCol="0"/>
          <a:lstStyle/>
          <a:p>
            <a:endParaRPr/>
          </a:p>
        </p:txBody>
      </p:sp>
      <p:sp>
        <p:nvSpPr>
          <p:cNvPr id="3" name="object 3"/>
          <p:cNvSpPr/>
          <p:nvPr/>
        </p:nvSpPr>
        <p:spPr>
          <a:xfrm>
            <a:off x="0" y="0"/>
            <a:ext cx="1587500" cy="6858000"/>
          </a:xfrm>
          <a:custGeom>
            <a:avLst/>
            <a:gdLst/>
            <a:ahLst/>
            <a:cxnLst/>
            <a:rect l="l" t="t" r="r" b="b"/>
            <a:pathLst>
              <a:path w="1587500" h="6858000">
                <a:moveTo>
                  <a:pt x="0" y="6857999"/>
                </a:moveTo>
                <a:lnTo>
                  <a:pt x="1587500" y="6857999"/>
                </a:lnTo>
                <a:lnTo>
                  <a:pt x="1587500" y="0"/>
                </a:lnTo>
                <a:lnTo>
                  <a:pt x="0" y="0"/>
                </a:lnTo>
                <a:lnTo>
                  <a:pt x="0" y="6857999"/>
                </a:lnTo>
                <a:close/>
              </a:path>
            </a:pathLst>
          </a:custGeom>
          <a:solidFill>
            <a:srgbClr val="00338D"/>
          </a:solidFill>
        </p:spPr>
        <p:txBody>
          <a:bodyPr wrap="square" lIns="0" tIns="0" rIns="0" bIns="0" rtlCol="0"/>
          <a:lstStyle/>
          <a:p>
            <a:endParaRPr/>
          </a:p>
        </p:txBody>
      </p:sp>
      <p:sp>
        <p:nvSpPr>
          <p:cNvPr id="4" name="object 4"/>
          <p:cNvSpPr/>
          <p:nvPr/>
        </p:nvSpPr>
        <p:spPr>
          <a:xfrm>
            <a:off x="7097454" y="6373707"/>
            <a:ext cx="265430" cy="276860"/>
          </a:xfrm>
          <a:custGeom>
            <a:avLst/>
            <a:gdLst/>
            <a:ahLst/>
            <a:cxnLst/>
            <a:rect l="l" t="t" r="r" b="b"/>
            <a:pathLst>
              <a:path w="265429" h="276859">
                <a:moveTo>
                  <a:pt x="67769" y="141212"/>
                </a:moveTo>
                <a:lnTo>
                  <a:pt x="0" y="153045"/>
                </a:lnTo>
                <a:lnTo>
                  <a:pt x="0" y="210766"/>
                </a:lnTo>
                <a:lnTo>
                  <a:pt x="8642" y="254677"/>
                </a:lnTo>
                <a:lnTo>
                  <a:pt x="52315" y="275639"/>
                </a:lnTo>
                <a:lnTo>
                  <a:pt x="72036" y="276427"/>
                </a:lnTo>
                <a:lnTo>
                  <a:pt x="193240" y="276427"/>
                </a:lnTo>
                <a:lnTo>
                  <a:pt x="241514" y="268835"/>
                </a:lnTo>
                <a:lnTo>
                  <a:pt x="264304" y="228605"/>
                </a:lnTo>
                <a:lnTo>
                  <a:pt x="264479" y="224709"/>
                </a:lnTo>
                <a:lnTo>
                  <a:pt x="67769" y="224709"/>
                </a:lnTo>
                <a:lnTo>
                  <a:pt x="67769" y="141212"/>
                </a:lnTo>
                <a:close/>
              </a:path>
              <a:path w="265429" h="276859">
                <a:moveTo>
                  <a:pt x="265104" y="0"/>
                </a:moveTo>
                <a:lnTo>
                  <a:pt x="197333" y="0"/>
                </a:lnTo>
                <a:lnTo>
                  <a:pt x="197333" y="224709"/>
                </a:lnTo>
                <a:lnTo>
                  <a:pt x="264479" y="224709"/>
                </a:lnTo>
                <a:lnTo>
                  <a:pt x="265104" y="210766"/>
                </a:lnTo>
                <a:lnTo>
                  <a:pt x="265104" y="0"/>
                </a:lnTo>
                <a:close/>
              </a:path>
            </a:pathLst>
          </a:custGeom>
          <a:solidFill>
            <a:srgbClr val="FFFFFF"/>
          </a:solidFill>
        </p:spPr>
        <p:txBody>
          <a:bodyPr wrap="square" lIns="0" tIns="0" rIns="0" bIns="0" rtlCol="0"/>
          <a:lstStyle/>
          <a:p>
            <a:endParaRPr/>
          </a:p>
        </p:txBody>
      </p:sp>
      <p:sp>
        <p:nvSpPr>
          <p:cNvPr id="5" name="object 5"/>
          <p:cNvSpPr/>
          <p:nvPr/>
        </p:nvSpPr>
        <p:spPr>
          <a:xfrm>
            <a:off x="7432545" y="6373707"/>
            <a:ext cx="391160" cy="276860"/>
          </a:xfrm>
          <a:custGeom>
            <a:avLst/>
            <a:gdLst/>
            <a:ahLst/>
            <a:cxnLst/>
            <a:rect l="l" t="t" r="r" b="b"/>
            <a:pathLst>
              <a:path w="391159" h="276859">
                <a:moveTo>
                  <a:pt x="226188" y="0"/>
                </a:moveTo>
                <a:lnTo>
                  <a:pt x="162342" y="0"/>
                </a:lnTo>
                <a:lnTo>
                  <a:pt x="0" y="276427"/>
                </a:lnTo>
                <a:lnTo>
                  <a:pt x="65725" y="276427"/>
                </a:lnTo>
                <a:lnTo>
                  <a:pt x="90477" y="232653"/>
                </a:lnTo>
                <a:lnTo>
                  <a:pt x="100717" y="216765"/>
                </a:lnTo>
                <a:lnTo>
                  <a:pt x="265107" y="186932"/>
                </a:lnTo>
                <a:lnTo>
                  <a:pt x="337369" y="186932"/>
                </a:lnTo>
                <a:lnTo>
                  <a:pt x="325511" y="166994"/>
                </a:lnTo>
                <a:lnTo>
                  <a:pt x="127516" y="166994"/>
                </a:lnTo>
                <a:lnTo>
                  <a:pt x="191188" y="53666"/>
                </a:lnTo>
                <a:lnTo>
                  <a:pt x="258107" y="53666"/>
                </a:lnTo>
                <a:lnTo>
                  <a:pt x="226188" y="0"/>
                </a:lnTo>
                <a:close/>
              </a:path>
              <a:path w="391159" h="276859">
                <a:moveTo>
                  <a:pt x="337369" y="186932"/>
                </a:moveTo>
                <a:lnTo>
                  <a:pt x="265107" y="186932"/>
                </a:lnTo>
                <a:lnTo>
                  <a:pt x="314439" y="276427"/>
                </a:lnTo>
                <a:lnTo>
                  <a:pt x="390598" y="276427"/>
                </a:lnTo>
                <a:lnTo>
                  <a:pt x="337369" y="186932"/>
                </a:lnTo>
                <a:close/>
              </a:path>
              <a:path w="391159" h="276859">
                <a:moveTo>
                  <a:pt x="258107" y="53666"/>
                </a:moveTo>
                <a:lnTo>
                  <a:pt x="191188" y="53666"/>
                </a:lnTo>
                <a:lnTo>
                  <a:pt x="252813" y="166994"/>
                </a:lnTo>
                <a:lnTo>
                  <a:pt x="325511" y="166994"/>
                </a:lnTo>
                <a:lnTo>
                  <a:pt x="258107" y="53666"/>
                </a:lnTo>
                <a:close/>
              </a:path>
            </a:pathLst>
          </a:custGeom>
          <a:solidFill>
            <a:srgbClr val="FFFFFF"/>
          </a:solidFill>
        </p:spPr>
        <p:txBody>
          <a:bodyPr wrap="square" lIns="0" tIns="0" rIns="0" bIns="0" rtlCol="0"/>
          <a:lstStyle/>
          <a:p>
            <a:endParaRPr/>
          </a:p>
        </p:txBody>
      </p:sp>
      <p:sp>
        <p:nvSpPr>
          <p:cNvPr id="6" name="object 6"/>
          <p:cNvSpPr/>
          <p:nvPr/>
        </p:nvSpPr>
        <p:spPr>
          <a:xfrm>
            <a:off x="7913608" y="6373707"/>
            <a:ext cx="312420" cy="276860"/>
          </a:xfrm>
          <a:custGeom>
            <a:avLst/>
            <a:gdLst/>
            <a:ahLst/>
            <a:cxnLst/>
            <a:rect l="l" t="t" r="r" b="b"/>
            <a:pathLst>
              <a:path w="312420" h="276859">
                <a:moveTo>
                  <a:pt x="246625" y="0"/>
                </a:moveTo>
                <a:lnTo>
                  <a:pt x="0" y="0"/>
                </a:lnTo>
                <a:lnTo>
                  <a:pt x="0" y="276427"/>
                </a:lnTo>
                <a:lnTo>
                  <a:pt x="228241" y="276427"/>
                </a:lnTo>
                <a:lnTo>
                  <a:pt x="248259" y="275639"/>
                </a:lnTo>
                <a:lnTo>
                  <a:pt x="291857" y="262484"/>
                </a:lnTo>
                <a:lnTo>
                  <a:pt x="312012" y="226654"/>
                </a:lnTo>
                <a:lnTo>
                  <a:pt x="65697" y="226654"/>
                </a:lnTo>
                <a:lnTo>
                  <a:pt x="65697" y="157104"/>
                </a:lnTo>
                <a:lnTo>
                  <a:pt x="303678" y="157104"/>
                </a:lnTo>
                <a:lnTo>
                  <a:pt x="298032" y="151101"/>
                </a:lnTo>
                <a:lnTo>
                  <a:pt x="291121" y="144417"/>
                </a:lnTo>
                <a:lnTo>
                  <a:pt x="282656" y="139207"/>
                </a:lnTo>
                <a:lnTo>
                  <a:pt x="272618" y="135487"/>
                </a:lnTo>
                <a:lnTo>
                  <a:pt x="260986" y="133272"/>
                </a:lnTo>
                <a:lnTo>
                  <a:pt x="272618" y="131321"/>
                </a:lnTo>
                <a:lnTo>
                  <a:pt x="304220" y="111384"/>
                </a:lnTo>
                <a:lnTo>
                  <a:pt x="65697" y="111384"/>
                </a:lnTo>
                <a:lnTo>
                  <a:pt x="65697" y="45720"/>
                </a:lnTo>
                <a:lnTo>
                  <a:pt x="309611" y="45720"/>
                </a:lnTo>
                <a:lnTo>
                  <a:pt x="309197" y="41019"/>
                </a:lnTo>
                <a:lnTo>
                  <a:pt x="286263" y="6635"/>
                </a:lnTo>
                <a:lnTo>
                  <a:pt x="262378" y="732"/>
                </a:lnTo>
                <a:lnTo>
                  <a:pt x="246625" y="0"/>
                </a:lnTo>
                <a:close/>
              </a:path>
              <a:path w="312420" h="276859">
                <a:moveTo>
                  <a:pt x="303678" y="157104"/>
                </a:moveTo>
                <a:lnTo>
                  <a:pt x="217835" y="157104"/>
                </a:lnTo>
                <a:lnTo>
                  <a:pt x="226390" y="157165"/>
                </a:lnTo>
                <a:lnTo>
                  <a:pt x="233566" y="157590"/>
                </a:lnTo>
                <a:lnTo>
                  <a:pt x="239571" y="158744"/>
                </a:lnTo>
                <a:lnTo>
                  <a:pt x="244613" y="160991"/>
                </a:lnTo>
                <a:lnTo>
                  <a:pt x="248706" y="165043"/>
                </a:lnTo>
                <a:lnTo>
                  <a:pt x="250718" y="171046"/>
                </a:lnTo>
                <a:lnTo>
                  <a:pt x="250718" y="210766"/>
                </a:lnTo>
                <a:lnTo>
                  <a:pt x="217835" y="226654"/>
                </a:lnTo>
                <a:lnTo>
                  <a:pt x="312012" y="226654"/>
                </a:lnTo>
                <a:lnTo>
                  <a:pt x="312326" y="223303"/>
                </a:lnTo>
                <a:lnTo>
                  <a:pt x="312392" y="186932"/>
                </a:lnTo>
                <a:lnTo>
                  <a:pt x="311592" y="176569"/>
                </a:lnTo>
                <a:lnTo>
                  <a:pt x="309062" y="166768"/>
                </a:lnTo>
                <a:lnTo>
                  <a:pt x="304607" y="158092"/>
                </a:lnTo>
                <a:lnTo>
                  <a:pt x="303678" y="157104"/>
                </a:lnTo>
                <a:close/>
              </a:path>
              <a:path w="312420" h="276859">
                <a:moveTo>
                  <a:pt x="309611" y="45720"/>
                </a:moveTo>
                <a:lnTo>
                  <a:pt x="238439" y="45720"/>
                </a:lnTo>
                <a:lnTo>
                  <a:pt x="242533" y="49613"/>
                </a:lnTo>
                <a:lnTo>
                  <a:pt x="246625" y="51722"/>
                </a:lnTo>
                <a:lnTo>
                  <a:pt x="248706" y="57553"/>
                </a:lnTo>
                <a:lnTo>
                  <a:pt x="248706" y="97442"/>
                </a:lnTo>
                <a:lnTo>
                  <a:pt x="246625" y="103438"/>
                </a:lnTo>
                <a:lnTo>
                  <a:pt x="242533" y="105381"/>
                </a:lnTo>
                <a:lnTo>
                  <a:pt x="238693" y="107962"/>
                </a:lnTo>
                <a:lnTo>
                  <a:pt x="233306" y="109843"/>
                </a:lnTo>
                <a:lnTo>
                  <a:pt x="226357" y="110994"/>
                </a:lnTo>
                <a:lnTo>
                  <a:pt x="217835" y="111384"/>
                </a:lnTo>
                <a:lnTo>
                  <a:pt x="304220" y="111384"/>
                </a:lnTo>
                <a:lnTo>
                  <a:pt x="307241" y="105606"/>
                </a:lnTo>
                <a:lnTo>
                  <a:pt x="309544" y="97143"/>
                </a:lnTo>
                <a:lnTo>
                  <a:pt x="310311" y="87387"/>
                </a:lnTo>
                <a:lnTo>
                  <a:pt x="310311" y="53666"/>
                </a:lnTo>
                <a:lnTo>
                  <a:pt x="309611" y="45720"/>
                </a:lnTo>
                <a:close/>
              </a:path>
            </a:pathLst>
          </a:custGeom>
          <a:solidFill>
            <a:srgbClr val="FFFFFF"/>
          </a:solidFill>
        </p:spPr>
        <p:txBody>
          <a:bodyPr wrap="square" lIns="0" tIns="0" rIns="0" bIns="0" rtlCol="0"/>
          <a:lstStyle/>
          <a:p>
            <a:endParaRPr/>
          </a:p>
        </p:txBody>
      </p:sp>
      <p:sp>
        <p:nvSpPr>
          <p:cNvPr id="7" name="object 7"/>
          <p:cNvSpPr/>
          <p:nvPr/>
        </p:nvSpPr>
        <p:spPr>
          <a:xfrm>
            <a:off x="8387396" y="6373706"/>
            <a:ext cx="0" cy="276860"/>
          </a:xfrm>
          <a:custGeom>
            <a:avLst/>
            <a:gdLst/>
            <a:ahLst/>
            <a:cxnLst/>
            <a:rect l="l" t="t" r="r" b="b"/>
            <a:pathLst>
              <a:path h="276859">
                <a:moveTo>
                  <a:pt x="0" y="0"/>
                </a:moveTo>
                <a:lnTo>
                  <a:pt x="0" y="276428"/>
                </a:lnTo>
              </a:path>
            </a:pathLst>
          </a:custGeom>
          <a:ln w="67769">
            <a:solidFill>
              <a:srgbClr val="FFFFFF"/>
            </a:solidFill>
          </a:ln>
        </p:spPr>
        <p:txBody>
          <a:bodyPr wrap="square" lIns="0" tIns="0" rIns="0" bIns="0" rtlCol="0"/>
          <a:lstStyle/>
          <a:p>
            <a:endParaRPr/>
          </a:p>
        </p:txBody>
      </p:sp>
      <p:sp>
        <p:nvSpPr>
          <p:cNvPr id="8" name="object 8"/>
          <p:cNvSpPr/>
          <p:nvPr/>
        </p:nvSpPr>
        <p:spPr>
          <a:xfrm>
            <a:off x="8567253" y="6624319"/>
            <a:ext cx="281940" cy="0"/>
          </a:xfrm>
          <a:custGeom>
            <a:avLst/>
            <a:gdLst/>
            <a:ahLst/>
            <a:cxnLst/>
            <a:rect l="l" t="t" r="r" b="b"/>
            <a:pathLst>
              <a:path w="281940">
                <a:moveTo>
                  <a:pt x="0" y="0"/>
                </a:moveTo>
                <a:lnTo>
                  <a:pt x="281660" y="0"/>
                </a:lnTo>
              </a:path>
            </a:pathLst>
          </a:custGeom>
          <a:ln w="50800">
            <a:solidFill>
              <a:srgbClr val="FFFFFF"/>
            </a:solidFill>
          </a:ln>
        </p:spPr>
        <p:txBody>
          <a:bodyPr wrap="square" lIns="0" tIns="0" rIns="0" bIns="0" rtlCol="0"/>
          <a:lstStyle/>
          <a:p>
            <a:endParaRPr/>
          </a:p>
        </p:txBody>
      </p:sp>
      <p:sp>
        <p:nvSpPr>
          <p:cNvPr id="9" name="object 9"/>
          <p:cNvSpPr/>
          <p:nvPr/>
        </p:nvSpPr>
        <p:spPr>
          <a:xfrm>
            <a:off x="8600171" y="6374129"/>
            <a:ext cx="0" cy="224790"/>
          </a:xfrm>
          <a:custGeom>
            <a:avLst/>
            <a:gdLst/>
            <a:ahLst/>
            <a:cxnLst/>
            <a:rect l="l" t="t" r="r" b="b"/>
            <a:pathLst>
              <a:path h="224790">
                <a:moveTo>
                  <a:pt x="0" y="0"/>
                </a:moveTo>
                <a:lnTo>
                  <a:pt x="0" y="224790"/>
                </a:lnTo>
              </a:path>
            </a:pathLst>
          </a:custGeom>
          <a:ln w="65836">
            <a:solidFill>
              <a:srgbClr val="FFFFFF"/>
            </a:solidFill>
          </a:ln>
        </p:spPr>
        <p:txBody>
          <a:bodyPr wrap="square" lIns="0" tIns="0" rIns="0" bIns="0" rtlCol="0"/>
          <a:lstStyle/>
          <a:p>
            <a:endParaRPr/>
          </a:p>
        </p:txBody>
      </p:sp>
      <p:sp>
        <p:nvSpPr>
          <p:cNvPr id="10" name="object 10"/>
          <p:cNvSpPr/>
          <p:nvPr/>
        </p:nvSpPr>
        <p:spPr>
          <a:xfrm>
            <a:off x="7523022" y="6500977"/>
            <a:ext cx="419734" cy="105410"/>
          </a:xfrm>
          <a:custGeom>
            <a:avLst/>
            <a:gdLst/>
            <a:ahLst/>
            <a:cxnLst/>
            <a:rect l="l" t="t" r="r" b="b"/>
            <a:pathLst>
              <a:path w="419734" h="105409">
                <a:moveTo>
                  <a:pt x="419237" y="0"/>
                </a:moveTo>
                <a:lnTo>
                  <a:pt x="59571" y="0"/>
                </a:lnTo>
                <a:lnTo>
                  <a:pt x="0" y="105383"/>
                </a:lnTo>
                <a:lnTo>
                  <a:pt x="419237" y="0"/>
                </a:lnTo>
                <a:close/>
              </a:path>
            </a:pathLst>
          </a:custGeom>
          <a:solidFill>
            <a:srgbClr val="008A5E"/>
          </a:solidFill>
        </p:spPr>
        <p:txBody>
          <a:bodyPr wrap="square" lIns="0" tIns="0" rIns="0" bIns="0" rtlCol="0"/>
          <a:lstStyle/>
          <a:p>
            <a:endParaRPr/>
          </a:p>
        </p:txBody>
      </p:sp>
      <p:sp>
        <p:nvSpPr>
          <p:cNvPr id="11" name="object 11"/>
          <p:cNvSpPr txBox="1">
            <a:spLocks noGrp="1"/>
          </p:cNvSpPr>
          <p:nvPr>
            <p:ph type="title"/>
          </p:nvPr>
        </p:nvSpPr>
        <p:spPr>
          <a:xfrm>
            <a:off x="2032000" y="994854"/>
            <a:ext cx="5330884" cy="1120820"/>
          </a:xfrm>
          <a:prstGeom prst="rect">
            <a:avLst/>
          </a:prstGeom>
        </p:spPr>
        <p:txBody>
          <a:bodyPr vert="horz" wrap="square" lIns="0" tIns="12700" rIns="0" bIns="0" rtlCol="0">
            <a:spAutoFit/>
          </a:bodyPr>
          <a:lstStyle/>
          <a:p>
            <a:pPr marL="12700">
              <a:lnSpc>
                <a:spcPct val="100000"/>
              </a:lnSpc>
              <a:spcBef>
                <a:spcPts val="100"/>
              </a:spcBef>
              <a:tabLst>
                <a:tab pos="2577465" algn="l"/>
              </a:tabLst>
            </a:pPr>
            <a:r>
              <a:rPr sz="7200">
                <a:solidFill>
                  <a:srgbClr val="FFFFFF"/>
                </a:solidFill>
                <a:latin typeface="Arial" panose="020B0604020202020204" pitchFamily="34" charset="0"/>
                <a:cs typeface="Arial" panose="020B0604020202020204" pitchFamily="34" charset="0"/>
              </a:rPr>
              <a:t>Thank	you!</a:t>
            </a:r>
            <a:endParaRPr sz="720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32000" y="994854"/>
            <a:ext cx="8178800" cy="3847207"/>
          </a:xfrm>
          <a:prstGeom prst="rect">
            <a:avLst/>
          </a:prstGeom>
        </p:spPr>
        <p:txBody>
          <a:bodyPr vert="horz" wrap="square" lIns="0" tIns="12700" rIns="0" bIns="0" rtlCol="0">
            <a:spAutoFit/>
          </a:bodyPr>
          <a:lstStyle/>
          <a:p>
            <a:pPr marL="12700">
              <a:lnSpc>
                <a:spcPts val="7355"/>
              </a:lnSpc>
              <a:spcBef>
                <a:spcPts val="100"/>
              </a:spcBef>
            </a:pPr>
            <a:endParaRPr lang="en-US" altLang="ja-JP" sz="7200" spc="-5">
              <a:solidFill>
                <a:srgbClr val="FFFFFF"/>
              </a:solidFill>
              <a:latin typeface="Arial" panose="020B0604020202020204" pitchFamily="34" charset="0"/>
              <a:ea typeface="Meiryo UI" panose="020B0604030504040204" pitchFamily="50" charset="-128"/>
              <a:cs typeface="Times New Roman"/>
            </a:endParaRPr>
          </a:p>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実務依頼通知 </a:t>
            </a:r>
            <a:endParaRPr lang="en-US" altLang="ja-JP" sz="7200" spc="-5">
              <a:solidFill>
                <a:srgbClr val="FFFFFF"/>
              </a:solidFill>
              <a:latin typeface="Arial" panose="020B0604020202020204" pitchFamily="34" charset="0"/>
              <a:ea typeface="Meiryo UI" panose="020B0604030504040204" pitchFamily="50" charset="-128"/>
              <a:cs typeface="Times New Roman"/>
            </a:endParaRPr>
          </a:p>
          <a:p>
            <a:pPr marL="12700">
              <a:lnSpc>
                <a:spcPts val="7355"/>
              </a:lnSpc>
              <a:spcBef>
                <a:spcPts val="100"/>
              </a:spcBef>
            </a:pPr>
            <a:r>
              <a:rPr lang="en-US" altLang="ja-JP" sz="7200" spc="-5">
                <a:solidFill>
                  <a:srgbClr val="FFFFFF"/>
                </a:solidFill>
                <a:latin typeface="Arial" panose="020B0604020202020204" pitchFamily="34" charset="0"/>
                <a:ea typeface="Meiryo UI" panose="020B0604030504040204" pitchFamily="50" charset="-128"/>
                <a:cs typeface="Times New Roman"/>
              </a:rPr>
              <a:t>- Email Flip</a:t>
            </a:r>
          </a:p>
          <a:p>
            <a:pPr marL="12700">
              <a:lnSpc>
                <a:spcPts val="7355"/>
              </a:lnSpc>
              <a:spcBef>
                <a:spcPts val="100"/>
              </a:spcBef>
            </a:pPr>
            <a:endParaRPr sz="7200">
              <a:latin typeface="Arial" panose="020B0604020202020204" pitchFamily="34" charset="0"/>
              <a:ea typeface="Meiryo UI" panose="020B0604030504040204" pitchFamily="50" charset="-128"/>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232854"/>
            <a:ext cx="7108825" cy="997709"/>
          </a:xfrm>
          <a:prstGeom prst="rect">
            <a:avLst/>
          </a:prstGeom>
        </p:spPr>
        <p:txBody>
          <a:bodyPr vert="horz" wrap="square" lIns="0" tIns="12700" rIns="0" bIns="0" rtlCol="0">
            <a:spAutoFit/>
          </a:bodyPr>
          <a:lstStyle/>
          <a:p>
            <a:pPr marL="12700" algn="ctr">
              <a:lnSpc>
                <a:spcPct val="100000"/>
              </a:lnSpc>
              <a:spcBef>
                <a:spcPts val="100"/>
              </a:spcBef>
            </a:pPr>
            <a:r>
              <a:rPr lang="ja-JP" altLang="en-US" sz="3200" spc="-15">
                <a:latin typeface="Arial" panose="020B0604020202020204" pitchFamily="34" charset="0"/>
                <a:ea typeface="Meiryo UI" panose="020B0604030504040204" pitchFamily="50" charset="-128"/>
              </a:rPr>
              <a:t>電子メールを利用した</a:t>
            </a:r>
            <a:r>
              <a:rPr lang="en-US" altLang="ja-JP" sz="3200" spc="-15" err="1">
                <a:latin typeface="Arial" panose="020B0604020202020204" pitchFamily="34" charset="0"/>
                <a:ea typeface="Meiryo UI" panose="020B0604030504040204" pitchFamily="50" charset="-128"/>
              </a:rPr>
              <a:t>Coupa</a:t>
            </a:r>
            <a:r>
              <a:rPr lang="ja-JP" altLang="en-US" sz="3200" spc="-15">
                <a:latin typeface="Arial" panose="020B0604020202020204" pitchFamily="34" charset="0"/>
                <a:ea typeface="Meiryo UI" panose="020B0604030504040204" pitchFamily="50" charset="-128"/>
              </a:rPr>
              <a:t>注文書の処理</a:t>
            </a:r>
            <a:br>
              <a:rPr lang="en-US" altLang="ja-JP" sz="3200" spc="-15">
                <a:latin typeface="Arial" panose="020B0604020202020204" pitchFamily="34" charset="0"/>
                <a:ea typeface="Meiryo UI" panose="020B0604030504040204" pitchFamily="50" charset="-128"/>
              </a:rPr>
            </a:br>
            <a:r>
              <a:rPr lang="ja-JP" altLang="en-US" sz="3200" spc="-15">
                <a:latin typeface="Arial" panose="020B0604020202020204" pitchFamily="34" charset="0"/>
                <a:ea typeface="Meiryo UI" panose="020B0604030504040204" pitchFamily="50" charset="-128"/>
              </a:rPr>
              <a:t>（</a:t>
            </a:r>
            <a:r>
              <a:rPr lang="en-US" altLang="ja-JP" sz="3200" spc="-15">
                <a:latin typeface="Arial" panose="020B0604020202020204" pitchFamily="34" charset="0"/>
                <a:ea typeface="Meiryo UI" panose="020B0604030504040204" pitchFamily="50" charset="-128"/>
              </a:rPr>
              <a:t>Email</a:t>
            </a:r>
            <a:r>
              <a:rPr lang="ja-JP" altLang="en-US" sz="3200" spc="-15">
                <a:latin typeface="Arial" panose="020B0604020202020204" pitchFamily="34" charset="0"/>
                <a:ea typeface="Meiryo UI" panose="020B0604030504040204" pitchFamily="50" charset="-128"/>
              </a:rPr>
              <a:t> </a:t>
            </a:r>
            <a:r>
              <a:rPr lang="en-US" altLang="ja-JP" sz="3200" spc="-15">
                <a:latin typeface="Arial" panose="020B0604020202020204" pitchFamily="34" charset="0"/>
                <a:ea typeface="Meiryo UI" panose="020B0604030504040204" pitchFamily="50" charset="-128"/>
              </a:rPr>
              <a:t>Flip</a:t>
            </a:r>
            <a:r>
              <a:rPr lang="ja-JP" altLang="en-US" sz="3200" spc="-15">
                <a:latin typeface="Arial" panose="020B0604020202020204" pitchFamily="34" charset="0"/>
                <a:ea typeface="Meiryo UI" panose="020B0604030504040204" pitchFamily="50" charset="-128"/>
              </a:rPr>
              <a:t>）</a:t>
            </a:r>
            <a:endParaRPr sz="3200" spc="-5">
              <a:latin typeface="Arial" panose="020B0604020202020204" pitchFamily="34" charset="0"/>
              <a:ea typeface="Meiryo UI" panose="020B0604030504040204" pitchFamily="50" charset="-128"/>
            </a:endParaRPr>
          </a:p>
        </p:txBody>
      </p:sp>
      <p:sp>
        <p:nvSpPr>
          <p:cNvPr id="3" name="object 3"/>
          <p:cNvSpPr txBox="1"/>
          <p:nvPr/>
        </p:nvSpPr>
        <p:spPr>
          <a:xfrm>
            <a:off x="685800" y="1351888"/>
            <a:ext cx="7772400" cy="3220112"/>
          </a:xfrm>
          <a:prstGeom prst="rect">
            <a:avLst/>
          </a:prstGeom>
        </p:spPr>
        <p:txBody>
          <a:bodyPr vert="horz" wrap="square" lIns="0" tIns="12065" rIns="0" bIns="0" rtlCol="0">
            <a:spAutoFit/>
          </a:bodyPr>
          <a:lstStyle/>
          <a:p>
            <a:pPr marL="298450" marR="5080" indent="-285750" algn="just">
              <a:lnSpc>
                <a:spcPct val="100200"/>
              </a:lnSpc>
              <a:spcBef>
                <a:spcPts val="95"/>
              </a:spcBef>
              <a:buChar char="•"/>
              <a:tabLst>
                <a:tab pos="298450" algn="l"/>
              </a:tabLst>
            </a:pPr>
            <a:r>
              <a:rPr lang="en-US" altLang="ja-JP" sz="1400" spc="-5" err="1">
                <a:latin typeface="Arial"/>
                <a:ea typeface="Meiryo UI" panose="020B0604030504040204" pitchFamily="50" charset="-128"/>
                <a:cs typeface="Arial"/>
              </a:rPr>
              <a:t>Coupa</a:t>
            </a:r>
            <a:r>
              <a:rPr lang="ja-JP" altLang="en-US" sz="1400" spc="-5">
                <a:latin typeface="Arial"/>
                <a:ea typeface="Meiryo UI" panose="020B0604030504040204" pitchFamily="50" charset="-128"/>
                <a:cs typeface="Arial"/>
              </a:rPr>
              <a:t>を活用して、お取引先様は迅速に注文書を受け取り、電子メール経由でそれらの注文書に対し納期回答と、請求書を発行することができます。</a:t>
            </a:r>
            <a:endParaRPr lang="en-US" altLang="ja-JP" sz="1400" spc="-5">
              <a:latin typeface="Arial"/>
              <a:ea typeface="Meiryo UI" panose="020B0604030504040204" pitchFamily="50" charset="-128"/>
              <a:cs typeface="Arial"/>
            </a:endParaRPr>
          </a:p>
          <a:p>
            <a:pPr marL="12700" marR="5080" algn="just">
              <a:lnSpc>
                <a:spcPct val="100200"/>
              </a:lnSpc>
              <a:spcBef>
                <a:spcPts val="95"/>
              </a:spcBef>
              <a:tabLst>
                <a:tab pos="298450" algn="l"/>
              </a:tabLst>
            </a:pPr>
            <a:endParaRPr sz="1400">
              <a:latin typeface="Arial"/>
              <a:ea typeface="Meiryo UI" panose="020B0604030504040204" pitchFamily="50" charset="-128"/>
              <a:cs typeface="Arial"/>
            </a:endParaRPr>
          </a:p>
          <a:p>
            <a:pPr marL="298450" marR="5080" indent="-285750" algn="just">
              <a:lnSpc>
                <a:spcPct val="100200"/>
              </a:lnSpc>
              <a:spcBef>
                <a:spcPts val="585"/>
              </a:spcBef>
              <a:buChar char="•"/>
              <a:tabLst>
                <a:tab pos="298450" algn="l"/>
              </a:tabLst>
            </a:pPr>
            <a:r>
              <a:rPr lang="ja-JP" altLang="en-US" sz="1400">
                <a:latin typeface="Arial"/>
                <a:ea typeface="Meiryo UI" panose="020B0604030504040204" pitchFamily="50" charset="-128"/>
                <a:cs typeface="Arial"/>
              </a:rPr>
              <a:t>電子メールで受信した注文書から、上記の処理を直接行うことができます。</a:t>
            </a:r>
            <a:endParaRPr lang="en-US" altLang="ja-JP" sz="1400">
              <a:latin typeface="Arial"/>
              <a:ea typeface="Meiryo UI" panose="020B0604030504040204" pitchFamily="50" charset="-128"/>
              <a:cs typeface="Arial"/>
            </a:endParaRPr>
          </a:p>
          <a:p>
            <a:pPr marL="12700" marR="5080" algn="just">
              <a:lnSpc>
                <a:spcPct val="100200"/>
              </a:lnSpc>
              <a:spcBef>
                <a:spcPts val="585"/>
              </a:spcBef>
              <a:tabLst>
                <a:tab pos="298450" algn="l"/>
              </a:tabLst>
            </a:pPr>
            <a:endParaRPr sz="1400">
              <a:latin typeface="Arial"/>
              <a:ea typeface="Meiryo UI" panose="020B0604030504040204" pitchFamily="50" charset="-128"/>
              <a:cs typeface="Arial"/>
            </a:endParaRPr>
          </a:p>
          <a:p>
            <a:pPr marL="298450" marR="5080" indent="-285750" algn="just">
              <a:lnSpc>
                <a:spcPct val="100200"/>
              </a:lnSpc>
              <a:spcBef>
                <a:spcPts val="580"/>
              </a:spcBef>
              <a:buChar char="•"/>
              <a:tabLst>
                <a:tab pos="298450" algn="l"/>
              </a:tabLst>
            </a:pPr>
            <a:r>
              <a:rPr lang="ja-JP" altLang="en-US" sz="1400" spc="-5">
                <a:latin typeface="Arial"/>
                <a:ea typeface="Meiryo UI" panose="020B0604030504040204" pitchFamily="50" charset="-128"/>
                <a:cs typeface="Arial"/>
              </a:rPr>
              <a:t>注文書メールには、</a:t>
            </a:r>
            <a:r>
              <a:rPr lang="ja-JP" altLang="en-US" sz="1400" spc="-5">
                <a:solidFill>
                  <a:prstClr val="black"/>
                </a:solidFill>
                <a:latin typeface="Arial"/>
                <a:ea typeface="Meiryo UI" panose="020B0604030504040204" pitchFamily="50" charset="-128"/>
                <a:cs typeface="Arial"/>
              </a:rPr>
              <a:t>アクションボタンが含まれるため、各実行アイコンをクリックすることにより、</a:t>
            </a:r>
            <a:r>
              <a:rPr lang="ja-JP" altLang="en-US" sz="1400" spc="-5">
                <a:latin typeface="Arial"/>
                <a:ea typeface="Meiryo UI" panose="020B0604030504040204" pitchFamily="50" charset="-128"/>
                <a:cs typeface="Arial"/>
              </a:rPr>
              <a:t>請求書作成、　　注文への納期回答、また、注文書へのコメントを追加することができます。</a:t>
            </a:r>
            <a:endParaRPr lang="en-US" altLang="ja-JP" sz="1400" spc="-5">
              <a:latin typeface="Arial"/>
              <a:ea typeface="Meiryo UI" panose="020B0604030504040204" pitchFamily="50" charset="-128"/>
              <a:cs typeface="Arial"/>
            </a:endParaRPr>
          </a:p>
          <a:p>
            <a:pPr marL="12700" marR="5080" algn="just">
              <a:lnSpc>
                <a:spcPct val="100200"/>
              </a:lnSpc>
              <a:spcBef>
                <a:spcPts val="580"/>
              </a:spcBef>
              <a:tabLst>
                <a:tab pos="298450" algn="l"/>
              </a:tabLst>
            </a:pPr>
            <a:endParaRPr sz="1400">
              <a:latin typeface="Arial"/>
              <a:ea typeface="Meiryo UI" panose="020B0604030504040204" pitchFamily="50" charset="-128"/>
              <a:cs typeface="Arial"/>
            </a:endParaRPr>
          </a:p>
          <a:p>
            <a:pPr marL="298450" marR="5715" indent="-285750" algn="just">
              <a:lnSpc>
                <a:spcPct val="101200"/>
              </a:lnSpc>
              <a:spcBef>
                <a:spcPts val="570"/>
              </a:spcBef>
              <a:buChar char="•"/>
              <a:tabLst>
                <a:tab pos="298450" algn="l"/>
              </a:tabLst>
            </a:pPr>
            <a:r>
              <a:rPr lang="ja-JP" altLang="en-US" sz="1400" spc="-5">
                <a:latin typeface="Arial"/>
                <a:ea typeface="Meiryo UI" panose="020B0604030504040204" pitchFamily="50" charset="-128"/>
                <a:cs typeface="Arial"/>
              </a:rPr>
              <a:t>お取引先様は、</a:t>
            </a:r>
            <a:r>
              <a:rPr lang="en-US" altLang="ja-JP" sz="1400" spc="-5" err="1">
                <a:latin typeface="Arial"/>
                <a:ea typeface="Meiryo UI" panose="020B0604030504040204" pitchFamily="50" charset="-128"/>
                <a:cs typeface="Arial"/>
              </a:rPr>
              <a:t>Coupa</a:t>
            </a:r>
            <a:r>
              <a:rPr lang="ja-JP" altLang="en-US" sz="1400" spc="-5">
                <a:latin typeface="Arial"/>
                <a:ea typeface="Meiryo UI" panose="020B0604030504040204" pitchFamily="50" charset="-128"/>
                <a:cs typeface="Arial"/>
              </a:rPr>
              <a:t>のポータルにサインインする必要はありません。</a:t>
            </a:r>
            <a:endParaRPr lang="en-US" altLang="ja-JP" sz="1400" spc="-5">
              <a:latin typeface="Arial"/>
              <a:ea typeface="Meiryo UI" panose="020B0604030504040204" pitchFamily="50" charset="-128"/>
              <a:cs typeface="Arial"/>
            </a:endParaRPr>
          </a:p>
          <a:p>
            <a:pPr marL="12700" marR="5715" algn="just">
              <a:lnSpc>
                <a:spcPct val="101200"/>
              </a:lnSpc>
              <a:spcBef>
                <a:spcPts val="570"/>
              </a:spcBef>
              <a:tabLst>
                <a:tab pos="298450" algn="l"/>
              </a:tabLst>
            </a:pPr>
            <a:endParaRPr lang="en-US" altLang="ja-JP" sz="1400" spc="-5">
              <a:latin typeface="Arial"/>
              <a:ea typeface="Meiryo UI" panose="020B0604030504040204" pitchFamily="50" charset="-128"/>
              <a:cs typeface="Arial"/>
            </a:endParaRPr>
          </a:p>
          <a:p>
            <a:pPr marL="298450" marR="5715" indent="-285750" algn="just">
              <a:lnSpc>
                <a:spcPct val="101200"/>
              </a:lnSpc>
              <a:spcBef>
                <a:spcPts val="570"/>
              </a:spcBef>
              <a:buChar char="•"/>
              <a:tabLst>
                <a:tab pos="298450" algn="l"/>
              </a:tabLst>
            </a:pPr>
            <a:r>
              <a:rPr lang="ja-JP" altLang="en-US" sz="1400" spc="-5">
                <a:latin typeface="Arial"/>
                <a:ea typeface="Meiryo UI" panose="020B0604030504040204" pitchFamily="50" charset="-128"/>
                <a:cs typeface="Arial"/>
              </a:rPr>
              <a:t>すでに</a:t>
            </a:r>
            <a:r>
              <a:rPr lang="en-US" altLang="ja-JP" sz="1400" spc="-5" err="1">
                <a:latin typeface="Arial"/>
                <a:ea typeface="Meiryo UI" panose="020B0604030504040204" pitchFamily="50" charset="-128"/>
                <a:cs typeface="Arial"/>
              </a:rPr>
              <a:t>Coupa</a:t>
            </a:r>
            <a:r>
              <a:rPr lang="en-US" altLang="ja-JP" sz="1400" spc="-5">
                <a:latin typeface="Arial"/>
                <a:ea typeface="Meiryo UI" panose="020B0604030504040204" pitchFamily="50" charset="-128"/>
                <a:cs typeface="Arial"/>
              </a:rPr>
              <a:t> Supplier Portal ( CSP ) </a:t>
            </a:r>
            <a:r>
              <a:rPr lang="ja-JP" altLang="en-US" sz="1400" spc="-5" err="1">
                <a:latin typeface="Arial"/>
                <a:ea typeface="Meiryo UI" panose="020B0604030504040204" pitchFamily="50" charset="-128"/>
                <a:cs typeface="Arial"/>
              </a:rPr>
              <a:t>に登</a:t>
            </a:r>
            <a:r>
              <a:rPr lang="ja-JP" altLang="en-US" sz="1400" spc="-5">
                <a:latin typeface="Arial"/>
                <a:ea typeface="Meiryo UI" panose="020B0604030504040204" pitchFamily="50" charset="-128"/>
                <a:cs typeface="Arial"/>
              </a:rPr>
              <a:t>録されたお取引先様は、こちらの</a:t>
            </a:r>
            <a:r>
              <a:rPr lang="en-US" altLang="ja-JP" sz="1400" spc="-5">
                <a:latin typeface="Arial"/>
                <a:ea typeface="Meiryo UI" panose="020B0604030504040204" pitchFamily="50" charset="-128"/>
                <a:cs typeface="Arial"/>
              </a:rPr>
              <a:t>Email</a:t>
            </a:r>
            <a:r>
              <a:rPr lang="ja-JP" altLang="en-US" sz="1400" spc="-5">
                <a:latin typeface="Arial"/>
                <a:ea typeface="Meiryo UI" panose="020B0604030504040204" pitchFamily="50" charset="-128"/>
                <a:cs typeface="Arial"/>
              </a:rPr>
              <a:t> </a:t>
            </a:r>
            <a:r>
              <a:rPr lang="en-US" altLang="ja-JP" sz="1400" spc="-5">
                <a:latin typeface="Arial"/>
                <a:ea typeface="Meiryo UI" panose="020B0604030504040204" pitchFamily="50" charset="-128"/>
                <a:cs typeface="Arial"/>
              </a:rPr>
              <a:t>Flip</a:t>
            </a:r>
            <a:r>
              <a:rPr lang="ja-JP" altLang="en-US" sz="1400" spc="-5">
                <a:latin typeface="Arial"/>
                <a:ea typeface="Meiryo UI" panose="020B0604030504040204" pitchFamily="50" charset="-128"/>
                <a:cs typeface="Arial"/>
              </a:rPr>
              <a:t>機能についても　活用することができます。</a:t>
            </a:r>
            <a:endParaRPr sz="1400">
              <a:latin typeface="Arial"/>
              <a:ea typeface="Meiryo UI" panose="020B0604030504040204" pitchFamily="50" charset="-128"/>
              <a:cs typeface="Arial"/>
            </a:endParaRPr>
          </a:p>
        </p:txBody>
      </p:sp>
      <p:sp>
        <p:nvSpPr>
          <p:cNvPr id="4" name="object 4"/>
          <p:cNvSpPr/>
          <p:nvPr/>
        </p:nvSpPr>
        <p:spPr>
          <a:xfrm>
            <a:off x="4532312" y="4562475"/>
            <a:ext cx="1778000" cy="1854835"/>
          </a:xfrm>
          <a:custGeom>
            <a:avLst/>
            <a:gdLst/>
            <a:ahLst/>
            <a:cxnLst/>
            <a:rect l="l" t="t" r="r" b="b"/>
            <a:pathLst>
              <a:path w="1778000" h="1854835">
                <a:moveTo>
                  <a:pt x="887526" y="0"/>
                </a:moveTo>
                <a:lnTo>
                  <a:pt x="0" y="465908"/>
                </a:lnTo>
                <a:lnTo>
                  <a:pt x="0" y="1388850"/>
                </a:lnTo>
                <a:lnTo>
                  <a:pt x="887526" y="1854758"/>
                </a:lnTo>
                <a:lnTo>
                  <a:pt x="1777511" y="1388850"/>
                </a:lnTo>
                <a:lnTo>
                  <a:pt x="1777511" y="465908"/>
                </a:lnTo>
                <a:lnTo>
                  <a:pt x="887526" y="0"/>
                </a:lnTo>
                <a:close/>
              </a:path>
            </a:pathLst>
          </a:custGeom>
          <a:solidFill>
            <a:srgbClr val="00B0F0"/>
          </a:solidFill>
        </p:spPr>
        <p:txBody>
          <a:bodyPr wrap="square" lIns="0" tIns="0" rIns="0" bIns="0" rtlCol="0"/>
          <a:lstStyle/>
          <a:p>
            <a:endParaRPr/>
          </a:p>
        </p:txBody>
      </p:sp>
      <p:sp>
        <p:nvSpPr>
          <p:cNvPr id="5" name="object 5"/>
          <p:cNvSpPr/>
          <p:nvPr/>
        </p:nvSpPr>
        <p:spPr>
          <a:xfrm>
            <a:off x="4623192" y="4725374"/>
            <a:ext cx="1673649" cy="1477609"/>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6581775" y="5183747"/>
            <a:ext cx="2061198" cy="612289"/>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32000" y="994854"/>
            <a:ext cx="8178800" cy="3847207"/>
          </a:xfrm>
          <a:prstGeom prst="rect">
            <a:avLst/>
          </a:prstGeom>
        </p:spPr>
        <p:txBody>
          <a:bodyPr vert="horz" wrap="square" lIns="0" tIns="12700" rIns="0" bIns="0" rtlCol="0">
            <a:spAutoFit/>
          </a:bodyPr>
          <a:lstStyle/>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注文書の受領</a:t>
            </a:r>
            <a:endParaRPr lang="en-US" altLang="ja-JP" sz="7200" spc="-5">
              <a:solidFill>
                <a:srgbClr val="FFFFFF"/>
              </a:solidFill>
              <a:latin typeface="Arial" panose="020B0604020202020204" pitchFamily="34" charset="0"/>
              <a:ea typeface="Meiryo UI" panose="020B0604030504040204" pitchFamily="50" charset="-128"/>
              <a:cs typeface="Times New Roman"/>
            </a:endParaRPr>
          </a:p>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および</a:t>
            </a:r>
            <a:endParaRPr lang="en-US" altLang="ja-JP" sz="7200" spc="-5">
              <a:solidFill>
                <a:srgbClr val="FFFFFF"/>
              </a:solidFill>
              <a:latin typeface="Arial" panose="020B0604020202020204" pitchFamily="34" charset="0"/>
              <a:ea typeface="Meiryo UI" panose="020B0604030504040204" pitchFamily="50" charset="-128"/>
              <a:cs typeface="Times New Roman"/>
            </a:endParaRPr>
          </a:p>
          <a:p>
            <a:pPr marL="12700">
              <a:lnSpc>
                <a:spcPts val="7355"/>
              </a:lnSpc>
              <a:spcBef>
                <a:spcPts val="100"/>
              </a:spcBef>
            </a:pPr>
            <a:r>
              <a:rPr lang="ja-JP" altLang="en-US" sz="7200" spc="-5">
                <a:solidFill>
                  <a:srgbClr val="FFFFFF"/>
                </a:solidFill>
                <a:latin typeface="Arial" panose="020B0604020202020204" pitchFamily="34" charset="0"/>
                <a:ea typeface="Meiryo UI" panose="020B0604030504040204" pitchFamily="50" charset="-128"/>
                <a:cs typeface="Times New Roman"/>
              </a:rPr>
              <a:t>表示内容</a:t>
            </a:r>
          </a:p>
          <a:p>
            <a:pPr marL="12700">
              <a:lnSpc>
                <a:spcPts val="7355"/>
              </a:lnSpc>
              <a:spcBef>
                <a:spcPts val="100"/>
              </a:spcBef>
            </a:pPr>
            <a:endParaRPr sz="7200">
              <a:latin typeface="Arial" panose="020B0604020202020204" pitchFamily="34" charset="0"/>
              <a:ea typeface="Meiryo UI" panose="020B0604030504040204" pitchFamily="50" charset="-128"/>
              <a:cs typeface="Times New Roman"/>
            </a:endParaRPr>
          </a:p>
        </p:txBody>
      </p:sp>
    </p:spTree>
    <p:extLst>
      <p:ext uri="{BB962C8B-B14F-4D97-AF65-F5344CB8AC3E}">
        <p14:creationId xmlns:p14="http://schemas.microsoft.com/office/powerpoint/2010/main" val="3809401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232854"/>
            <a:ext cx="7374890" cy="628377"/>
          </a:xfrm>
          <a:prstGeom prst="rect">
            <a:avLst/>
          </a:prstGeom>
        </p:spPr>
        <p:txBody>
          <a:bodyPr vert="horz" wrap="square" lIns="0" tIns="12700" rIns="0" bIns="0" rtlCol="0">
            <a:spAutoFit/>
          </a:bodyPr>
          <a:lstStyle/>
          <a:p>
            <a:pPr marL="12700">
              <a:lnSpc>
                <a:spcPct val="100000"/>
              </a:lnSpc>
              <a:spcBef>
                <a:spcPts val="100"/>
              </a:spcBef>
            </a:pPr>
            <a:r>
              <a:rPr lang="ja-JP" altLang="en-US" spc="-5">
                <a:latin typeface="Arial" panose="020B0604020202020204" pitchFamily="34" charset="0"/>
                <a:ea typeface="Meiryo UI" panose="020B0604030504040204" pitchFamily="50" charset="-128"/>
              </a:rPr>
              <a:t>電子メールによる注文書の受領</a:t>
            </a:r>
            <a:endParaRPr spc="-5">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665084" cy="1786836"/>
          </a:xfrm>
          <a:prstGeom prst="rect">
            <a:avLst/>
          </a:prstGeom>
        </p:spPr>
        <p:txBody>
          <a:bodyPr vert="horz" wrap="square" lIns="0" tIns="20320" rIns="0" bIns="0" rtlCol="0" anchor="t">
            <a:spAutoFit/>
          </a:bodyPr>
          <a:lstStyle/>
          <a:p>
            <a:pPr marL="298450" marR="5080" indent="-285750">
              <a:lnSpc>
                <a:spcPts val="1670"/>
              </a:lnSpc>
              <a:spcBef>
                <a:spcPts val="160"/>
              </a:spcBef>
              <a:buChar char="•"/>
              <a:tabLst>
                <a:tab pos="297815" algn="l"/>
                <a:tab pos="298450" algn="l"/>
              </a:tabLst>
            </a:pPr>
            <a:r>
              <a:rPr lang="ja-JP" altLang="en-US" sz="1400" spc="-5">
                <a:latin typeface="Arial"/>
                <a:ea typeface="Meiryo UI"/>
                <a:cs typeface="Arial"/>
              </a:rPr>
              <a:t>お取引先様の注文書受領用の電子メールアドレスは、ジェイビルシステム内に登録されています　　　　</a:t>
            </a:r>
            <a:r>
              <a:rPr lang="en-US" altLang="ja-JP" sz="1400" spc="-5" err="1">
                <a:latin typeface="Arial"/>
                <a:ea typeface="Meiryo UI"/>
                <a:cs typeface="Arial"/>
              </a:rPr>
              <a:t>Coupa</a:t>
            </a:r>
            <a:r>
              <a:rPr lang="ja-JP" altLang="en-US" sz="1400" spc="-5">
                <a:latin typeface="Arial"/>
                <a:ea typeface="Meiryo UI"/>
                <a:cs typeface="Arial"/>
              </a:rPr>
              <a:t>は、登録された電子メールアドレスを利用して注文書を自動送信します。</a:t>
            </a:r>
            <a:endParaRPr sz="1400">
              <a:latin typeface="Arial"/>
              <a:ea typeface="Meiryo UI"/>
              <a:cs typeface="Arial"/>
            </a:endParaRPr>
          </a:p>
          <a:p>
            <a:pPr marL="298450" indent="-285750">
              <a:lnSpc>
                <a:spcPct val="100000"/>
              </a:lnSpc>
              <a:spcBef>
                <a:spcPts val="565"/>
              </a:spcBef>
              <a:buChar char="•"/>
              <a:tabLst>
                <a:tab pos="297815" algn="l"/>
                <a:tab pos="298450" algn="l"/>
              </a:tabLst>
            </a:pPr>
            <a:r>
              <a:rPr lang="ja-JP" altLang="en-US" sz="1400" spc="-5">
                <a:latin typeface="Arial"/>
                <a:ea typeface="Meiryo UI"/>
                <a:cs typeface="Arial"/>
              </a:rPr>
              <a:t>注文書は、受信箱内に</a:t>
            </a:r>
            <a:r>
              <a:rPr lang="en-US" altLang="ja-JP" sz="1400" b="1" spc="-5" err="1">
                <a:latin typeface="Arial"/>
                <a:ea typeface="Meiryo UI"/>
                <a:cs typeface="Arial"/>
              </a:rPr>
              <a:t>Coupa</a:t>
            </a:r>
            <a:r>
              <a:rPr lang="ja-JP" altLang="en-US" sz="1400" b="1" spc="-5">
                <a:latin typeface="Arial"/>
                <a:ea typeface="Meiryo UI"/>
                <a:cs typeface="Arial"/>
              </a:rPr>
              <a:t> 通知</a:t>
            </a:r>
            <a:r>
              <a:rPr lang="ja-JP" altLang="en-US" sz="1400" spc="-5">
                <a:latin typeface="Arial"/>
                <a:ea typeface="Meiryo UI"/>
                <a:cs typeface="Arial"/>
              </a:rPr>
              <a:t>として表示されます。</a:t>
            </a:r>
            <a:endParaRPr sz="1400">
              <a:latin typeface="Arial"/>
              <a:ea typeface="Meiryo UI"/>
              <a:cs typeface="Arial"/>
            </a:endParaRPr>
          </a:p>
          <a:p>
            <a:pPr marL="582930" marR="5080" indent="-285750">
              <a:lnSpc>
                <a:spcPts val="1670"/>
              </a:lnSpc>
              <a:spcBef>
                <a:spcPts val="650"/>
              </a:spcBef>
              <a:tabLst>
                <a:tab pos="582295" algn="l"/>
              </a:tabLst>
            </a:pPr>
            <a:r>
              <a:rPr sz="1400">
                <a:solidFill>
                  <a:srgbClr val="00338D"/>
                </a:solidFill>
                <a:latin typeface="Arial"/>
                <a:ea typeface="Meiryo UI"/>
                <a:cs typeface="Arial"/>
              </a:rPr>
              <a:t>–	</a:t>
            </a:r>
            <a:r>
              <a:rPr lang="ja-JP" altLang="en-US" sz="1400" spc="-5">
                <a:latin typeface="Arial"/>
                <a:ea typeface="Meiryo UI"/>
                <a:cs typeface="Arial"/>
              </a:rPr>
              <a:t>注文書は、お取引先様が登録されたアドレスのみに自動送信されます。登録されたアドレス以外には配信されません。　登録したアドレス以外で注文書の受領をしたい場合は、変更通知を発行していただくか、または、弊社、</a:t>
            </a:r>
            <a:r>
              <a:rPr lang="en-US" altLang="ja-JP" sz="1400" spc="-5">
                <a:latin typeface="Arial"/>
                <a:ea typeface="Meiryo UI"/>
                <a:cs typeface="Arial"/>
              </a:rPr>
              <a:t>Buyer</a:t>
            </a:r>
            <a:r>
              <a:rPr lang="ja-JP" altLang="en-US" sz="1400" spc="-5">
                <a:latin typeface="Arial"/>
                <a:ea typeface="Meiryo UI"/>
                <a:cs typeface="Arial"/>
              </a:rPr>
              <a:t>まで直接ご連絡をお願いします</a:t>
            </a:r>
            <a:endParaRPr lang="en-US" altLang="ja-JP" sz="1400" spc="-5">
              <a:latin typeface="Arial"/>
              <a:ea typeface="Meiryo UI"/>
              <a:cs typeface="Arial"/>
            </a:endParaRPr>
          </a:p>
          <a:p>
            <a:pPr marL="582930" marR="5080" indent="-285750">
              <a:lnSpc>
                <a:spcPts val="1670"/>
              </a:lnSpc>
              <a:spcBef>
                <a:spcPts val="650"/>
              </a:spcBef>
              <a:tabLst>
                <a:tab pos="582295" algn="l"/>
              </a:tabLst>
            </a:pPr>
            <a:endParaRPr sz="1400">
              <a:latin typeface="Arial"/>
              <a:ea typeface="Meiryo UI" panose="020B0604030504040204" pitchFamily="50" charset="-128"/>
              <a:cs typeface="Arial"/>
            </a:endParaRPr>
          </a:p>
        </p:txBody>
      </p:sp>
      <p:pic>
        <p:nvPicPr>
          <p:cNvPr id="6" name="図 5">
            <a:extLst>
              <a:ext uri="{FF2B5EF4-FFF2-40B4-BE49-F238E27FC236}">
                <a16:creationId xmlns:a16="http://schemas.microsoft.com/office/drawing/2014/main" id="{DFB97A0C-E03E-4523-9AD3-0A3DB465D4F6}"/>
              </a:ext>
            </a:extLst>
          </p:cNvPr>
          <p:cNvPicPr>
            <a:picLocks noChangeAspect="1"/>
          </p:cNvPicPr>
          <p:nvPr/>
        </p:nvPicPr>
        <p:blipFill>
          <a:blip r:embed="rId2"/>
          <a:stretch>
            <a:fillRect/>
          </a:stretch>
        </p:blipFill>
        <p:spPr>
          <a:xfrm>
            <a:off x="990600" y="2895600"/>
            <a:ext cx="6019800" cy="3270088"/>
          </a:xfrm>
          <a:prstGeom prst="rect">
            <a:avLst/>
          </a:prstGeom>
        </p:spPr>
      </p:pic>
    </p:spTree>
    <p:extLst>
      <p:ext uri="{BB962C8B-B14F-4D97-AF65-F5344CB8AC3E}">
        <p14:creationId xmlns:p14="http://schemas.microsoft.com/office/powerpoint/2010/main" val="1769415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775" y="232854"/>
            <a:ext cx="7374890" cy="628377"/>
          </a:xfrm>
          <a:prstGeom prst="rect">
            <a:avLst/>
          </a:prstGeom>
        </p:spPr>
        <p:txBody>
          <a:bodyPr vert="horz" wrap="square" lIns="0" tIns="12700" rIns="0" bIns="0" rtlCol="0">
            <a:spAutoFit/>
          </a:bodyPr>
          <a:lstStyle/>
          <a:p>
            <a:pPr marL="12700">
              <a:lnSpc>
                <a:spcPct val="100000"/>
              </a:lnSpc>
              <a:spcBef>
                <a:spcPts val="100"/>
              </a:spcBef>
            </a:pPr>
            <a:r>
              <a:rPr lang="ja-JP" altLang="en-US" spc="-5">
                <a:latin typeface="Arial" panose="020B0604020202020204" pitchFamily="34" charset="0"/>
                <a:ea typeface="Meiryo UI" panose="020B0604030504040204" pitchFamily="50" charset="-128"/>
              </a:rPr>
              <a:t>電子メールによる注文書の受領</a:t>
            </a:r>
            <a:endParaRPr spc="-5">
              <a:latin typeface="Arial" panose="020B0604020202020204" pitchFamily="34" charset="0"/>
              <a:ea typeface="Meiryo UI" panose="020B0604030504040204" pitchFamily="50" charset="-128"/>
            </a:endParaRPr>
          </a:p>
        </p:txBody>
      </p:sp>
      <p:sp>
        <p:nvSpPr>
          <p:cNvPr id="3" name="object 3"/>
          <p:cNvSpPr txBox="1"/>
          <p:nvPr/>
        </p:nvSpPr>
        <p:spPr>
          <a:xfrm>
            <a:off x="5867400" y="1000125"/>
            <a:ext cx="2895600" cy="3674532"/>
          </a:xfrm>
          <a:prstGeom prst="rect">
            <a:avLst/>
          </a:prstGeom>
        </p:spPr>
        <p:txBody>
          <a:bodyPr vert="horz" wrap="square" lIns="0" tIns="20320" rIns="0" bIns="0" rtlCol="0">
            <a:spAutoFit/>
          </a:bodyPr>
          <a:lstStyle/>
          <a:p>
            <a:pPr marL="298450" marR="5080" indent="-285750">
              <a:lnSpc>
                <a:spcPts val="1670"/>
              </a:lnSpc>
              <a:spcBef>
                <a:spcPts val="160"/>
              </a:spcBef>
              <a:buChar char="•"/>
              <a:tabLst>
                <a:tab pos="297815" algn="l"/>
                <a:tab pos="298450" algn="l"/>
              </a:tabLst>
            </a:pPr>
            <a:r>
              <a:rPr lang="ja-JP" altLang="en-US" sz="1400" spc="-5">
                <a:latin typeface="Arial"/>
                <a:ea typeface="Meiryo UI" panose="020B0604030504040204" pitchFamily="50" charset="-128"/>
                <a:cs typeface="Arial"/>
              </a:rPr>
              <a:t>注文内容はメール本文にも記載されています。</a:t>
            </a:r>
            <a:endParaRPr lang="en-US" altLang="ja-JP" sz="1400" spc="-5">
              <a:latin typeface="Arial"/>
              <a:ea typeface="Meiryo UI" panose="020B0604030504040204" pitchFamily="50" charset="-128"/>
              <a:cs typeface="Arial"/>
            </a:endParaRPr>
          </a:p>
          <a:p>
            <a:pPr marL="12700" marR="5080">
              <a:lnSpc>
                <a:spcPts val="1670"/>
              </a:lnSpc>
              <a:spcBef>
                <a:spcPts val="160"/>
              </a:spcBef>
              <a:tabLst>
                <a:tab pos="297815" algn="l"/>
                <a:tab pos="298450" algn="l"/>
              </a:tabLst>
            </a:pP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a:latin typeface="Arial"/>
                <a:ea typeface="Meiryo UI" panose="020B0604030504040204" pitchFamily="50" charset="-128"/>
                <a:cs typeface="Arial"/>
              </a:rPr>
              <a:t>添付ファイルは</a:t>
            </a:r>
            <a:r>
              <a:rPr lang="en-US" altLang="ja-JP" sz="1400" spc="-5">
                <a:latin typeface="Arial"/>
                <a:ea typeface="Meiryo UI" panose="020B0604030504040204" pitchFamily="50" charset="-128"/>
                <a:cs typeface="Arial"/>
              </a:rPr>
              <a:t>html</a:t>
            </a:r>
            <a:r>
              <a:rPr lang="ja-JP" altLang="en-US" sz="1400" spc="-5">
                <a:latin typeface="Arial"/>
                <a:ea typeface="Meiryo UI" panose="020B0604030504040204" pitchFamily="50" charset="-128"/>
                <a:cs typeface="Arial"/>
              </a:rPr>
              <a:t>形式です。御社のセキュリティ設定で</a:t>
            </a:r>
            <a:r>
              <a:rPr lang="en-US" altLang="ja-JP" sz="1400" spc="-5">
                <a:latin typeface="Arial"/>
                <a:ea typeface="Meiryo UI" panose="020B0604030504040204" pitchFamily="50" charset="-128"/>
                <a:cs typeface="Arial"/>
              </a:rPr>
              <a:t>html</a:t>
            </a:r>
            <a:r>
              <a:rPr lang="ja-JP" altLang="en-US" sz="1400" spc="-5">
                <a:latin typeface="Arial"/>
                <a:ea typeface="Meiryo UI" panose="020B0604030504040204" pitchFamily="50" charset="-128"/>
                <a:cs typeface="Arial"/>
              </a:rPr>
              <a:t>形式のメールをブロックもしくは迷惑メール対象としている場合は、設定の変更をお願いします。</a:t>
            </a: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a:latin typeface="Arial"/>
                <a:ea typeface="Meiryo UI" panose="020B0604030504040204" pitchFamily="50" charset="-128"/>
                <a:cs typeface="Arial"/>
              </a:rPr>
              <a:t>送り元のドメインは「</a:t>
            </a:r>
            <a:r>
              <a:rPr lang="en-US" altLang="ja-JP" sz="1400" spc="-5">
                <a:latin typeface="Arial"/>
                <a:ea typeface="Meiryo UI" panose="020B0604030504040204" pitchFamily="50" charset="-128"/>
                <a:cs typeface="Arial"/>
              </a:rPr>
              <a:t>@jabil.coupahost.com</a:t>
            </a:r>
            <a:r>
              <a:rPr lang="ja-JP" altLang="en-US" sz="1400" spc="-5">
                <a:latin typeface="Arial"/>
                <a:ea typeface="Meiryo UI" panose="020B0604030504040204" pitchFamily="50" charset="-128"/>
                <a:cs typeface="Arial"/>
              </a:rPr>
              <a:t>」です。</a:t>
            </a: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a:latin typeface="Arial"/>
                <a:ea typeface="Meiryo UI" panose="020B0604030504040204" pitchFamily="50" charset="-128"/>
                <a:cs typeface="Arial"/>
              </a:rPr>
              <a:t>添付注文書の詳細については左の図をご確認いただきますようにお願いいたします。</a:t>
            </a: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a:latin typeface="Arial"/>
              <a:ea typeface="Meiryo UI" panose="020B0604030504040204" pitchFamily="50" charset="-128"/>
              <a:cs typeface="Arial"/>
            </a:endParaRPr>
          </a:p>
        </p:txBody>
      </p:sp>
      <p:pic>
        <p:nvPicPr>
          <p:cNvPr id="7" name="図 6">
            <a:extLst>
              <a:ext uri="{FF2B5EF4-FFF2-40B4-BE49-F238E27FC236}">
                <a16:creationId xmlns:a16="http://schemas.microsoft.com/office/drawing/2014/main" id="{BFF1CE46-CECC-43E2-8653-FC8AACB4F123}"/>
              </a:ext>
            </a:extLst>
          </p:cNvPr>
          <p:cNvPicPr>
            <a:picLocks noChangeAspect="1"/>
          </p:cNvPicPr>
          <p:nvPr/>
        </p:nvPicPr>
        <p:blipFill>
          <a:blip r:embed="rId2"/>
          <a:stretch>
            <a:fillRect/>
          </a:stretch>
        </p:blipFill>
        <p:spPr>
          <a:xfrm>
            <a:off x="514351" y="990600"/>
            <a:ext cx="4591050" cy="2493959"/>
          </a:xfrm>
          <a:prstGeom prst="rect">
            <a:avLst/>
          </a:prstGeom>
        </p:spPr>
      </p:pic>
      <p:pic>
        <p:nvPicPr>
          <p:cNvPr id="4" name="図 3">
            <a:extLst>
              <a:ext uri="{FF2B5EF4-FFF2-40B4-BE49-F238E27FC236}">
                <a16:creationId xmlns:a16="http://schemas.microsoft.com/office/drawing/2014/main" id="{C31050C0-9C09-4DFC-AF65-C8FC27F65911}"/>
              </a:ext>
            </a:extLst>
          </p:cNvPr>
          <p:cNvPicPr>
            <a:picLocks noChangeAspect="1"/>
          </p:cNvPicPr>
          <p:nvPr/>
        </p:nvPicPr>
        <p:blipFill>
          <a:blip r:embed="rId3"/>
          <a:stretch>
            <a:fillRect/>
          </a:stretch>
        </p:blipFill>
        <p:spPr>
          <a:xfrm>
            <a:off x="514349" y="3484559"/>
            <a:ext cx="5133975" cy="3075073"/>
          </a:xfrm>
          <a:prstGeom prst="rect">
            <a:avLst/>
          </a:prstGeom>
        </p:spPr>
      </p:pic>
      <p:sp>
        <p:nvSpPr>
          <p:cNvPr id="5" name="正方形/長方形 4">
            <a:extLst>
              <a:ext uri="{FF2B5EF4-FFF2-40B4-BE49-F238E27FC236}">
                <a16:creationId xmlns:a16="http://schemas.microsoft.com/office/drawing/2014/main" id="{08F04F13-4945-4A0F-9FDD-A6F1E4AA9857}"/>
              </a:ext>
            </a:extLst>
          </p:cNvPr>
          <p:cNvSpPr/>
          <p:nvPr/>
        </p:nvSpPr>
        <p:spPr>
          <a:xfrm>
            <a:off x="514348" y="1806836"/>
            <a:ext cx="3143251" cy="479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1050">
                <a:solidFill>
                  <a:schemeClr val="tx1"/>
                </a:solidFill>
              </a:rPr>
              <a:t>添付は</a:t>
            </a:r>
            <a:r>
              <a:rPr kumimoji="1" lang="en-US" altLang="ja-JP" sz="1050">
                <a:solidFill>
                  <a:schemeClr val="tx1"/>
                </a:solidFill>
              </a:rPr>
              <a:t>HTML</a:t>
            </a:r>
            <a:r>
              <a:rPr kumimoji="1" lang="ja-JP" altLang="en-US" sz="1050">
                <a:solidFill>
                  <a:schemeClr val="tx1"/>
                </a:solidFill>
              </a:rPr>
              <a:t>形式です</a:t>
            </a:r>
          </a:p>
        </p:txBody>
      </p:sp>
      <p:sp>
        <p:nvSpPr>
          <p:cNvPr id="8" name="正方形/長方形 7">
            <a:extLst>
              <a:ext uri="{FF2B5EF4-FFF2-40B4-BE49-F238E27FC236}">
                <a16:creationId xmlns:a16="http://schemas.microsoft.com/office/drawing/2014/main" id="{C3F565F1-BBF6-4100-92EB-87624FE7D1B7}"/>
              </a:ext>
            </a:extLst>
          </p:cNvPr>
          <p:cNvSpPr/>
          <p:nvPr/>
        </p:nvSpPr>
        <p:spPr>
          <a:xfrm>
            <a:off x="3895726" y="3189418"/>
            <a:ext cx="1428752" cy="479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a:solidFill>
                  <a:schemeClr val="tx1"/>
                </a:solidFill>
              </a:rPr>
              <a:t>添付注文書詳細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32000" y="994854"/>
            <a:ext cx="8178800" cy="1923604"/>
          </a:xfrm>
          <a:prstGeom prst="rect">
            <a:avLst/>
          </a:prstGeom>
        </p:spPr>
        <p:txBody>
          <a:bodyPr vert="horz" wrap="square" lIns="0" tIns="12700" rIns="0" bIns="0" rtlCol="0">
            <a:spAutoFit/>
          </a:bodyPr>
          <a:lstStyle/>
          <a:p>
            <a:pPr marL="12700">
              <a:lnSpc>
                <a:spcPts val="7355"/>
              </a:lnSpc>
              <a:spcBef>
                <a:spcPts val="100"/>
              </a:spcBef>
            </a:pPr>
            <a:r>
              <a:rPr lang="zh-TW" altLang="en-US" sz="7200" spc="-5">
                <a:solidFill>
                  <a:srgbClr val="FFFFFF"/>
                </a:solidFill>
                <a:latin typeface="Arial" panose="020B0604020202020204" pitchFamily="34" charset="0"/>
                <a:ea typeface="Meiryo UI" panose="020B0604030504040204" pitchFamily="50" charset="-128"/>
                <a:cs typeface="Times New Roman"/>
              </a:rPr>
              <a:t>納期回答方法</a:t>
            </a:r>
          </a:p>
          <a:p>
            <a:pPr marL="12700">
              <a:lnSpc>
                <a:spcPts val="7355"/>
              </a:lnSpc>
              <a:spcBef>
                <a:spcPts val="100"/>
              </a:spcBef>
            </a:pPr>
            <a:endParaRPr sz="7200">
              <a:latin typeface="Arial" panose="020B0604020202020204" pitchFamily="34" charset="0"/>
              <a:ea typeface="Meiryo UI" panose="020B0604030504040204" pitchFamily="50" charset="-128"/>
              <a:cs typeface="Times New Roman"/>
            </a:endParaRPr>
          </a:p>
        </p:txBody>
      </p:sp>
    </p:spTree>
    <p:extLst>
      <p:ext uri="{BB962C8B-B14F-4D97-AF65-F5344CB8AC3E}">
        <p14:creationId xmlns:p14="http://schemas.microsoft.com/office/powerpoint/2010/main" val="1276545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C4019BE6-A247-4931-9996-2226E9830619}"/>
              </a:ext>
            </a:extLst>
          </p:cNvPr>
          <p:cNvPicPr>
            <a:picLocks noChangeAspect="1"/>
          </p:cNvPicPr>
          <p:nvPr/>
        </p:nvPicPr>
        <p:blipFill>
          <a:blip r:embed="rId2"/>
          <a:stretch>
            <a:fillRect/>
          </a:stretch>
        </p:blipFill>
        <p:spPr>
          <a:xfrm>
            <a:off x="609600" y="1049814"/>
            <a:ext cx="4539967" cy="5295504"/>
          </a:xfrm>
          <a:prstGeom prst="rect">
            <a:avLst/>
          </a:prstGeom>
        </p:spPr>
      </p:pic>
      <p:sp>
        <p:nvSpPr>
          <p:cNvPr id="4" name="object 4"/>
          <p:cNvSpPr txBox="1">
            <a:spLocks noGrp="1"/>
          </p:cNvSpPr>
          <p:nvPr>
            <p:ph type="title"/>
          </p:nvPr>
        </p:nvSpPr>
        <p:spPr>
          <a:xfrm>
            <a:off x="739775" y="232854"/>
            <a:ext cx="7221220" cy="628377"/>
          </a:xfrm>
          <a:prstGeom prst="rect">
            <a:avLst/>
          </a:prstGeom>
        </p:spPr>
        <p:txBody>
          <a:bodyPr vert="horz" wrap="square" lIns="0" tIns="12700" rIns="0" bIns="0" rtlCol="0">
            <a:spAutoFit/>
          </a:bodyPr>
          <a:lstStyle/>
          <a:p>
            <a:pPr marL="12700">
              <a:spcBef>
                <a:spcPts val="100"/>
              </a:spcBef>
            </a:pPr>
            <a:r>
              <a:rPr lang="en-US" altLang="ja-JP" spc="-5">
                <a:latin typeface="Arial"/>
                <a:ea typeface="Meiryo UI" panose="020B0604030504040204" pitchFamily="50" charset="-128"/>
                <a:cs typeface="Arial"/>
              </a:rPr>
              <a:t>Email</a:t>
            </a:r>
            <a:r>
              <a:rPr lang="ja-JP" altLang="en-US" spc="-5">
                <a:latin typeface="Arial"/>
                <a:ea typeface="Meiryo UI" panose="020B0604030504040204" pitchFamily="50" charset="-128"/>
                <a:cs typeface="Arial"/>
              </a:rPr>
              <a:t> </a:t>
            </a:r>
            <a:r>
              <a:rPr lang="en-US" altLang="ja-JP" spc="-5">
                <a:latin typeface="Arial"/>
                <a:ea typeface="Meiryo UI" panose="020B0604030504040204" pitchFamily="50" charset="-128"/>
                <a:cs typeface="Arial"/>
              </a:rPr>
              <a:t>Flip</a:t>
            </a:r>
            <a:r>
              <a:rPr lang="ja-JP" altLang="en-US" spc="-5">
                <a:latin typeface="Arial"/>
                <a:ea typeface="Meiryo UI" panose="020B0604030504040204" pitchFamily="50" charset="-128"/>
                <a:cs typeface="Arial"/>
              </a:rPr>
              <a:t> による</a:t>
            </a:r>
            <a:r>
              <a:rPr lang="zh-TW" altLang="en-US" spc="-5">
                <a:latin typeface="Arial"/>
                <a:ea typeface="Meiryo UI" panose="020B0604030504040204" pitchFamily="50" charset="-128"/>
                <a:cs typeface="Arial"/>
              </a:rPr>
              <a:t>納期回答</a:t>
            </a:r>
            <a:r>
              <a:rPr lang="ja-JP" altLang="en-US" spc="-5">
                <a:latin typeface="Arial"/>
                <a:ea typeface="Meiryo UI" panose="020B0604030504040204" pitchFamily="50" charset="-128"/>
                <a:cs typeface="Arial"/>
              </a:rPr>
              <a:t>方法</a:t>
            </a:r>
            <a:endParaRPr>
              <a:latin typeface="Arial" panose="020B0604020202020204" pitchFamily="34" charset="0"/>
              <a:ea typeface="Meiryo UI" panose="020B0604030504040204" pitchFamily="50" charset="-128"/>
            </a:endParaRPr>
          </a:p>
        </p:txBody>
      </p:sp>
      <p:sp>
        <p:nvSpPr>
          <p:cNvPr id="6" name="object 6"/>
          <p:cNvSpPr txBox="1"/>
          <p:nvPr/>
        </p:nvSpPr>
        <p:spPr>
          <a:xfrm>
            <a:off x="5149567" y="1886358"/>
            <a:ext cx="3748052" cy="930191"/>
          </a:xfrm>
          <a:prstGeom prst="rect">
            <a:avLst/>
          </a:prstGeom>
        </p:spPr>
        <p:txBody>
          <a:bodyPr vert="horz" wrap="square" lIns="0" tIns="20320" rIns="0" bIns="0" rtlCol="0">
            <a:spAutoFit/>
          </a:bodyPr>
          <a:lstStyle/>
          <a:p>
            <a:pPr marL="12700" marR="5080">
              <a:lnSpc>
                <a:spcPts val="1670"/>
              </a:lnSpc>
              <a:spcBef>
                <a:spcPts val="160"/>
              </a:spcBef>
            </a:pPr>
            <a:r>
              <a:rPr lang="ja-JP" altLang="en-US" sz="1400" spc="-5">
                <a:latin typeface="Arial"/>
                <a:ea typeface="Meiryo UI" panose="020B0604030504040204" pitchFamily="50" charset="-128"/>
                <a:cs typeface="Arial"/>
              </a:rPr>
              <a:t>注文書メールを開き、注文書を受け取ったことをジェイビルに通知するため</a:t>
            </a:r>
            <a:r>
              <a:rPr lang="en-US" altLang="ja-JP" sz="1400" b="1" spc="-10">
                <a:solidFill>
                  <a:prstClr val="black"/>
                </a:solidFill>
                <a:latin typeface="Arial"/>
                <a:ea typeface="Meiryo UI" panose="020B0604030504040204" pitchFamily="50" charset="-128"/>
                <a:cs typeface="Arial"/>
              </a:rPr>
              <a:t> </a:t>
            </a:r>
            <a:r>
              <a:rPr lang="ja-JP" altLang="en-US" sz="1400" b="1" spc="-10">
                <a:solidFill>
                  <a:prstClr val="black"/>
                </a:solidFill>
                <a:latin typeface="Arial"/>
                <a:ea typeface="Meiryo UI" panose="020B0604030504040204" pitchFamily="50" charset="-128"/>
                <a:cs typeface="Arial"/>
              </a:rPr>
              <a:t>注文書メールに記載されている</a:t>
            </a:r>
            <a:endParaRPr lang="en-US" altLang="ja-JP" sz="1400" b="1" spc="-10">
              <a:solidFill>
                <a:prstClr val="black"/>
              </a:solidFill>
              <a:latin typeface="Arial"/>
              <a:ea typeface="Meiryo UI" panose="020B0604030504040204" pitchFamily="50" charset="-128"/>
              <a:cs typeface="Arial"/>
            </a:endParaRPr>
          </a:p>
          <a:p>
            <a:pPr marL="12700" marR="5080">
              <a:lnSpc>
                <a:spcPts val="1670"/>
              </a:lnSpc>
              <a:spcBef>
                <a:spcPts val="160"/>
              </a:spcBef>
            </a:pPr>
            <a:r>
              <a:rPr lang="ja-JP" altLang="en-US" sz="1400" b="1" spc="-10">
                <a:solidFill>
                  <a:prstClr val="black"/>
                </a:solidFill>
                <a:latin typeface="Arial"/>
                <a:ea typeface="Meiryo UI" panose="020B0604030504040204" pitchFamily="50" charset="-128"/>
                <a:cs typeface="Arial"/>
              </a:rPr>
              <a:t>「</a:t>
            </a:r>
            <a:r>
              <a:rPr lang="en-US" altLang="ja-JP" sz="1400" b="1" spc="-10">
                <a:solidFill>
                  <a:prstClr val="black"/>
                </a:solidFill>
                <a:latin typeface="Arial"/>
                <a:ea typeface="Meiryo UI" panose="020B0604030504040204" pitchFamily="50" charset="-128"/>
                <a:cs typeface="Arial"/>
              </a:rPr>
              <a:t>Acknowledged</a:t>
            </a:r>
            <a:r>
              <a:rPr lang="ja-JP" altLang="en-US" sz="1400" b="1" spc="-10">
                <a:solidFill>
                  <a:prstClr val="black"/>
                </a:solidFill>
                <a:latin typeface="Arial"/>
                <a:ea typeface="Meiryo UI" panose="020B0604030504040204" pitchFamily="50" charset="-128"/>
                <a:cs typeface="Arial"/>
              </a:rPr>
              <a:t> </a:t>
            </a:r>
            <a:r>
              <a:rPr lang="en-US" altLang="ja-JP" sz="1400" b="1" spc="-10">
                <a:solidFill>
                  <a:prstClr val="black"/>
                </a:solidFill>
                <a:latin typeface="Arial"/>
                <a:ea typeface="Meiryo UI" panose="020B0604030504040204" pitchFamily="50" charset="-128"/>
                <a:cs typeface="Arial"/>
              </a:rPr>
              <a:t>PO</a:t>
            </a:r>
            <a:r>
              <a:rPr lang="ja-JP" altLang="en-US" sz="1400" b="1" spc="-10">
                <a:solidFill>
                  <a:prstClr val="black"/>
                </a:solidFill>
                <a:latin typeface="Arial"/>
                <a:ea typeface="Meiryo UI" panose="020B0604030504040204" pitchFamily="50" charset="-128"/>
                <a:cs typeface="Arial"/>
              </a:rPr>
              <a:t>」</a:t>
            </a:r>
            <a:r>
              <a:rPr lang="ja-JP" altLang="en-US" sz="1400">
                <a:solidFill>
                  <a:prstClr val="black"/>
                </a:solidFill>
                <a:latin typeface="Arial"/>
                <a:ea typeface="Meiryo UI" panose="020B0604030504040204" pitchFamily="50" charset="-128"/>
                <a:cs typeface="Arial"/>
              </a:rPr>
              <a:t>をクリックし、納期回答を</a:t>
            </a:r>
            <a:endParaRPr lang="en-US" altLang="ja-JP" sz="1400">
              <a:solidFill>
                <a:prstClr val="black"/>
              </a:solidFill>
              <a:latin typeface="Arial"/>
              <a:ea typeface="Meiryo UI" panose="020B0604030504040204" pitchFamily="50" charset="-128"/>
              <a:cs typeface="Arial"/>
            </a:endParaRPr>
          </a:p>
          <a:p>
            <a:pPr marL="12700" marR="5080">
              <a:lnSpc>
                <a:spcPts val="1670"/>
              </a:lnSpc>
              <a:spcBef>
                <a:spcPts val="160"/>
              </a:spcBef>
            </a:pPr>
            <a:r>
              <a:rPr lang="ja-JP" altLang="en-US" sz="1400">
                <a:solidFill>
                  <a:prstClr val="black"/>
                </a:solidFill>
                <a:latin typeface="Arial"/>
                <a:ea typeface="Meiryo UI" panose="020B0604030504040204" pitchFamily="50" charset="-128"/>
                <a:cs typeface="Arial"/>
              </a:rPr>
              <a:t>入力して、受領した旨の連絡を行います。</a:t>
            </a:r>
            <a:endParaRPr sz="1400">
              <a:latin typeface="Arial"/>
              <a:ea typeface="Meiryo UI" panose="020B0604030504040204" pitchFamily="50" charset="-128"/>
              <a:cs typeface="Arial"/>
            </a:endParaRPr>
          </a:p>
        </p:txBody>
      </p:sp>
      <p:sp>
        <p:nvSpPr>
          <p:cNvPr id="8" name="object 8"/>
          <p:cNvSpPr/>
          <p:nvPr/>
        </p:nvSpPr>
        <p:spPr>
          <a:xfrm>
            <a:off x="4555592" y="1979302"/>
            <a:ext cx="3258820" cy="1831975"/>
          </a:xfrm>
          <a:custGeom>
            <a:avLst/>
            <a:gdLst/>
            <a:ahLst/>
            <a:cxnLst/>
            <a:rect l="l" t="t" r="r" b="b"/>
            <a:pathLst>
              <a:path w="3258820" h="1831975">
                <a:moveTo>
                  <a:pt x="197690" y="1037700"/>
                </a:moveTo>
                <a:lnTo>
                  <a:pt x="205783" y="987522"/>
                </a:lnTo>
                <a:lnTo>
                  <a:pt x="228320" y="943943"/>
                </a:lnTo>
                <a:lnTo>
                  <a:pt x="262685" y="909578"/>
                </a:lnTo>
                <a:lnTo>
                  <a:pt x="306264" y="887041"/>
                </a:lnTo>
                <a:lnTo>
                  <a:pt x="356442" y="878948"/>
                </a:lnTo>
                <a:lnTo>
                  <a:pt x="707807" y="878948"/>
                </a:lnTo>
                <a:lnTo>
                  <a:pt x="0" y="0"/>
                </a:lnTo>
                <a:lnTo>
                  <a:pt x="1472982" y="878948"/>
                </a:lnTo>
                <a:lnTo>
                  <a:pt x="3099638" y="878948"/>
                </a:lnTo>
                <a:lnTo>
                  <a:pt x="3149816" y="887041"/>
                </a:lnTo>
                <a:lnTo>
                  <a:pt x="3193395" y="909578"/>
                </a:lnTo>
                <a:lnTo>
                  <a:pt x="3227760" y="943943"/>
                </a:lnTo>
                <a:lnTo>
                  <a:pt x="3250297" y="987522"/>
                </a:lnTo>
                <a:lnTo>
                  <a:pt x="3258390" y="1037700"/>
                </a:lnTo>
                <a:lnTo>
                  <a:pt x="3258390" y="1275822"/>
                </a:lnTo>
                <a:lnTo>
                  <a:pt x="3258390" y="1672695"/>
                </a:lnTo>
                <a:lnTo>
                  <a:pt x="3250297" y="1722873"/>
                </a:lnTo>
                <a:lnTo>
                  <a:pt x="3227760" y="1766452"/>
                </a:lnTo>
                <a:lnTo>
                  <a:pt x="3193395" y="1800818"/>
                </a:lnTo>
                <a:lnTo>
                  <a:pt x="3149816" y="1823354"/>
                </a:lnTo>
                <a:lnTo>
                  <a:pt x="3099638" y="1831448"/>
                </a:lnTo>
                <a:lnTo>
                  <a:pt x="1472982" y="1831448"/>
                </a:lnTo>
                <a:lnTo>
                  <a:pt x="707807" y="1831448"/>
                </a:lnTo>
                <a:lnTo>
                  <a:pt x="356442" y="1831448"/>
                </a:lnTo>
                <a:lnTo>
                  <a:pt x="306264" y="1823354"/>
                </a:lnTo>
                <a:lnTo>
                  <a:pt x="262685" y="1800818"/>
                </a:lnTo>
                <a:lnTo>
                  <a:pt x="228320" y="1766452"/>
                </a:lnTo>
                <a:lnTo>
                  <a:pt x="205783" y="1722873"/>
                </a:lnTo>
                <a:lnTo>
                  <a:pt x="197690" y="1672695"/>
                </a:lnTo>
                <a:lnTo>
                  <a:pt x="197690" y="1275822"/>
                </a:lnTo>
                <a:lnTo>
                  <a:pt x="197690" y="1037697"/>
                </a:lnTo>
                <a:close/>
              </a:path>
            </a:pathLst>
          </a:custGeom>
          <a:ln w="9525">
            <a:solidFill>
              <a:srgbClr val="FFFFFF"/>
            </a:solidFill>
          </a:ln>
        </p:spPr>
        <p:txBody>
          <a:bodyPr wrap="square" lIns="0" tIns="0" rIns="0" bIns="0" rtlCol="0"/>
          <a:lstStyle/>
          <a:p>
            <a:endParaRPr/>
          </a:p>
        </p:txBody>
      </p:sp>
      <p:sp>
        <p:nvSpPr>
          <p:cNvPr id="7" name="object 7"/>
          <p:cNvSpPr/>
          <p:nvPr/>
        </p:nvSpPr>
        <p:spPr>
          <a:xfrm>
            <a:off x="3962400" y="2360245"/>
            <a:ext cx="3639820" cy="1831975"/>
          </a:xfrm>
          <a:custGeom>
            <a:avLst/>
            <a:gdLst/>
            <a:ahLst/>
            <a:cxnLst/>
            <a:rect l="l" t="t" r="r" b="b"/>
            <a:pathLst>
              <a:path w="3258820" h="1831975">
                <a:moveTo>
                  <a:pt x="3099638" y="878947"/>
                </a:moveTo>
                <a:lnTo>
                  <a:pt x="356442" y="878947"/>
                </a:lnTo>
                <a:lnTo>
                  <a:pt x="306264" y="887041"/>
                </a:lnTo>
                <a:lnTo>
                  <a:pt x="262685" y="909578"/>
                </a:lnTo>
                <a:lnTo>
                  <a:pt x="228320" y="943943"/>
                </a:lnTo>
                <a:lnTo>
                  <a:pt x="205784" y="987522"/>
                </a:lnTo>
                <a:lnTo>
                  <a:pt x="197691" y="1037697"/>
                </a:lnTo>
                <a:lnTo>
                  <a:pt x="197690" y="1672696"/>
                </a:lnTo>
                <a:lnTo>
                  <a:pt x="205784" y="1722874"/>
                </a:lnTo>
                <a:lnTo>
                  <a:pt x="228320" y="1766453"/>
                </a:lnTo>
                <a:lnTo>
                  <a:pt x="262685" y="1800818"/>
                </a:lnTo>
                <a:lnTo>
                  <a:pt x="306264" y="1823354"/>
                </a:lnTo>
                <a:lnTo>
                  <a:pt x="356442" y="1831447"/>
                </a:lnTo>
                <a:lnTo>
                  <a:pt x="3099638" y="1831447"/>
                </a:lnTo>
                <a:lnTo>
                  <a:pt x="3149816" y="1823354"/>
                </a:lnTo>
                <a:lnTo>
                  <a:pt x="3193395" y="1800818"/>
                </a:lnTo>
                <a:lnTo>
                  <a:pt x="3227760" y="1766453"/>
                </a:lnTo>
                <a:lnTo>
                  <a:pt x="3250297" y="1722874"/>
                </a:lnTo>
                <a:lnTo>
                  <a:pt x="3258390" y="1672696"/>
                </a:lnTo>
                <a:lnTo>
                  <a:pt x="3258390" y="1037697"/>
                </a:lnTo>
                <a:lnTo>
                  <a:pt x="3250297" y="987522"/>
                </a:lnTo>
                <a:lnTo>
                  <a:pt x="3227760" y="943943"/>
                </a:lnTo>
                <a:lnTo>
                  <a:pt x="3193395" y="909578"/>
                </a:lnTo>
                <a:lnTo>
                  <a:pt x="3149816" y="887041"/>
                </a:lnTo>
                <a:lnTo>
                  <a:pt x="3099638" y="878947"/>
                </a:lnTo>
                <a:close/>
              </a:path>
              <a:path w="3258820" h="1831975">
                <a:moveTo>
                  <a:pt x="0" y="0"/>
                </a:moveTo>
                <a:lnTo>
                  <a:pt x="707806" y="878947"/>
                </a:lnTo>
                <a:lnTo>
                  <a:pt x="1472981" y="878947"/>
                </a:lnTo>
                <a:lnTo>
                  <a:pt x="0" y="0"/>
                </a:lnTo>
                <a:close/>
              </a:path>
            </a:pathLst>
          </a:custGeom>
          <a:solidFill>
            <a:srgbClr val="0091DA"/>
          </a:solidFill>
        </p:spPr>
        <p:txBody>
          <a:bodyPr wrap="square" lIns="0" tIns="0" rIns="0" bIns="0" rtlCol="0"/>
          <a:lstStyle/>
          <a:p>
            <a:endParaRPr/>
          </a:p>
        </p:txBody>
      </p:sp>
      <p:sp>
        <p:nvSpPr>
          <p:cNvPr id="9" name="object 9"/>
          <p:cNvSpPr txBox="1"/>
          <p:nvPr/>
        </p:nvSpPr>
        <p:spPr>
          <a:xfrm>
            <a:off x="4343400" y="3368309"/>
            <a:ext cx="3106882" cy="443070"/>
          </a:xfrm>
          <a:prstGeom prst="rect">
            <a:avLst/>
          </a:prstGeom>
        </p:spPr>
        <p:txBody>
          <a:bodyPr vert="horz" wrap="square" lIns="0" tIns="12065" rIns="0" bIns="0" rtlCol="0">
            <a:spAutoFit/>
          </a:bodyPr>
          <a:lstStyle/>
          <a:p>
            <a:pPr marL="12700" marR="5080">
              <a:lnSpc>
                <a:spcPct val="100200"/>
              </a:lnSpc>
              <a:spcBef>
                <a:spcPts val="95"/>
              </a:spcBef>
            </a:pPr>
            <a:r>
              <a:rPr lang="ja-JP" altLang="en-US" sz="1400" spc="-5">
                <a:solidFill>
                  <a:srgbClr val="FFFFFF"/>
                </a:solidFill>
                <a:latin typeface="Arial"/>
                <a:ea typeface="Meiryo UI" panose="020B0604030504040204" pitchFamily="50" charset="-128"/>
                <a:cs typeface="Arial"/>
              </a:rPr>
              <a:t>電子メールから直接コメントを追加したり、または請求書を作成することもできます。</a:t>
            </a:r>
            <a:endParaRPr sz="1400">
              <a:latin typeface="Arial"/>
              <a:ea typeface="Meiryo UI" panose="020B0604030504040204" pitchFamily="50" charset="-128"/>
              <a:cs typeface="Arial"/>
            </a:endParaRPr>
          </a:p>
        </p:txBody>
      </p:sp>
      <p:sp>
        <p:nvSpPr>
          <p:cNvPr id="11" name="正方形/長方形 10">
            <a:extLst>
              <a:ext uri="{FF2B5EF4-FFF2-40B4-BE49-F238E27FC236}">
                <a16:creationId xmlns:a16="http://schemas.microsoft.com/office/drawing/2014/main" id="{D8BBF8B2-1AED-4C9A-B1DD-3C5896B109FE}"/>
              </a:ext>
            </a:extLst>
          </p:cNvPr>
          <p:cNvSpPr/>
          <p:nvPr/>
        </p:nvSpPr>
        <p:spPr>
          <a:xfrm>
            <a:off x="1828800" y="2133600"/>
            <a:ext cx="1295400" cy="457200"/>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91F5B652-9E0E-466D-892D-75B4ED4741C5}"/>
              </a:ext>
            </a:extLst>
          </p:cNvPr>
          <p:cNvSpPr/>
          <p:nvPr/>
        </p:nvSpPr>
        <p:spPr>
          <a:xfrm>
            <a:off x="739775" y="3811277"/>
            <a:ext cx="1515102" cy="3809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ysClr val="windowText" lastClr="000000"/>
                </a:solidFill>
              </a:rPr>
              <a:t>ABC</a:t>
            </a:r>
            <a:r>
              <a:rPr lang="ja-JP" altLang="en-US">
                <a:solidFill>
                  <a:sysClr val="windowText" lastClr="000000"/>
                </a:solidFill>
              </a:rPr>
              <a:t> </a:t>
            </a:r>
            <a:r>
              <a:rPr lang="en-US" altLang="ja-JP">
                <a:solidFill>
                  <a:sysClr val="windowText" lastClr="000000"/>
                </a:solidFill>
              </a:rPr>
              <a:t>Company</a:t>
            </a:r>
            <a:endParaRPr kumimoji="1" lang="ja-JP" altLang="en-US">
              <a:solidFill>
                <a:sysClr val="windowText" lastClr="00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23</Slides>
  <Notes>6</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実務依頼通知 （Supplier Actionable Notice:SAN） SANトレーニング Jabil P2P(Procure to Pay) </vt:lpstr>
      <vt:lpstr>目次</vt:lpstr>
      <vt:lpstr>PowerPoint Presentation</vt:lpstr>
      <vt:lpstr>電子メールを利用したCoupa注文書の処理 （Email Flip）</vt:lpstr>
      <vt:lpstr>PowerPoint Presentation</vt:lpstr>
      <vt:lpstr>電子メールによる注文書の受領</vt:lpstr>
      <vt:lpstr>電子メールによる注文書の受領</vt:lpstr>
      <vt:lpstr>PowerPoint Presentation</vt:lpstr>
      <vt:lpstr>Email Flip による納期回答方法</vt:lpstr>
      <vt:lpstr>PowerPoint Presentation</vt:lpstr>
      <vt:lpstr>PowerPoint Presentation</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Tips（補足情報）</vt:lpstr>
      <vt:lpstr>Coupaは日本語での対応が可能です</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po_training_guide_english</dc:title>
  <dc:creator>Tomokazu Mimura</dc:creator>
  <cp:revision>2</cp:revision>
  <dcterms:created xsi:type="dcterms:W3CDTF">2019-06-10T00:19:14Z</dcterms:created>
  <dcterms:modified xsi:type="dcterms:W3CDTF">2019-07-03T01:17:28Z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2017-12-05T00:00:00Z</vt:filetime>
  </property>
  <property fmtid="{D5CDD505-2E9C-101B-9397-08002B2CF9AE}" pid="3" name="Creator">
    <vt:lpwstr>PowerPoint</vt:lpwstr>
  </property>
  <property fmtid="{D5CDD505-2E9C-101B-9397-08002B2CF9AE}" pid="4" name="LastSaved">
    <vt:filetime>2019-06-10T00:00:00Z</vt:filetime>
  </property>
</Properties>
</file>