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32"/>
  </p:notesMasterIdLst>
  <p:sldIdLst>
    <p:sldId id="3416" r:id="rId6"/>
    <p:sldId id="3324" r:id="rId7"/>
    <p:sldId id="3346" r:id="rId8"/>
    <p:sldId id="3388" r:id="rId9"/>
    <p:sldId id="2134959116" r:id="rId10"/>
    <p:sldId id="3428" r:id="rId11"/>
    <p:sldId id="2134959117" r:id="rId12"/>
    <p:sldId id="3347" r:id="rId13"/>
    <p:sldId id="3389" r:id="rId14"/>
    <p:sldId id="2134959129" r:id="rId15"/>
    <p:sldId id="3390" r:id="rId16"/>
    <p:sldId id="2134959125" r:id="rId17"/>
    <p:sldId id="3352" r:id="rId18"/>
    <p:sldId id="3391" r:id="rId19"/>
    <p:sldId id="2134959118" r:id="rId20"/>
    <p:sldId id="3349" r:id="rId21"/>
    <p:sldId id="3392" r:id="rId22"/>
    <p:sldId id="3354" r:id="rId23"/>
    <p:sldId id="3335" r:id="rId24"/>
    <p:sldId id="3424" r:id="rId25"/>
    <p:sldId id="3337" r:id="rId26"/>
    <p:sldId id="3401" r:id="rId27"/>
    <p:sldId id="3356" r:id="rId28"/>
    <p:sldId id="2134959119" r:id="rId29"/>
    <p:sldId id="3371" r:id="rId30"/>
    <p:sldId id="213495912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mmary Section" id="{7EEACD17-2F28-4906-B264-734175374310}">
          <p14:sldIdLst/>
        </p14:section>
        <p14:section name="Default Section" id="{49FC4A62-275C-46A2-AE30-99DF87165A3F}">
          <p14:sldIdLst>
            <p14:sldId id="3416"/>
          </p14:sldIdLst>
        </p14:section>
        <p14:section name="SUPPLIERS IN E2O |  COLLABORATION OPTIONS" id="{E57C60B6-9014-43AB-A0D1-535459A2B65F}">
          <p14:sldIdLst>
            <p14:sldId id="3324"/>
            <p14:sldId id="3346"/>
            <p14:sldId id="3388"/>
          </p14:sldIdLst>
        </p14:section>
        <p14:section name="LONG TAIL SUPPLIERS - email Excle Notification" id="{19245C6B-899E-4ECB-9C92-9F2E72FFB41A}">
          <p14:sldIdLst>
            <p14:sldId id="2134959116"/>
            <p14:sldId id="3428"/>
            <p14:sldId id="2134959117"/>
            <p14:sldId id="3347"/>
            <p14:sldId id="3389"/>
            <p14:sldId id="2134959129"/>
            <p14:sldId id="3390"/>
            <p14:sldId id="2134959125"/>
          </p14:sldIdLst>
        </p14:section>
        <p14:section name="NEW PO ALERT | OPEN PO ALERT" id="{4DB34F0D-D3C1-4869-9065-9BBC1FA9E573}">
          <p14:sldIdLst>
            <p14:sldId id="3352"/>
            <p14:sldId id="3391"/>
            <p14:sldId id="2134959118"/>
            <p14:sldId id="3349"/>
            <p14:sldId id="3392"/>
          </p14:sldIdLst>
        </p14:section>
        <p14:section name="CANCEL REQUEST ALERT | EXCEL ATTACHMENT " id="{F9149900-FDDC-4E53-8988-2C6BAC21A3C3}">
          <p14:sldIdLst>
            <p14:sldId id="3354"/>
            <p14:sldId id="3335"/>
            <p14:sldId id="3424"/>
          </p14:sldIdLst>
        </p14:section>
        <p14:section name="NEW OR CHANGED FORECAST| EXCEL ATTACHMENT+UI LINK | DISCRETE ORDERS" id="{0CFC29A0-44E8-4E1E-893A-360DC7B254CB}">
          <p14:sldIdLst>
            <p14:sldId id="3337"/>
            <p14:sldId id="3401"/>
            <p14:sldId id="3356"/>
            <p14:sldId id="2134959119"/>
            <p14:sldId id="3371"/>
            <p14:sldId id="213495912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C64E18"/>
    <a:srgbClr val="131B63"/>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4EDAF7-A311-6539-55F5-3F14A94FD2DF}" v="10" dt="2023-01-23T14:55:58.566"/>
    <p1510:client id="{26AA06D4-E075-7C9E-B9D6-E2B587B2DB9D}" v="1" dt="2023-01-20T12:16:20.428"/>
    <p1510:client id="{4DD36E9A-7E62-C46D-2E5F-249A0ACECD5A}" v="85" dt="2023-01-23T14:49:05.121"/>
    <p1510:client id="{6D3B7C03-76BA-64C3-F2B0-08AD5C6E33ED}" v="10" dt="2023-01-18T09:17:14.520"/>
    <p1510:client id="{A8A98FB5-8846-E1DF-C1B5-7D5B10605DDF}" v="11" dt="2023-01-20T12:13:16.899"/>
    <p1510:client id="{F4D7914A-ED31-62CB-9E4F-66C8CDDECAA9}" v="5" dt="2023-01-20T12:10:34.4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autoAdjust="0"/>
    <p:restoredTop sz="94660"/>
  </p:normalViewPr>
  <p:slideViewPr>
    <p:cSldViewPr snapToGrid="0">
      <p:cViewPr varScale="1">
        <p:scale>
          <a:sx n="104" d="100"/>
          <a:sy n="104" d="100"/>
        </p:scale>
        <p:origin x="10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nriett Bakos" userId="S::henriett_bakos@jabil.com::5d2ec3e7-1a7a-41e3-9159-81dffa35c265" providerId="AD" clId="Web-{F4D7914A-ED31-62CB-9E4F-66C8CDDECAA9}"/>
    <pc:docChg chg="modSld">
      <pc:chgData name="Henriett Bakos" userId="S::henriett_bakos@jabil.com::5d2ec3e7-1a7a-41e3-9159-81dffa35c265" providerId="AD" clId="Web-{F4D7914A-ED31-62CB-9E4F-66C8CDDECAA9}" dt="2023-01-20T12:10:34.417" v="3" actId="1076"/>
      <pc:docMkLst>
        <pc:docMk/>
      </pc:docMkLst>
      <pc:sldChg chg="addSp modSp">
        <pc:chgData name="Henriett Bakos" userId="S::henriett_bakos@jabil.com::5d2ec3e7-1a7a-41e3-9159-81dffa35c265" providerId="AD" clId="Web-{F4D7914A-ED31-62CB-9E4F-66C8CDDECAA9}" dt="2023-01-20T12:10:34.417" v="3" actId="1076"/>
        <pc:sldMkLst>
          <pc:docMk/>
          <pc:sldMk cId="2975258386" sldId="3392"/>
        </pc:sldMkLst>
        <pc:picChg chg="add mod">
          <ac:chgData name="Henriett Bakos" userId="S::henriett_bakos@jabil.com::5d2ec3e7-1a7a-41e3-9159-81dffa35c265" providerId="AD" clId="Web-{F4D7914A-ED31-62CB-9E4F-66C8CDDECAA9}" dt="2023-01-20T12:10:34.417" v="3" actId="1076"/>
          <ac:picMkLst>
            <pc:docMk/>
            <pc:sldMk cId="2975258386" sldId="3392"/>
            <ac:picMk id="4" creationId="{F97E007B-C2F4-467E-D632-94087D8F5E95}"/>
          </ac:picMkLst>
        </pc:picChg>
      </pc:sldChg>
    </pc:docChg>
  </pc:docChgLst>
  <pc:docChgLst>
    <pc:chgData name="Henriett Bakos" userId="S::henriett_bakos@jabil.com::5d2ec3e7-1a7a-41e3-9159-81dffa35c265" providerId="AD" clId="Web-{A8A98FB5-8846-E1DF-C1B5-7D5B10605DDF}"/>
    <pc:docChg chg="modSld">
      <pc:chgData name="Henriett Bakos" userId="S::henriett_bakos@jabil.com::5d2ec3e7-1a7a-41e3-9159-81dffa35c265" providerId="AD" clId="Web-{A8A98FB5-8846-E1DF-C1B5-7D5B10605DDF}" dt="2023-01-20T12:13:16.899" v="7" actId="20577"/>
      <pc:docMkLst>
        <pc:docMk/>
      </pc:docMkLst>
      <pc:sldChg chg="modSp">
        <pc:chgData name="Henriett Bakos" userId="S::henriett_bakos@jabil.com::5d2ec3e7-1a7a-41e3-9159-81dffa35c265" providerId="AD" clId="Web-{A8A98FB5-8846-E1DF-C1B5-7D5B10605DDF}" dt="2023-01-20T12:11:39.502" v="5" actId="20577"/>
        <pc:sldMkLst>
          <pc:docMk/>
          <pc:sldMk cId="2975258386" sldId="3392"/>
        </pc:sldMkLst>
        <pc:spChg chg="mod">
          <ac:chgData name="Henriett Bakos" userId="S::henriett_bakos@jabil.com::5d2ec3e7-1a7a-41e3-9159-81dffa35c265" providerId="AD" clId="Web-{A8A98FB5-8846-E1DF-C1B5-7D5B10605DDF}" dt="2023-01-20T12:11:38.893" v="0" actId="20577"/>
          <ac:spMkLst>
            <pc:docMk/>
            <pc:sldMk cId="2975258386" sldId="3392"/>
            <ac:spMk id="8" creationId="{3647CCE3-DEBD-6323-CABE-792291E83AB4}"/>
          </ac:spMkLst>
        </pc:spChg>
        <pc:spChg chg="mod">
          <ac:chgData name="Henriett Bakos" userId="S::henriett_bakos@jabil.com::5d2ec3e7-1a7a-41e3-9159-81dffa35c265" providerId="AD" clId="Web-{A8A98FB5-8846-E1DF-C1B5-7D5B10605DDF}" dt="2023-01-20T12:11:39.033" v="1" actId="20577"/>
          <ac:spMkLst>
            <pc:docMk/>
            <pc:sldMk cId="2975258386" sldId="3392"/>
            <ac:spMk id="9" creationId="{737406D2-2917-E09B-685A-B40A437C0246}"/>
          </ac:spMkLst>
        </pc:spChg>
        <pc:spChg chg="mod">
          <ac:chgData name="Henriett Bakos" userId="S::henriett_bakos@jabil.com::5d2ec3e7-1a7a-41e3-9159-81dffa35c265" providerId="AD" clId="Web-{A8A98FB5-8846-E1DF-C1B5-7D5B10605DDF}" dt="2023-01-20T12:11:39.112" v="2" actId="20577"/>
          <ac:spMkLst>
            <pc:docMk/>
            <pc:sldMk cId="2975258386" sldId="3392"/>
            <ac:spMk id="10" creationId="{18C4016F-44E6-F506-021B-6B3A2730E878}"/>
          </ac:spMkLst>
        </pc:spChg>
        <pc:spChg chg="mod">
          <ac:chgData name="Henriett Bakos" userId="S::henriett_bakos@jabil.com::5d2ec3e7-1a7a-41e3-9159-81dffa35c265" providerId="AD" clId="Web-{A8A98FB5-8846-E1DF-C1B5-7D5B10605DDF}" dt="2023-01-20T12:11:39.174" v="3" actId="20577"/>
          <ac:spMkLst>
            <pc:docMk/>
            <pc:sldMk cId="2975258386" sldId="3392"/>
            <ac:spMk id="11" creationId="{19F949E2-24DD-FAD5-2B06-5FFB84C9AF05}"/>
          </ac:spMkLst>
        </pc:spChg>
        <pc:spChg chg="mod">
          <ac:chgData name="Henriett Bakos" userId="S::henriett_bakos@jabil.com::5d2ec3e7-1a7a-41e3-9159-81dffa35c265" providerId="AD" clId="Web-{A8A98FB5-8846-E1DF-C1B5-7D5B10605DDF}" dt="2023-01-20T12:11:39.299" v="4" actId="20577"/>
          <ac:spMkLst>
            <pc:docMk/>
            <pc:sldMk cId="2975258386" sldId="3392"/>
            <ac:spMk id="12" creationId="{EA201EE4-BFB9-5A55-FD88-52B62FAA53B9}"/>
          </ac:spMkLst>
        </pc:spChg>
        <pc:spChg chg="mod">
          <ac:chgData name="Henriett Bakos" userId="S::henriett_bakos@jabil.com::5d2ec3e7-1a7a-41e3-9159-81dffa35c265" providerId="AD" clId="Web-{A8A98FB5-8846-E1DF-C1B5-7D5B10605DDF}" dt="2023-01-20T12:11:39.502" v="5" actId="20577"/>
          <ac:spMkLst>
            <pc:docMk/>
            <pc:sldMk cId="2975258386" sldId="3392"/>
            <ac:spMk id="21" creationId="{D36D282E-3B76-B49D-4C76-9FD535ACD9BD}"/>
          </ac:spMkLst>
        </pc:spChg>
      </pc:sldChg>
      <pc:sldChg chg="modSp">
        <pc:chgData name="Henriett Bakos" userId="S::henriett_bakos@jabil.com::5d2ec3e7-1a7a-41e3-9159-81dffa35c265" providerId="AD" clId="Web-{A8A98FB5-8846-E1DF-C1B5-7D5B10605DDF}" dt="2023-01-20T12:13:16.899" v="7" actId="20577"/>
        <pc:sldMkLst>
          <pc:docMk/>
          <pc:sldMk cId="2309508398" sldId="3424"/>
        </pc:sldMkLst>
        <pc:spChg chg="mod">
          <ac:chgData name="Henriett Bakos" userId="S::henriett_bakos@jabil.com::5d2ec3e7-1a7a-41e3-9159-81dffa35c265" providerId="AD" clId="Web-{A8A98FB5-8846-E1DF-C1B5-7D5B10605DDF}" dt="2023-01-20T12:13:16.899" v="7" actId="20577"/>
          <ac:spMkLst>
            <pc:docMk/>
            <pc:sldMk cId="2309508398" sldId="3424"/>
            <ac:spMk id="5" creationId="{E60912D8-4DFD-F8A2-C04D-6FCA3BD62F10}"/>
          </ac:spMkLst>
        </pc:spChg>
      </pc:sldChg>
    </pc:docChg>
  </pc:docChgLst>
  <pc:docChgLst>
    <pc:chgData name="Henriett Bakos" userId="S::henriett_bakos@jabil.com::5d2ec3e7-1a7a-41e3-9159-81dffa35c265" providerId="AD" clId="Web-{144EDAF7-A311-6539-55F5-3F14A94FD2DF}"/>
    <pc:docChg chg="modSld">
      <pc:chgData name="Henriett Bakos" userId="S::henriett_bakos@jabil.com::5d2ec3e7-1a7a-41e3-9159-81dffa35c265" providerId="AD" clId="Web-{144EDAF7-A311-6539-55F5-3F14A94FD2DF}" dt="2023-01-23T14:55:57.394" v="5"/>
      <pc:docMkLst>
        <pc:docMk/>
      </pc:docMkLst>
      <pc:sldChg chg="modSp">
        <pc:chgData name="Henriett Bakos" userId="S::henriett_bakos@jabil.com::5d2ec3e7-1a7a-41e3-9159-81dffa35c265" providerId="AD" clId="Web-{144EDAF7-A311-6539-55F5-3F14A94FD2DF}" dt="2023-01-23T14:55:57.394" v="5"/>
        <pc:sldMkLst>
          <pc:docMk/>
          <pc:sldMk cId="701079827" sldId="3347"/>
        </pc:sldMkLst>
        <pc:graphicFrameChg chg="mod modGraphic">
          <ac:chgData name="Henriett Bakos" userId="S::henriett_bakos@jabil.com::5d2ec3e7-1a7a-41e3-9159-81dffa35c265" providerId="AD" clId="Web-{144EDAF7-A311-6539-55F5-3F14A94FD2DF}" dt="2023-01-23T14:55:57.394" v="5"/>
          <ac:graphicFrameMkLst>
            <pc:docMk/>
            <pc:sldMk cId="701079827" sldId="3347"/>
            <ac:graphicFrameMk id="5" creationId="{A97B374C-0496-7793-31EF-4EE879DDB0A0}"/>
          </ac:graphicFrameMkLst>
        </pc:graphicFrameChg>
      </pc:sldChg>
    </pc:docChg>
  </pc:docChgLst>
  <pc:docChgLst>
    <pc:chgData name="Henriett Bakos" userId="S::henriett_bakos@jabil.com::5d2ec3e7-1a7a-41e3-9159-81dffa35c265" providerId="AD" clId="Web-{4DD36E9A-7E62-C46D-2E5F-249A0ACECD5A}"/>
    <pc:docChg chg="modSld">
      <pc:chgData name="Henriett Bakos" userId="S::henriett_bakos@jabil.com::5d2ec3e7-1a7a-41e3-9159-81dffa35c265" providerId="AD" clId="Web-{4DD36E9A-7E62-C46D-2E5F-249A0ACECD5A}" dt="2023-01-23T14:49:03.355" v="63" actId="20577"/>
      <pc:docMkLst>
        <pc:docMk/>
      </pc:docMkLst>
      <pc:sldChg chg="modSp">
        <pc:chgData name="Henriett Bakos" userId="S::henriett_bakos@jabil.com::5d2ec3e7-1a7a-41e3-9159-81dffa35c265" providerId="AD" clId="Web-{4DD36E9A-7E62-C46D-2E5F-249A0ACECD5A}" dt="2023-01-23T14:48:45.730" v="57" actId="20577"/>
        <pc:sldMkLst>
          <pc:docMk/>
          <pc:sldMk cId="1913164912" sldId="3346"/>
        </pc:sldMkLst>
        <pc:spChg chg="mod">
          <ac:chgData name="Henriett Bakos" userId="S::henriett_bakos@jabil.com::5d2ec3e7-1a7a-41e3-9159-81dffa35c265" providerId="AD" clId="Web-{4DD36E9A-7E62-C46D-2E5F-249A0ACECD5A}" dt="2023-01-23T14:48:45.730" v="57" actId="20577"/>
          <ac:spMkLst>
            <pc:docMk/>
            <pc:sldMk cId="1913164912" sldId="3346"/>
            <ac:spMk id="7" creationId="{B374919C-2678-E49A-05D7-3715474D6DD4}"/>
          </ac:spMkLst>
        </pc:spChg>
        <pc:cxnChg chg="mod">
          <ac:chgData name="Henriett Bakos" userId="S::henriett_bakos@jabil.com::5d2ec3e7-1a7a-41e3-9159-81dffa35c265" providerId="AD" clId="Web-{4DD36E9A-7E62-C46D-2E5F-249A0ACECD5A}" dt="2023-01-23T14:45:53.553" v="4" actId="14100"/>
          <ac:cxnSpMkLst>
            <pc:docMk/>
            <pc:sldMk cId="1913164912" sldId="3346"/>
            <ac:cxnSpMk id="21" creationId="{C052ED43-2141-295C-E15D-16C8008F623D}"/>
          </ac:cxnSpMkLst>
        </pc:cxnChg>
      </pc:sldChg>
      <pc:sldChg chg="modSp">
        <pc:chgData name="Henriett Bakos" userId="S::henriett_bakos@jabil.com::5d2ec3e7-1a7a-41e3-9159-81dffa35c265" providerId="AD" clId="Web-{4DD36E9A-7E62-C46D-2E5F-249A0ACECD5A}" dt="2023-01-23T14:48:52.183" v="60" actId="20577"/>
        <pc:sldMkLst>
          <pc:docMk/>
          <pc:sldMk cId="3012219422" sldId="3388"/>
        </pc:sldMkLst>
        <pc:spChg chg="mod">
          <ac:chgData name="Henriett Bakos" userId="S::henriett_bakos@jabil.com::5d2ec3e7-1a7a-41e3-9159-81dffa35c265" providerId="AD" clId="Web-{4DD36E9A-7E62-C46D-2E5F-249A0ACECD5A}" dt="2023-01-23T14:46:37.070" v="16" actId="14100"/>
          <ac:spMkLst>
            <pc:docMk/>
            <pc:sldMk cId="3012219422" sldId="3388"/>
            <ac:spMk id="11" creationId="{CF3B0C22-5189-1E9C-773C-7E616983B1BE}"/>
          </ac:spMkLst>
        </pc:spChg>
        <pc:spChg chg="mod">
          <ac:chgData name="Henriett Bakos" userId="S::henriett_bakos@jabil.com::5d2ec3e7-1a7a-41e3-9159-81dffa35c265" providerId="AD" clId="Web-{4DD36E9A-7E62-C46D-2E5F-249A0ACECD5A}" dt="2023-01-23T14:48:52.183" v="60" actId="20577"/>
          <ac:spMkLst>
            <pc:docMk/>
            <pc:sldMk cId="3012219422" sldId="3388"/>
            <ac:spMk id="13" creationId="{75CF439B-2476-D8E9-EC37-82A3953816F5}"/>
          </ac:spMkLst>
        </pc:spChg>
        <pc:graphicFrameChg chg="mod modGraphic">
          <ac:chgData name="Henriett Bakos" userId="S::henriett_bakos@jabil.com::5d2ec3e7-1a7a-41e3-9159-81dffa35c265" providerId="AD" clId="Web-{4DD36E9A-7E62-C46D-2E5F-249A0ACECD5A}" dt="2023-01-23T14:47:31.353" v="34"/>
          <ac:graphicFrameMkLst>
            <pc:docMk/>
            <pc:sldMk cId="3012219422" sldId="3388"/>
            <ac:graphicFrameMk id="6" creationId="{36865B3A-94A5-A12A-1CB1-215CC04F6E7C}"/>
          </ac:graphicFrameMkLst>
        </pc:graphicFrameChg>
      </pc:sldChg>
      <pc:sldChg chg="modSp">
        <pc:chgData name="Henriett Bakos" userId="S::henriett_bakos@jabil.com::5d2ec3e7-1a7a-41e3-9159-81dffa35c265" providerId="AD" clId="Web-{4DD36E9A-7E62-C46D-2E5F-249A0ACECD5A}" dt="2023-01-23T14:48:38.776" v="53" actId="20577"/>
        <pc:sldMkLst>
          <pc:docMk/>
          <pc:sldMk cId="1502886675" sldId="3416"/>
        </pc:sldMkLst>
        <pc:spChg chg="mod">
          <ac:chgData name="Henriett Bakos" userId="S::henriett_bakos@jabil.com::5d2ec3e7-1a7a-41e3-9159-81dffa35c265" providerId="AD" clId="Web-{4DD36E9A-7E62-C46D-2E5F-249A0ACECD5A}" dt="2023-01-23T14:48:38.776" v="53" actId="20577"/>
          <ac:spMkLst>
            <pc:docMk/>
            <pc:sldMk cId="1502886675" sldId="3416"/>
            <ac:spMk id="7" creationId="{447D1AC9-C4CD-E957-689E-3C18CCF929B3}"/>
          </ac:spMkLst>
        </pc:spChg>
      </pc:sldChg>
      <pc:sldChg chg="modSp">
        <pc:chgData name="Henriett Bakos" userId="S::henriett_bakos@jabil.com::5d2ec3e7-1a7a-41e3-9159-81dffa35c265" providerId="AD" clId="Web-{4DD36E9A-7E62-C46D-2E5F-249A0ACECD5A}" dt="2023-01-23T14:49:03.355" v="63" actId="20577"/>
        <pc:sldMkLst>
          <pc:docMk/>
          <pc:sldMk cId="3003928859" sldId="3428"/>
        </pc:sldMkLst>
        <pc:spChg chg="mod">
          <ac:chgData name="Henriett Bakos" userId="S::henriett_bakos@jabil.com::5d2ec3e7-1a7a-41e3-9159-81dffa35c265" providerId="AD" clId="Web-{4DD36E9A-7E62-C46D-2E5F-249A0ACECD5A}" dt="2023-01-23T14:49:03.355" v="63" actId="20577"/>
          <ac:spMkLst>
            <pc:docMk/>
            <pc:sldMk cId="3003928859" sldId="3428"/>
            <ac:spMk id="2" creationId="{592192EC-A6F8-0755-4A6E-C09B7B5B3CFC}"/>
          </ac:spMkLst>
        </pc:spChg>
      </pc:sldChg>
      <pc:sldChg chg="modSp">
        <pc:chgData name="Henriett Bakos" userId="S::henriett_bakos@jabil.com::5d2ec3e7-1a7a-41e3-9159-81dffa35c265" providerId="AD" clId="Web-{4DD36E9A-7E62-C46D-2E5F-249A0ACECD5A}" dt="2023-01-23T14:48:57.871" v="62" actId="20577"/>
        <pc:sldMkLst>
          <pc:docMk/>
          <pc:sldMk cId="212323553" sldId="2134959116"/>
        </pc:sldMkLst>
        <pc:spChg chg="mod">
          <ac:chgData name="Henriett Bakos" userId="S::henriett_bakos@jabil.com::5d2ec3e7-1a7a-41e3-9159-81dffa35c265" providerId="AD" clId="Web-{4DD36E9A-7E62-C46D-2E5F-249A0ACECD5A}" dt="2023-01-23T14:48:57.871" v="62" actId="20577"/>
          <ac:spMkLst>
            <pc:docMk/>
            <pc:sldMk cId="212323553" sldId="2134959116"/>
            <ac:spMk id="7" creationId="{494553AE-7CEB-E889-9C03-AF2832B6357D}"/>
          </ac:spMkLst>
        </pc:spChg>
      </pc:sldChg>
    </pc:docChg>
  </pc:docChgLst>
  <pc:docChgLst>
    <pc:chgData name="Henriett Bakos" userId="S::henriett_bakos@jabil.com::5d2ec3e7-1a7a-41e3-9159-81dffa35c265" providerId="AD" clId="Web-{26AA06D4-E075-7C9E-B9D6-E2B587B2DB9D}"/>
    <pc:docChg chg="modSld">
      <pc:chgData name="Henriett Bakos" userId="S::henriett_bakos@jabil.com::5d2ec3e7-1a7a-41e3-9159-81dffa35c265" providerId="AD" clId="Web-{26AA06D4-E075-7C9E-B9D6-E2B587B2DB9D}" dt="2023-01-20T12:16:20.428" v="0" actId="20577"/>
      <pc:docMkLst>
        <pc:docMk/>
      </pc:docMkLst>
      <pc:sldChg chg="modSp">
        <pc:chgData name="Henriett Bakos" userId="S::henriett_bakos@jabil.com::5d2ec3e7-1a7a-41e3-9159-81dffa35c265" providerId="AD" clId="Web-{26AA06D4-E075-7C9E-B9D6-E2B587B2DB9D}" dt="2023-01-20T12:16:20.428" v="0" actId="20577"/>
        <pc:sldMkLst>
          <pc:docMk/>
          <pc:sldMk cId="1925766023" sldId="2134959120"/>
        </pc:sldMkLst>
        <pc:spChg chg="mod">
          <ac:chgData name="Henriett Bakos" userId="S::henriett_bakos@jabil.com::5d2ec3e7-1a7a-41e3-9159-81dffa35c265" providerId="AD" clId="Web-{26AA06D4-E075-7C9E-B9D6-E2B587B2DB9D}" dt="2023-01-20T12:16:20.428" v="0" actId="20577"/>
          <ac:spMkLst>
            <pc:docMk/>
            <pc:sldMk cId="1925766023" sldId="2134959120"/>
            <ac:spMk id="19" creationId="{BEF7D824-A471-4FC2-B3A1-E82348B4FFDC}"/>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 Id="rId5" Type="http://schemas.openxmlformats.org/officeDocument/2006/relationships/image" Target="../media/image72.png"/><Relationship Id="rId4" Type="http://schemas.openxmlformats.org/officeDocument/2006/relationships/image" Target="../media/image71.svg"/></Relationships>
</file>

<file path=ppt/diagrams/_rels/drawing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 Id="rId5" Type="http://schemas.openxmlformats.org/officeDocument/2006/relationships/image" Target="../media/image72.png"/><Relationship Id="rId4" Type="http://schemas.openxmlformats.org/officeDocument/2006/relationships/image" Target="../media/image71.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BE0261-F477-41F4-BCEF-DDE52FEF4DD7}" type="doc">
      <dgm:prSet loTypeId="urn:microsoft.com/office/officeart/2005/8/layout/bProcess3" loCatId="process" qsTypeId="urn:microsoft.com/office/officeart/2005/8/quickstyle/simple1" qsCatId="simple" csTypeId="urn:microsoft.com/office/officeart/2005/8/colors/accent0_3" csCatId="mainScheme"/>
      <dgm:spPr/>
      <dgm:t>
        <a:bodyPr/>
        <a:lstStyle/>
        <a:p>
          <a:endParaRPr lang="en-US"/>
        </a:p>
      </dgm:t>
    </dgm:pt>
    <dgm:pt modelId="{92FC4195-05FF-416C-8D23-010B0211CF65}">
      <dgm:prSet custT="1"/>
      <dgm:spPr/>
      <dgm:t>
        <a:bodyPr/>
        <a:lstStyle/>
        <a:p>
          <a:r>
            <a:rPr lang="en-US" sz="1000" dirty="0"/>
            <a:t>Supplier User receives email notifications WITH Excel attachment</a:t>
          </a:r>
        </a:p>
      </dgm:t>
    </dgm:pt>
    <dgm:pt modelId="{CBFFB523-5AA1-4CD4-8A07-ED76C9C140B2}" type="parTrans" cxnId="{0B2F6B87-8911-48FC-8F97-8C21DECD51EB}">
      <dgm:prSet/>
      <dgm:spPr/>
      <dgm:t>
        <a:bodyPr/>
        <a:lstStyle/>
        <a:p>
          <a:endParaRPr lang="en-US" sz="1000"/>
        </a:p>
      </dgm:t>
    </dgm:pt>
    <dgm:pt modelId="{CB69F37F-0958-47C3-8EB6-65E2E7C56E7D}" type="sibTrans" cxnId="{0B2F6B87-8911-48FC-8F97-8C21DECD51EB}">
      <dgm:prSet/>
      <dgm:spPr/>
      <dgm:t>
        <a:bodyPr/>
        <a:lstStyle/>
        <a:p>
          <a:endParaRPr lang="en-US" sz="1000"/>
        </a:p>
      </dgm:t>
    </dgm:pt>
    <dgm:pt modelId="{C7EE7E3E-7E3D-4E9A-9742-26708A92A1E0}">
      <dgm:prSet custT="1"/>
      <dgm:spPr/>
      <dgm:t>
        <a:bodyPr/>
        <a:lstStyle/>
        <a:p>
          <a:r>
            <a:rPr lang="en-US" sz="1000"/>
            <a:t>Only one email address per supplier is allowed</a:t>
          </a:r>
        </a:p>
      </dgm:t>
    </dgm:pt>
    <dgm:pt modelId="{389262CC-9BC5-4E28-8E1B-C0506ECA528A}" type="parTrans" cxnId="{8C4F1393-8C0D-42D1-B1E3-0E2C0CE4A11C}">
      <dgm:prSet/>
      <dgm:spPr/>
      <dgm:t>
        <a:bodyPr/>
        <a:lstStyle/>
        <a:p>
          <a:endParaRPr lang="en-US" sz="1000"/>
        </a:p>
      </dgm:t>
    </dgm:pt>
    <dgm:pt modelId="{323700AE-56FC-4148-8D31-E96A57380AF3}" type="sibTrans" cxnId="{8C4F1393-8C0D-42D1-B1E3-0E2C0CE4A11C}">
      <dgm:prSet/>
      <dgm:spPr/>
      <dgm:t>
        <a:bodyPr/>
        <a:lstStyle/>
        <a:p>
          <a:endParaRPr lang="en-US" sz="1000"/>
        </a:p>
      </dgm:t>
    </dgm:pt>
    <dgm:pt modelId="{951E9C86-B412-4459-A4B0-B1F83A9CDD6B}">
      <dgm:prSet custT="1"/>
      <dgm:spPr/>
      <dgm:t>
        <a:bodyPr/>
        <a:lstStyle/>
        <a:p>
          <a:r>
            <a:rPr lang="en-US" sz="1000" dirty="0"/>
            <a:t>The email will arrive from the system email address: </a:t>
          </a:r>
          <a:r>
            <a:rPr lang="en-US" sz="1000" b="1" i="0" dirty="0">
              <a:hlinkClick xmlns:r="http://schemas.openxmlformats.org/officeDocument/2006/relationships" r:id="rId1"/>
            </a:rPr>
            <a:t>mailer@services.e2open.com</a:t>
          </a:r>
          <a:r>
            <a:rPr lang="en-US" sz="1000" b="1" i="0" dirty="0"/>
            <a:t> (</a:t>
          </a:r>
          <a:r>
            <a:rPr lang="hu-HU" sz="1000" b="1" i="0" dirty="0"/>
            <a:t>1)</a:t>
          </a:r>
          <a:endParaRPr lang="en-US" sz="1000" dirty="0"/>
        </a:p>
      </dgm:t>
    </dgm:pt>
    <dgm:pt modelId="{EDCC0E1B-84D7-4DFE-826C-102D3119B40F}" type="parTrans" cxnId="{004AB313-2FFA-4903-BF40-100E62E4C717}">
      <dgm:prSet/>
      <dgm:spPr/>
      <dgm:t>
        <a:bodyPr/>
        <a:lstStyle/>
        <a:p>
          <a:endParaRPr lang="en-US" sz="1000"/>
        </a:p>
      </dgm:t>
    </dgm:pt>
    <dgm:pt modelId="{87FA72B7-BBB5-44D7-96CB-73DBCD9E846A}" type="sibTrans" cxnId="{004AB313-2FFA-4903-BF40-100E62E4C717}">
      <dgm:prSet/>
      <dgm:spPr/>
      <dgm:t>
        <a:bodyPr/>
        <a:lstStyle/>
        <a:p>
          <a:endParaRPr lang="en-US" sz="1000"/>
        </a:p>
      </dgm:t>
    </dgm:pt>
    <dgm:pt modelId="{47CC33A3-E393-4A48-8556-A4664BD2A35F}">
      <dgm:prSet custT="1"/>
      <dgm:spPr/>
      <dgm:t>
        <a:bodyPr/>
        <a:lstStyle/>
        <a:p>
          <a:r>
            <a:rPr lang="en-US" sz="1000" u="sng" dirty="0"/>
            <a:t>IMPORTANT</a:t>
          </a:r>
          <a:r>
            <a:rPr lang="en-US" sz="1000" dirty="0"/>
            <a:t>: ensure you are not blocking this mail address!</a:t>
          </a:r>
        </a:p>
      </dgm:t>
    </dgm:pt>
    <dgm:pt modelId="{262B61EE-E694-4504-B430-625332D33E2E}" type="parTrans" cxnId="{BB2DF643-113E-4F0E-A6F3-8A6DCA65C91A}">
      <dgm:prSet/>
      <dgm:spPr/>
      <dgm:t>
        <a:bodyPr/>
        <a:lstStyle/>
        <a:p>
          <a:endParaRPr lang="en-US" sz="1000"/>
        </a:p>
      </dgm:t>
    </dgm:pt>
    <dgm:pt modelId="{7520BC08-3B88-4103-A2EB-ACE20BED2F92}" type="sibTrans" cxnId="{BB2DF643-113E-4F0E-A6F3-8A6DCA65C91A}">
      <dgm:prSet/>
      <dgm:spPr/>
      <dgm:t>
        <a:bodyPr/>
        <a:lstStyle/>
        <a:p>
          <a:endParaRPr lang="en-US" sz="1000"/>
        </a:p>
      </dgm:t>
    </dgm:pt>
    <dgm:pt modelId="{5F732F60-81D9-4BAD-9C17-E49AE0A5DAA3}">
      <dgm:prSet custT="1"/>
      <dgm:spPr/>
      <dgm:t>
        <a:bodyPr/>
        <a:lstStyle/>
        <a:p>
          <a:r>
            <a:rPr lang="en-US" sz="1000" dirty="0"/>
            <a:t>Email subject will always </a:t>
          </a:r>
          <a:r>
            <a:rPr lang="en-US" sz="1000" b="1" dirty="0"/>
            <a:t>include reference number (2)</a:t>
          </a:r>
          <a:r>
            <a:rPr lang="en-US" sz="1000" dirty="0"/>
            <a:t>– please make sure to </a:t>
          </a:r>
          <a:r>
            <a:rPr lang="en-US" sz="1000" u="sng" dirty="0"/>
            <a:t>not</a:t>
          </a:r>
          <a:r>
            <a:rPr lang="en-US" sz="1000" dirty="0"/>
            <a:t> delete this number from your reply back email so we can reference it.</a:t>
          </a:r>
        </a:p>
      </dgm:t>
    </dgm:pt>
    <dgm:pt modelId="{A302A080-E0FF-4321-941B-D1529AE84E28}" type="parTrans" cxnId="{68741201-AE0F-43FF-B143-23916B258749}">
      <dgm:prSet/>
      <dgm:spPr/>
      <dgm:t>
        <a:bodyPr/>
        <a:lstStyle/>
        <a:p>
          <a:endParaRPr lang="en-US" sz="1000"/>
        </a:p>
      </dgm:t>
    </dgm:pt>
    <dgm:pt modelId="{C6D08DDF-B61A-4B0D-A8CD-FDDEA06CB121}" type="sibTrans" cxnId="{68741201-AE0F-43FF-B143-23916B258749}">
      <dgm:prSet/>
      <dgm:spPr/>
      <dgm:t>
        <a:bodyPr/>
        <a:lstStyle/>
        <a:p>
          <a:endParaRPr lang="en-US" sz="1000"/>
        </a:p>
      </dgm:t>
    </dgm:pt>
    <dgm:pt modelId="{106FA0A2-FEAC-42C5-8BD7-8CA3E2B4ADFE}" type="pres">
      <dgm:prSet presAssocID="{42BE0261-F477-41F4-BCEF-DDE52FEF4DD7}" presName="Name0" presStyleCnt="0">
        <dgm:presLayoutVars>
          <dgm:dir/>
          <dgm:resizeHandles val="exact"/>
        </dgm:presLayoutVars>
      </dgm:prSet>
      <dgm:spPr/>
    </dgm:pt>
    <dgm:pt modelId="{B47798A1-599B-4B0F-84CA-5B3CB23CA5F7}" type="pres">
      <dgm:prSet presAssocID="{92FC4195-05FF-416C-8D23-010B0211CF65}" presName="node" presStyleLbl="node1" presStyleIdx="0" presStyleCnt="4">
        <dgm:presLayoutVars>
          <dgm:bulletEnabled val="1"/>
        </dgm:presLayoutVars>
      </dgm:prSet>
      <dgm:spPr/>
    </dgm:pt>
    <dgm:pt modelId="{579D2231-F981-440C-AB58-34E6C3897ADB}" type="pres">
      <dgm:prSet presAssocID="{CB69F37F-0958-47C3-8EB6-65E2E7C56E7D}" presName="sibTrans" presStyleLbl="sibTrans1D1" presStyleIdx="0" presStyleCnt="3"/>
      <dgm:spPr/>
    </dgm:pt>
    <dgm:pt modelId="{D75AE156-C32B-4D24-9EA9-9C903EA7F97A}" type="pres">
      <dgm:prSet presAssocID="{CB69F37F-0958-47C3-8EB6-65E2E7C56E7D}" presName="connectorText" presStyleLbl="sibTrans1D1" presStyleIdx="0" presStyleCnt="3"/>
      <dgm:spPr/>
    </dgm:pt>
    <dgm:pt modelId="{E39A07A3-F047-4D21-A881-0B53B1597F50}" type="pres">
      <dgm:prSet presAssocID="{C7EE7E3E-7E3D-4E9A-9742-26708A92A1E0}" presName="node" presStyleLbl="node1" presStyleIdx="1" presStyleCnt="4">
        <dgm:presLayoutVars>
          <dgm:bulletEnabled val="1"/>
        </dgm:presLayoutVars>
      </dgm:prSet>
      <dgm:spPr/>
    </dgm:pt>
    <dgm:pt modelId="{576A370D-0B7D-45E5-ADA1-AB45EA1BF052}" type="pres">
      <dgm:prSet presAssocID="{323700AE-56FC-4148-8D31-E96A57380AF3}" presName="sibTrans" presStyleLbl="sibTrans1D1" presStyleIdx="1" presStyleCnt="3"/>
      <dgm:spPr/>
    </dgm:pt>
    <dgm:pt modelId="{BB5F71A1-34F2-4E79-B6D3-EDD003D8A366}" type="pres">
      <dgm:prSet presAssocID="{323700AE-56FC-4148-8D31-E96A57380AF3}" presName="connectorText" presStyleLbl="sibTrans1D1" presStyleIdx="1" presStyleCnt="3"/>
      <dgm:spPr/>
    </dgm:pt>
    <dgm:pt modelId="{DE49A658-E371-424F-A27C-03E2520D5D64}" type="pres">
      <dgm:prSet presAssocID="{951E9C86-B412-4459-A4B0-B1F83A9CDD6B}" presName="node" presStyleLbl="node1" presStyleIdx="2" presStyleCnt="4">
        <dgm:presLayoutVars>
          <dgm:bulletEnabled val="1"/>
        </dgm:presLayoutVars>
      </dgm:prSet>
      <dgm:spPr/>
    </dgm:pt>
    <dgm:pt modelId="{28145C9B-A9EF-4EFB-BE4A-7CC671B09CB1}" type="pres">
      <dgm:prSet presAssocID="{87FA72B7-BBB5-44D7-96CB-73DBCD9E846A}" presName="sibTrans" presStyleLbl="sibTrans1D1" presStyleIdx="2" presStyleCnt="3"/>
      <dgm:spPr/>
    </dgm:pt>
    <dgm:pt modelId="{21EA95BE-FF59-4254-9CB9-C6B2DA562FB9}" type="pres">
      <dgm:prSet presAssocID="{87FA72B7-BBB5-44D7-96CB-73DBCD9E846A}" presName="connectorText" presStyleLbl="sibTrans1D1" presStyleIdx="2" presStyleCnt="3"/>
      <dgm:spPr/>
    </dgm:pt>
    <dgm:pt modelId="{7B17D1F9-4D64-4CCC-AF0D-21AB3EE359F0}" type="pres">
      <dgm:prSet presAssocID="{5F732F60-81D9-4BAD-9C17-E49AE0A5DAA3}" presName="node" presStyleLbl="node1" presStyleIdx="3" presStyleCnt="4">
        <dgm:presLayoutVars>
          <dgm:bulletEnabled val="1"/>
        </dgm:presLayoutVars>
      </dgm:prSet>
      <dgm:spPr/>
    </dgm:pt>
  </dgm:ptLst>
  <dgm:cxnLst>
    <dgm:cxn modelId="{68741201-AE0F-43FF-B143-23916B258749}" srcId="{42BE0261-F477-41F4-BCEF-DDE52FEF4DD7}" destId="{5F732F60-81D9-4BAD-9C17-E49AE0A5DAA3}" srcOrd="3" destOrd="0" parTransId="{A302A080-E0FF-4321-941B-D1529AE84E28}" sibTransId="{C6D08DDF-B61A-4B0D-A8CD-FDDEA06CB121}"/>
    <dgm:cxn modelId="{1BBE8008-78E0-4916-82A8-5BAA019F13A7}" type="presOf" srcId="{951E9C86-B412-4459-A4B0-B1F83A9CDD6B}" destId="{DE49A658-E371-424F-A27C-03E2520D5D64}" srcOrd="0" destOrd="0" presId="urn:microsoft.com/office/officeart/2005/8/layout/bProcess3"/>
    <dgm:cxn modelId="{004AB313-2FFA-4903-BF40-100E62E4C717}" srcId="{42BE0261-F477-41F4-BCEF-DDE52FEF4DD7}" destId="{951E9C86-B412-4459-A4B0-B1F83A9CDD6B}" srcOrd="2" destOrd="0" parTransId="{EDCC0E1B-84D7-4DFE-826C-102D3119B40F}" sibTransId="{87FA72B7-BBB5-44D7-96CB-73DBCD9E846A}"/>
    <dgm:cxn modelId="{BB3B5726-7B56-4395-A4A3-D7C39E73ABCA}" type="presOf" srcId="{323700AE-56FC-4148-8D31-E96A57380AF3}" destId="{BB5F71A1-34F2-4E79-B6D3-EDD003D8A366}" srcOrd="1" destOrd="0" presId="urn:microsoft.com/office/officeart/2005/8/layout/bProcess3"/>
    <dgm:cxn modelId="{7B650230-635C-4F76-9B98-81BA4F9496E2}" type="presOf" srcId="{323700AE-56FC-4148-8D31-E96A57380AF3}" destId="{576A370D-0B7D-45E5-ADA1-AB45EA1BF052}" srcOrd="0" destOrd="0" presId="urn:microsoft.com/office/officeart/2005/8/layout/bProcess3"/>
    <dgm:cxn modelId="{5C95A45E-FE84-4234-A0BB-E0EB0F6FF897}" type="presOf" srcId="{42BE0261-F477-41F4-BCEF-DDE52FEF4DD7}" destId="{106FA0A2-FEAC-42C5-8BD7-8CA3E2B4ADFE}" srcOrd="0" destOrd="0" presId="urn:microsoft.com/office/officeart/2005/8/layout/bProcess3"/>
    <dgm:cxn modelId="{09106F60-032A-41DA-90C5-AC3D5CBEE31C}" type="presOf" srcId="{5F732F60-81D9-4BAD-9C17-E49AE0A5DAA3}" destId="{7B17D1F9-4D64-4CCC-AF0D-21AB3EE359F0}" srcOrd="0" destOrd="0" presId="urn:microsoft.com/office/officeart/2005/8/layout/bProcess3"/>
    <dgm:cxn modelId="{BB2DF643-113E-4F0E-A6F3-8A6DCA65C91A}" srcId="{951E9C86-B412-4459-A4B0-B1F83A9CDD6B}" destId="{47CC33A3-E393-4A48-8556-A4664BD2A35F}" srcOrd="0" destOrd="0" parTransId="{262B61EE-E694-4504-B430-625332D33E2E}" sibTransId="{7520BC08-3B88-4103-A2EB-ACE20BED2F92}"/>
    <dgm:cxn modelId="{F5531980-FCF2-447C-9922-786A6EE2CBDC}" type="presOf" srcId="{47CC33A3-E393-4A48-8556-A4664BD2A35F}" destId="{DE49A658-E371-424F-A27C-03E2520D5D64}" srcOrd="0" destOrd="1" presId="urn:microsoft.com/office/officeart/2005/8/layout/bProcess3"/>
    <dgm:cxn modelId="{0B2F6B87-8911-48FC-8F97-8C21DECD51EB}" srcId="{42BE0261-F477-41F4-BCEF-DDE52FEF4DD7}" destId="{92FC4195-05FF-416C-8D23-010B0211CF65}" srcOrd="0" destOrd="0" parTransId="{CBFFB523-5AA1-4CD4-8A07-ED76C9C140B2}" sibTransId="{CB69F37F-0958-47C3-8EB6-65E2E7C56E7D}"/>
    <dgm:cxn modelId="{9B018991-F334-4CFE-AAE0-2DBC7164C090}" type="presOf" srcId="{92FC4195-05FF-416C-8D23-010B0211CF65}" destId="{B47798A1-599B-4B0F-84CA-5B3CB23CA5F7}" srcOrd="0" destOrd="0" presId="urn:microsoft.com/office/officeart/2005/8/layout/bProcess3"/>
    <dgm:cxn modelId="{8C4F1393-8C0D-42D1-B1E3-0E2C0CE4A11C}" srcId="{42BE0261-F477-41F4-BCEF-DDE52FEF4DD7}" destId="{C7EE7E3E-7E3D-4E9A-9742-26708A92A1E0}" srcOrd="1" destOrd="0" parTransId="{389262CC-9BC5-4E28-8E1B-C0506ECA528A}" sibTransId="{323700AE-56FC-4148-8D31-E96A57380AF3}"/>
    <dgm:cxn modelId="{EF81939B-17E1-4CAB-AE1B-432640CCD9EB}" type="presOf" srcId="{CB69F37F-0958-47C3-8EB6-65E2E7C56E7D}" destId="{D75AE156-C32B-4D24-9EA9-9C903EA7F97A}" srcOrd="1" destOrd="0" presId="urn:microsoft.com/office/officeart/2005/8/layout/bProcess3"/>
    <dgm:cxn modelId="{8D4B42A8-5F2B-4B74-BF92-9547D7C40B37}" type="presOf" srcId="{CB69F37F-0958-47C3-8EB6-65E2E7C56E7D}" destId="{579D2231-F981-440C-AB58-34E6C3897ADB}" srcOrd="0" destOrd="0" presId="urn:microsoft.com/office/officeart/2005/8/layout/bProcess3"/>
    <dgm:cxn modelId="{140C59D2-2A98-4B51-AA30-0EBF9AE37934}" type="presOf" srcId="{C7EE7E3E-7E3D-4E9A-9742-26708A92A1E0}" destId="{E39A07A3-F047-4D21-A881-0B53B1597F50}" srcOrd="0" destOrd="0" presId="urn:microsoft.com/office/officeart/2005/8/layout/bProcess3"/>
    <dgm:cxn modelId="{806D9AD4-0C7A-49A5-9ACC-E6F00C24DB38}" type="presOf" srcId="{87FA72B7-BBB5-44D7-96CB-73DBCD9E846A}" destId="{28145C9B-A9EF-4EFB-BE4A-7CC671B09CB1}" srcOrd="0" destOrd="0" presId="urn:microsoft.com/office/officeart/2005/8/layout/bProcess3"/>
    <dgm:cxn modelId="{FC1473F9-D794-4296-BF71-FAF689F87F79}" type="presOf" srcId="{87FA72B7-BBB5-44D7-96CB-73DBCD9E846A}" destId="{21EA95BE-FF59-4254-9CB9-C6B2DA562FB9}" srcOrd="1" destOrd="0" presId="urn:microsoft.com/office/officeart/2005/8/layout/bProcess3"/>
    <dgm:cxn modelId="{7E06068C-D0D6-4995-9E9F-307B73FABA4B}" type="presParOf" srcId="{106FA0A2-FEAC-42C5-8BD7-8CA3E2B4ADFE}" destId="{B47798A1-599B-4B0F-84CA-5B3CB23CA5F7}" srcOrd="0" destOrd="0" presId="urn:microsoft.com/office/officeart/2005/8/layout/bProcess3"/>
    <dgm:cxn modelId="{3AEDB6D2-3809-40A3-B53A-F0261C51DE08}" type="presParOf" srcId="{106FA0A2-FEAC-42C5-8BD7-8CA3E2B4ADFE}" destId="{579D2231-F981-440C-AB58-34E6C3897ADB}" srcOrd="1" destOrd="0" presId="urn:microsoft.com/office/officeart/2005/8/layout/bProcess3"/>
    <dgm:cxn modelId="{B6276503-5D08-42F3-A297-65E0CC8E3566}" type="presParOf" srcId="{579D2231-F981-440C-AB58-34E6C3897ADB}" destId="{D75AE156-C32B-4D24-9EA9-9C903EA7F97A}" srcOrd="0" destOrd="0" presId="urn:microsoft.com/office/officeart/2005/8/layout/bProcess3"/>
    <dgm:cxn modelId="{CF3E03EB-671A-4AA6-9838-8FF36728FACF}" type="presParOf" srcId="{106FA0A2-FEAC-42C5-8BD7-8CA3E2B4ADFE}" destId="{E39A07A3-F047-4D21-A881-0B53B1597F50}" srcOrd="2" destOrd="0" presId="urn:microsoft.com/office/officeart/2005/8/layout/bProcess3"/>
    <dgm:cxn modelId="{132E5F17-1906-40C8-82B8-DA6C3465EACA}" type="presParOf" srcId="{106FA0A2-FEAC-42C5-8BD7-8CA3E2B4ADFE}" destId="{576A370D-0B7D-45E5-ADA1-AB45EA1BF052}" srcOrd="3" destOrd="0" presId="urn:microsoft.com/office/officeart/2005/8/layout/bProcess3"/>
    <dgm:cxn modelId="{9F182438-D8C8-46AD-9324-13DE18CC79AA}" type="presParOf" srcId="{576A370D-0B7D-45E5-ADA1-AB45EA1BF052}" destId="{BB5F71A1-34F2-4E79-B6D3-EDD003D8A366}" srcOrd="0" destOrd="0" presId="urn:microsoft.com/office/officeart/2005/8/layout/bProcess3"/>
    <dgm:cxn modelId="{CA24266E-F702-4E8A-8A72-0D98E7DF6050}" type="presParOf" srcId="{106FA0A2-FEAC-42C5-8BD7-8CA3E2B4ADFE}" destId="{DE49A658-E371-424F-A27C-03E2520D5D64}" srcOrd="4" destOrd="0" presId="urn:microsoft.com/office/officeart/2005/8/layout/bProcess3"/>
    <dgm:cxn modelId="{594613FA-D280-4730-B907-BA1716099B51}" type="presParOf" srcId="{106FA0A2-FEAC-42C5-8BD7-8CA3E2B4ADFE}" destId="{28145C9B-A9EF-4EFB-BE4A-7CC671B09CB1}" srcOrd="5" destOrd="0" presId="urn:microsoft.com/office/officeart/2005/8/layout/bProcess3"/>
    <dgm:cxn modelId="{A567D4D4-F202-45FB-85CE-7DCBD311A5D8}" type="presParOf" srcId="{28145C9B-A9EF-4EFB-BE4A-7CC671B09CB1}" destId="{21EA95BE-FF59-4254-9CB9-C6B2DA562FB9}" srcOrd="0" destOrd="0" presId="urn:microsoft.com/office/officeart/2005/8/layout/bProcess3"/>
    <dgm:cxn modelId="{B3D58360-669B-446D-9D0A-B246F9EF6896}" type="presParOf" srcId="{106FA0A2-FEAC-42C5-8BD7-8CA3E2B4ADFE}" destId="{7B17D1F9-4D64-4CCC-AF0D-21AB3EE359F0}" srcOrd="6"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3BD5C-3632-4B9D-AB6C-9D2F8FAF57AD}" type="doc">
      <dgm:prSet loTypeId="urn:microsoft.com/office/officeart/2018/2/layout/IconLabelList" loCatId="icon" qsTypeId="urn:microsoft.com/office/officeart/2005/8/quickstyle/simple1" qsCatId="simple" csTypeId="urn:microsoft.com/office/officeart/2005/8/colors/accent1_2" csCatId="accent1" phldr="1"/>
      <dgm:spPr/>
    </dgm:pt>
    <dgm:pt modelId="{491EACC6-ADD6-4920-A3A6-42DE6E6177A2}">
      <dgm:prSet phldrT="[Text]"/>
      <dgm:spPr/>
      <dgm:t>
        <a:bodyPr/>
        <a:lstStyle/>
        <a:p>
          <a:pPr>
            <a:lnSpc>
              <a:spcPct val="100000"/>
            </a:lnSpc>
          </a:pPr>
          <a:r>
            <a:rPr lang="en-US" dirty="0"/>
            <a:t>Download the Excel file and Open</a:t>
          </a:r>
        </a:p>
      </dgm:t>
    </dgm:pt>
    <dgm:pt modelId="{7A43D924-861A-413B-BE13-E99C921E111D}" type="parTrans" cxnId="{081357E2-243F-49AF-8DCD-0A8EA0DC8872}">
      <dgm:prSet/>
      <dgm:spPr/>
      <dgm:t>
        <a:bodyPr/>
        <a:lstStyle/>
        <a:p>
          <a:endParaRPr lang="en-US"/>
        </a:p>
      </dgm:t>
    </dgm:pt>
    <dgm:pt modelId="{A2668877-53D2-4815-83E9-59DAB59ED320}" type="sibTrans" cxnId="{081357E2-243F-49AF-8DCD-0A8EA0DC8872}">
      <dgm:prSet/>
      <dgm:spPr/>
      <dgm:t>
        <a:bodyPr/>
        <a:lstStyle/>
        <a:p>
          <a:endParaRPr lang="en-US"/>
        </a:p>
      </dgm:t>
    </dgm:pt>
    <dgm:pt modelId="{6C251222-61C3-4FE4-98CC-795193FD0190}">
      <dgm:prSet/>
      <dgm:spPr/>
      <dgm:t>
        <a:bodyPr/>
        <a:lstStyle/>
        <a:p>
          <a:pPr>
            <a:lnSpc>
              <a:spcPct val="100000"/>
            </a:lnSpc>
          </a:pPr>
          <a:r>
            <a:rPr lang="en-US" dirty="0"/>
            <a:t>Update your confirmation in the Excel based on the provided instructions.</a:t>
          </a:r>
        </a:p>
      </dgm:t>
    </dgm:pt>
    <dgm:pt modelId="{7AFC60E9-FC8F-4F76-9060-39F542B38300}" type="parTrans" cxnId="{0AB6C145-D992-4CE9-8D17-E63C0EF04E0C}">
      <dgm:prSet/>
      <dgm:spPr/>
      <dgm:t>
        <a:bodyPr/>
        <a:lstStyle/>
        <a:p>
          <a:endParaRPr lang="en-US"/>
        </a:p>
      </dgm:t>
    </dgm:pt>
    <dgm:pt modelId="{018A58F6-BC61-41C1-AC44-ACB12A9876FE}" type="sibTrans" cxnId="{0AB6C145-D992-4CE9-8D17-E63C0EF04E0C}">
      <dgm:prSet/>
      <dgm:spPr/>
      <dgm:t>
        <a:bodyPr/>
        <a:lstStyle/>
        <a:p>
          <a:endParaRPr lang="en-US"/>
        </a:p>
      </dgm:t>
    </dgm:pt>
    <dgm:pt modelId="{FD5507DD-410A-4037-ADB8-1B34BF07FC27}">
      <dgm:prSet/>
      <dgm:spPr/>
      <dgm:t>
        <a:bodyPr/>
        <a:lstStyle/>
        <a:p>
          <a:pPr>
            <a:lnSpc>
              <a:spcPct val="100000"/>
            </a:lnSpc>
          </a:pPr>
          <a:r>
            <a:rPr lang="en-US" noProof="0" dirty="0"/>
            <a:t>Save file and attached into your reply – </a:t>
          </a:r>
          <a:r>
            <a:rPr lang="en-US" b="1" noProof="0" dirty="0"/>
            <a:t>please do not rename the attachment</a:t>
          </a:r>
          <a:endParaRPr lang="en-US" noProof="0" dirty="0"/>
        </a:p>
      </dgm:t>
    </dgm:pt>
    <dgm:pt modelId="{50D359EB-0175-43D1-92B7-30469A80F6CC}" type="parTrans" cxnId="{44EB5091-24C3-4A7A-8B2E-3AC842CE8618}">
      <dgm:prSet/>
      <dgm:spPr/>
      <dgm:t>
        <a:bodyPr/>
        <a:lstStyle/>
        <a:p>
          <a:endParaRPr lang="en-US"/>
        </a:p>
      </dgm:t>
    </dgm:pt>
    <dgm:pt modelId="{BD85DF5C-DA0B-47C9-AF39-BA7355D6A74E}" type="sibTrans" cxnId="{44EB5091-24C3-4A7A-8B2E-3AC842CE8618}">
      <dgm:prSet/>
      <dgm:spPr/>
      <dgm:t>
        <a:bodyPr/>
        <a:lstStyle/>
        <a:p>
          <a:endParaRPr lang="en-US"/>
        </a:p>
      </dgm:t>
    </dgm:pt>
    <dgm:pt modelId="{8C7147E4-01C5-4AC5-93C9-C85C596FFA1A}">
      <dgm:prSet/>
      <dgm:spPr/>
      <dgm:t>
        <a:bodyPr/>
        <a:lstStyle/>
        <a:p>
          <a:pPr>
            <a:lnSpc>
              <a:spcPct val="100000"/>
            </a:lnSpc>
          </a:pPr>
          <a:r>
            <a:rPr lang="en-US" dirty="0"/>
            <a:t>Send reply to the original mail address and attach updated Excel file- </a:t>
          </a:r>
          <a:r>
            <a:rPr lang="en-US" b="1" dirty="0"/>
            <a:t>please do not change Subject</a:t>
          </a:r>
          <a:endParaRPr lang="en-US" dirty="0"/>
        </a:p>
      </dgm:t>
    </dgm:pt>
    <dgm:pt modelId="{60FD776D-244B-4EC1-9679-02D647F28291}" type="parTrans" cxnId="{24750A66-7E71-4555-B966-1A50CCA2737E}">
      <dgm:prSet/>
      <dgm:spPr/>
      <dgm:t>
        <a:bodyPr/>
        <a:lstStyle/>
        <a:p>
          <a:endParaRPr lang="en-US"/>
        </a:p>
      </dgm:t>
    </dgm:pt>
    <dgm:pt modelId="{2643655A-C9E5-4C68-AC2A-5AE2AB717512}" type="sibTrans" cxnId="{24750A66-7E71-4555-B966-1A50CCA2737E}">
      <dgm:prSet/>
      <dgm:spPr/>
      <dgm:t>
        <a:bodyPr/>
        <a:lstStyle/>
        <a:p>
          <a:endParaRPr lang="en-US"/>
        </a:p>
      </dgm:t>
    </dgm:pt>
    <dgm:pt modelId="{5C23F1D4-DA3B-4E82-A18B-D5A110542E81}" type="pres">
      <dgm:prSet presAssocID="{CCD3BD5C-3632-4B9D-AB6C-9D2F8FAF57AD}" presName="root" presStyleCnt="0">
        <dgm:presLayoutVars>
          <dgm:dir/>
          <dgm:resizeHandles val="exact"/>
        </dgm:presLayoutVars>
      </dgm:prSet>
      <dgm:spPr/>
    </dgm:pt>
    <dgm:pt modelId="{C46DCF36-16CE-4EC3-AECF-142529E1B419}" type="pres">
      <dgm:prSet presAssocID="{491EACC6-ADD6-4920-A3A6-42DE6E6177A2}" presName="compNode" presStyleCnt="0"/>
      <dgm:spPr/>
    </dgm:pt>
    <dgm:pt modelId="{37EE8374-73C9-4C68-AA4B-7BD5BE4B9628}" type="pres">
      <dgm:prSet presAssocID="{491EACC6-ADD6-4920-A3A6-42DE6E6177A2}" presName="iconRect" presStyleLbl="node1" presStyleIdx="0" presStyleCnt="4"/>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descr="Download"/>
        </a:ext>
      </dgm:extLst>
    </dgm:pt>
    <dgm:pt modelId="{DE429AFD-1E51-4592-806D-45A44822A652}" type="pres">
      <dgm:prSet presAssocID="{491EACC6-ADD6-4920-A3A6-42DE6E6177A2}" presName="spaceRect" presStyleCnt="0"/>
      <dgm:spPr/>
    </dgm:pt>
    <dgm:pt modelId="{2AF18125-FA11-4F25-B167-4C4D7E2044C6}" type="pres">
      <dgm:prSet presAssocID="{491EACC6-ADD6-4920-A3A6-42DE6E6177A2}" presName="textRect" presStyleLbl="revTx" presStyleIdx="0" presStyleCnt="4">
        <dgm:presLayoutVars>
          <dgm:chMax val="1"/>
          <dgm:chPref val="1"/>
        </dgm:presLayoutVars>
      </dgm:prSet>
      <dgm:spPr/>
    </dgm:pt>
    <dgm:pt modelId="{A7C01D90-034B-440F-A640-6603C72FE2EC}" type="pres">
      <dgm:prSet presAssocID="{A2668877-53D2-4815-83E9-59DAB59ED320}" presName="sibTrans" presStyleCnt="0"/>
      <dgm:spPr/>
    </dgm:pt>
    <dgm:pt modelId="{C1F64E85-8416-425F-B041-A196F58E868B}" type="pres">
      <dgm:prSet presAssocID="{6C251222-61C3-4FE4-98CC-795193FD0190}" presName="compNode" presStyleCnt="0"/>
      <dgm:spPr/>
    </dgm:pt>
    <dgm:pt modelId="{E4E921D8-AF9D-4D11-9333-2740D8659FD6}" type="pres">
      <dgm:prSet presAssocID="{6C251222-61C3-4FE4-98CC-795193FD0190}" presName="iconRect" presStyleLbl="node1" presStyleIdx="1" presStyleCnt="4"/>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6FD6C2C6-6E9E-42C7-8B26-46969BBBB203}" type="pres">
      <dgm:prSet presAssocID="{6C251222-61C3-4FE4-98CC-795193FD0190}" presName="spaceRect" presStyleCnt="0"/>
      <dgm:spPr/>
    </dgm:pt>
    <dgm:pt modelId="{B2558D81-6013-4FBD-9A33-C928DBB6EFF3}" type="pres">
      <dgm:prSet presAssocID="{6C251222-61C3-4FE4-98CC-795193FD0190}" presName="textRect" presStyleLbl="revTx" presStyleIdx="1" presStyleCnt="4">
        <dgm:presLayoutVars>
          <dgm:chMax val="1"/>
          <dgm:chPref val="1"/>
        </dgm:presLayoutVars>
      </dgm:prSet>
      <dgm:spPr/>
    </dgm:pt>
    <dgm:pt modelId="{83F81774-8DD9-4047-8F46-279A7BCE630E}" type="pres">
      <dgm:prSet presAssocID="{018A58F6-BC61-41C1-AC44-ACB12A9876FE}" presName="sibTrans" presStyleCnt="0"/>
      <dgm:spPr/>
    </dgm:pt>
    <dgm:pt modelId="{28C9D839-2D1E-4331-BB5F-EB04DFEBD8CD}" type="pres">
      <dgm:prSet presAssocID="{FD5507DD-410A-4037-ADB8-1B34BF07FC27}" presName="compNode" presStyleCnt="0"/>
      <dgm:spPr/>
    </dgm:pt>
    <dgm:pt modelId="{F2F1415B-EF5E-4B4D-BC3C-E95067C794AD}" type="pres">
      <dgm:prSet presAssocID="{FD5507DD-410A-4037-ADB8-1B34BF07FC27}" presName="iconRect" presStyleLbl="node1" presStyleIdx="2" presStyleCnt="4"/>
      <dgm:spPr>
        <a:blipFill>
          <a:blip xmlns:r="http://schemas.openxmlformats.org/officeDocument/2006/relationships" r:embed="rId3">
            <a:lum bright="-40000" contrast="-40000"/>
            <a:alphaModFix/>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solidFill>
            <a:schemeClr val="lt1">
              <a:hueOff val="0"/>
              <a:satOff val="0"/>
              <a:lumOff val="0"/>
            </a:schemeClr>
          </a:solidFill>
        </a:ln>
      </dgm:spPr>
      <dgm:extLst>
        <a:ext uri="{E40237B7-FDA0-4F09-8148-C483321AD2D9}">
          <dgm14:cNvPr xmlns:dgm14="http://schemas.microsoft.com/office/drawing/2010/diagram" id="0" name="" descr="Paperclip"/>
        </a:ext>
      </dgm:extLst>
    </dgm:pt>
    <dgm:pt modelId="{DB8EBC08-4823-45B3-A942-908A59328502}" type="pres">
      <dgm:prSet presAssocID="{FD5507DD-410A-4037-ADB8-1B34BF07FC27}" presName="spaceRect" presStyleCnt="0"/>
      <dgm:spPr/>
    </dgm:pt>
    <dgm:pt modelId="{1A1C2A0B-B250-47B1-9FB9-0A08C5ACC590}" type="pres">
      <dgm:prSet presAssocID="{FD5507DD-410A-4037-ADB8-1B34BF07FC27}" presName="textRect" presStyleLbl="revTx" presStyleIdx="2" presStyleCnt="4">
        <dgm:presLayoutVars>
          <dgm:chMax val="1"/>
          <dgm:chPref val="1"/>
        </dgm:presLayoutVars>
      </dgm:prSet>
      <dgm:spPr/>
    </dgm:pt>
    <dgm:pt modelId="{4C1CE53B-B0CF-42C7-83C0-644EE0136F89}" type="pres">
      <dgm:prSet presAssocID="{BD85DF5C-DA0B-47C9-AF39-BA7355D6A74E}" presName="sibTrans" presStyleCnt="0"/>
      <dgm:spPr/>
    </dgm:pt>
    <dgm:pt modelId="{614D7820-2C5D-47AB-907F-2AE47FA859E4}" type="pres">
      <dgm:prSet presAssocID="{8C7147E4-01C5-4AC5-93C9-C85C596FFA1A}" presName="compNode" presStyleCnt="0"/>
      <dgm:spPr/>
    </dgm:pt>
    <dgm:pt modelId="{87A1EB72-BB9E-47C3-81B8-EA392B4585A1}" type="pres">
      <dgm:prSet presAssocID="{8C7147E4-01C5-4AC5-93C9-C85C596FFA1A}" presName="iconRect" presStyleLbl="node1" presStyleIdx="3" presStyleCnt="4"/>
      <dgm:spPr>
        <a:blipFill rotWithShape="1">
          <a:blip xmlns:r="http://schemas.openxmlformats.org/officeDocument/2006/relationships" r:embed="rId5"/>
          <a:srcRect/>
          <a:stretch>
            <a:fillRect/>
          </a:stretch>
        </a:blipFill>
      </dgm:spPr>
    </dgm:pt>
    <dgm:pt modelId="{FBEC14E4-2D97-4797-82F0-F889C87D535C}" type="pres">
      <dgm:prSet presAssocID="{8C7147E4-01C5-4AC5-93C9-C85C596FFA1A}" presName="spaceRect" presStyleCnt="0"/>
      <dgm:spPr/>
    </dgm:pt>
    <dgm:pt modelId="{46891121-521C-4230-A071-A2D8456F95F1}" type="pres">
      <dgm:prSet presAssocID="{8C7147E4-01C5-4AC5-93C9-C85C596FFA1A}" presName="textRect" presStyleLbl="revTx" presStyleIdx="3" presStyleCnt="4">
        <dgm:presLayoutVars>
          <dgm:chMax val="1"/>
          <dgm:chPref val="1"/>
        </dgm:presLayoutVars>
      </dgm:prSet>
      <dgm:spPr/>
    </dgm:pt>
  </dgm:ptLst>
  <dgm:cxnLst>
    <dgm:cxn modelId="{1B117728-2CB3-4A0A-9EF2-828E70122445}" type="presOf" srcId="{6C251222-61C3-4FE4-98CC-795193FD0190}" destId="{B2558D81-6013-4FBD-9A33-C928DBB6EFF3}" srcOrd="0" destOrd="0" presId="urn:microsoft.com/office/officeart/2018/2/layout/IconLabelList"/>
    <dgm:cxn modelId="{D910A629-4C23-4C53-873E-5E06FDEE631A}" type="presOf" srcId="{491EACC6-ADD6-4920-A3A6-42DE6E6177A2}" destId="{2AF18125-FA11-4F25-B167-4C4D7E2044C6}" srcOrd="0" destOrd="0" presId="urn:microsoft.com/office/officeart/2018/2/layout/IconLabelList"/>
    <dgm:cxn modelId="{0AB6C145-D992-4CE9-8D17-E63C0EF04E0C}" srcId="{CCD3BD5C-3632-4B9D-AB6C-9D2F8FAF57AD}" destId="{6C251222-61C3-4FE4-98CC-795193FD0190}" srcOrd="1" destOrd="0" parTransId="{7AFC60E9-FC8F-4F76-9060-39F542B38300}" sibTransId="{018A58F6-BC61-41C1-AC44-ACB12A9876FE}"/>
    <dgm:cxn modelId="{24750A66-7E71-4555-B966-1A50CCA2737E}" srcId="{CCD3BD5C-3632-4B9D-AB6C-9D2F8FAF57AD}" destId="{8C7147E4-01C5-4AC5-93C9-C85C596FFA1A}" srcOrd="3" destOrd="0" parTransId="{60FD776D-244B-4EC1-9679-02D647F28291}" sibTransId="{2643655A-C9E5-4C68-AC2A-5AE2AB717512}"/>
    <dgm:cxn modelId="{92E0EC53-47E6-47C9-BAAB-EA26FCAC720F}" type="presOf" srcId="{CCD3BD5C-3632-4B9D-AB6C-9D2F8FAF57AD}" destId="{5C23F1D4-DA3B-4E82-A18B-D5A110542E81}" srcOrd="0" destOrd="0" presId="urn:microsoft.com/office/officeart/2018/2/layout/IconLabelList"/>
    <dgm:cxn modelId="{44EB5091-24C3-4A7A-8B2E-3AC842CE8618}" srcId="{CCD3BD5C-3632-4B9D-AB6C-9D2F8FAF57AD}" destId="{FD5507DD-410A-4037-ADB8-1B34BF07FC27}" srcOrd="2" destOrd="0" parTransId="{50D359EB-0175-43D1-92B7-30469A80F6CC}" sibTransId="{BD85DF5C-DA0B-47C9-AF39-BA7355D6A74E}"/>
    <dgm:cxn modelId="{A2B7C8C6-1A32-4F15-889D-4D5293EBD5BF}" type="presOf" srcId="{8C7147E4-01C5-4AC5-93C9-C85C596FFA1A}" destId="{46891121-521C-4230-A071-A2D8456F95F1}" srcOrd="0" destOrd="0" presId="urn:microsoft.com/office/officeart/2018/2/layout/IconLabelList"/>
    <dgm:cxn modelId="{96AD65CE-982F-4E17-AB20-20CB56732C77}" type="presOf" srcId="{FD5507DD-410A-4037-ADB8-1B34BF07FC27}" destId="{1A1C2A0B-B250-47B1-9FB9-0A08C5ACC590}" srcOrd="0" destOrd="0" presId="urn:microsoft.com/office/officeart/2018/2/layout/IconLabelList"/>
    <dgm:cxn modelId="{081357E2-243F-49AF-8DCD-0A8EA0DC8872}" srcId="{CCD3BD5C-3632-4B9D-AB6C-9D2F8FAF57AD}" destId="{491EACC6-ADD6-4920-A3A6-42DE6E6177A2}" srcOrd="0" destOrd="0" parTransId="{7A43D924-861A-413B-BE13-E99C921E111D}" sibTransId="{A2668877-53D2-4815-83E9-59DAB59ED320}"/>
    <dgm:cxn modelId="{686B544C-BCB3-4689-AF71-351274BA6172}" type="presParOf" srcId="{5C23F1D4-DA3B-4E82-A18B-D5A110542E81}" destId="{C46DCF36-16CE-4EC3-AECF-142529E1B419}" srcOrd="0" destOrd="0" presId="urn:microsoft.com/office/officeart/2018/2/layout/IconLabelList"/>
    <dgm:cxn modelId="{5DCAC339-47E8-48B9-9D07-4F5BBFD1413C}" type="presParOf" srcId="{C46DCF36-16CE-4EC3-AECF-142529E1B419}" destId="{37EE8374-73C9-4C68-AA4B-7BD5BE4B9628}" srcOrd="0" destOrd="0" presId="urn:microsoft.com/office/officeart/2018/2/layout/IconLabelList"/>
    <dgm:cxn modelId="{1ABA20E9-90EE-4A60-9FA4-FBB76A35C87D}" type="presParOf" srcId="{C46DCF36-16CE-4EC3-AECF-142529E1B419}" destId="{DE429AFD-1E51-4592-806D-45A44822A652}" srcOrd="1" destOrd="0" presId="urn:microsoft.com/office/officeart/2018/2/layout/IconLabelList"/>
    <dgm:cxn modelId="{7C598149-F0ED-4A26-A504-B67F8C342CA6}" type="presParOf" srcId="{C46DCF36-16CE-4EC3-AECF-142529E1B419}" destId="{2AF18125-FA11-4F25-B167-4C4D7E2044C6}" srcOrd="2" destOrd="0" presId="urn:microsoft.com/office/officeart/2018/2/layout/IconLabelList"/>
    <dgm:cxn modelId="{E8382046-B3BC-4AE8-AE26-A6C88022A920}" type="presParOf" srcId="{5C23F1D4-DA3B-4E82-A18B-D5A110542E81}" destId="{A7C01D90-034B-440F-A640-6603C72FE2EC}" srcOrd="1" destOrd="0" presId="urn:microsoft.com/office/officeart/2018/2/layout/IconLabelList"/>
    <dgm:cxn modelId="{3BBB24DD-2809-425F-9B70-93E3492ADAB0}" type="presParOf" srcId="{5C23F1D4-DA3B-4E82-A18B-D5A110542E81}" destId="{C1F64E85-8416-425F-B041-A196F58E868B}" srcOrd="2" destOrd="0" presId="urn:microsoft.com/office/officeart/2018/2/layout/IconLabelList"/>
    <dgm:cxn modelId="{A94ACFFF-BC21-4570-B20A-8F51B73EFB84}" type="presParOf" srcId="{C1F64E85-8416-425F-B041-A196F58E868B}" destId="{E4E921D8-AF9D-4D11-9333-2740D8659FD6}" srcOrd="0" destOrd="0" presId="urn:microsoft.com/office/officeart/2018/2/layout/IconLabelList"/>
    <dgm:cxn modelId="{CAF62FC7-3334-4C29-B76E-422131EA53A5}" type="presParOf" srcId="{C1F64E85-8416-425F-B041-A196F58E868B}" destId="{6FD6C2C6-6E9E-42C7-8B26-46969BBBB203}" srcOrd="1" destOrd="0" presId="urn:microsoft.com/office/officeart/2018/2/layout/IconLabelList"/>
    <dgm:cxn modelId="{8E2693A2-D799-4C23-83B9-FA46031D0BF8}" type="presParOf" srcId="{C1F64E85-8416-425F-B041-A196F58E868B}" destId="{B2558D81-6013-4FBD-9A33-C928DBB6EFF3}" srcOrd="2" destOrd="0" presId="urn:microsoft.com/office/officeart/2018/2/layout/IconLabelList"/>
    <dgm:cxn modelId="{5CB3467E-3F74-41C9-AACA-662FAF685E11}" type="presParOf" srcId="{5C23F1D4-DA3B-4E82-A18B-D5A110542E81}" destId="{83F81774-8DD9-4047-8F46-279A7BCE630E}" srcOrd="3" destOrd="0" presId="urn:microsoft.com/office/officeart/2018/2/layout/IconLabelList"/>
    <dgm:cxn modelId="{6321969C-1B72-4C0F-B6BD-020F7A3C1825}" type="presParOf" srcId="{5C23F1D4-DA3B-4E82-A18B-D5A110542E81}" destId="{28C9D839-2D1E-4331-BB5F-EB04DFEBD8CD}" srcOrd="4" destOrd="0" presId="urn:microsoft.com/office/officeart/2018/2/layout/IconLabelList"/>
    <dgm:cxn modelId="{934556F3-E38D-4084-BE2F-68C924E9931A}" type="presParOf" srcId="{28C9D839-2D1E-4331-BB5F-EB04DFEBD8CD}" destId="{F2F1415B-EF5E-4B4D-BC3C-E95067C794AD}" srcOrd="0" destOrd="0" presId="urn:microsoft.com/office/officeart/2018/2/layout/IconLabelList"/>
    <dgm:cxn modelId="{762F0824-CFC1-4436-9BB9-B122B938442D}" type="presParOf" srcId="{28C9D839-2D1E-4331-BB5F-EB04DFEBD8CD}" destId="{DB8EBC08-4823-45B3-A942-908A59328502}" srcOrd="1" destOrd="0" presId="urn:microsoft.com/office/officeart/2018/2/layout/IconLabelList"/>
    <dgm:cxn modelId="{90E471A6-295A-49CD-8A3C-6B5DC3F5B8E7}" type="presParOf" srcId="{28C9D839-2D1E-4331-BB5F-EB04DFEBD8CD}" destId="{1A1C2A0B-B250-47B1-9FB9-0A08C5ACC590}" srcOrd="2" destOrd="0" presId="urn:microsoft.com/office/officeart/2018/2/layout/IconLabelList"/>
    <dgm:cxn modelId="{9314D02D-5D4D-4FDD-96C6-F083CA3E8F20}" type="presParOf" srcId="{5C23F1D4-DA3B-4E82-A18B-D5A110542E81}" destId="{4C1CE53B-B0CF-42C7-83C0-644EE0136F89}" srcOrd="5" destOrd="0" presId="urn:microsoft.com/office/officeart/2018/2/layout/IconLabelList"/>
    <dgm:cxn modelId="{CEEB0882-9E06-45F8-AE4C-616EBEC9FBB5}" type="presParOf" srcId="{5C23F1D4-DA3B-4E82-A18B-D5A110542E81}" destId="{614D7820-2C5D-47AB-907F-2AE47FA859E4}" srcOrd="6" destOrd="0" presId="urn:microsoft.com/office/officeart/2018/2/layout/IconLabelList"/>
    <dgm:cxn modelId="{3D00D8D9-4187-48E7-8AB2-AC171ECC874D}" type="presParOf" srcId="{614D7820-2C5D-47AB-907F-2AE47FA859E4}" destId="{87A1EB72-BB9E-47C3-81B8-EA392B4585A1}" srcOrd="0" destOrd="0" presId="urn:microsoft.com/office/officeart/2018/2/layout/IconLabelList"/>
    <dgm:cxn modelId="{EE8623C6-CAE4-4F84-A3F9-64A825BBEDB7}" type="presParOf" srcId="{614D7820-2C5D-47AB-907F-2AE47FA859E4}" destId="{FBEC14E4-2D97-4797-82F0-F889C87D535C}" srcOrd="1" destOrd="0" presId="urn:microsoft.com/office/officeart/2018/2/layout/IconLabelList"/>
    <dgm:cxn modelId="{9C17C4E7-7A54-41A7-B4FA-B51072B86F56}" type="presParOf" srcId="{614D7820-2C5D-47AB-907F-2AE47FA859E4}" destId="{46891121-521C-4230-A071-A2D8456F95F1}"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D2231-F981-440C-AB58-34E6C3897ADB}">
      <dsp:nvSpPr>
        <dsp:cNvPr id="0" name=""/>
        <dsp:cNvSpPr/>
      </dsp:nvSpPr>
      <dsp:spPr>
        <a:xfrm>
          <a:off x="2189727" y="1578747"/>
          <a:ext cx="473215" cy="91440"/>
        </a:xfrm>
        <a:custGeom>
          <a:avLst/>
          <a:gdLst/>
          <a:ahLst/>
          <a:cxnLst/>
          <a:rect l="0" t="0" r="0" b="0"/>
          <a:pathLst>
            <a:path>
              <a:moveTo>
                <a:pt x="0" y="45720"/>
              </a:moveTo>
              <a:lnTo>
                <a:pt x="473215" y="45720"/>
              </a:lnTo>
            </a:path>
          </a:pathLst>
        </a:custGeom>
        <a:noFill/>
        <a:ln w="635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13739" y="1621948"/>
        <a:ext cx="25190" cy="5038"/>
      </dsp:txXfrm>
    </dsp:sp>
    <dsp:sp modelId="{B47798A1-599B-4B0F-84CA-5B3CB23CA5F7}">
      <dsp:nvSpPr>
        <dsp:cNvPr id="0" name=""/>
        <dsp:cNvSpPr/>
      </dsp:nvSpPr>
      <dsp:spPr>
        <a:xfrm>
          <a:off x="1026" y="967317"/>
          <a:ext cx="2190501" cy="1314300"/>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dirty="0"/>
            <a:t>Supplier User receives email notifications WITH Excel attachment</a:t>
          </a:r>
        </a:p>
      </dsp:txBody>
      <dsp:txXfrm>
        <a:off x="1026" y="967317"/>
        <a:ext cx="2190501" cy="1314300"/>
      </dsp:txXfrm>
    </dsp:sp>
    <dsp:sp modelId="{576A370D-0B7D-45E5-ADA1-AB45EA1BF052}">
      <dsp:nvSpPr>
        <dsp:cNvPr id="0" name=""/>
        <dsp:cNvSpPr/>
      </dsp:nvSpPr>
      <dsp:spPr>
        <a:xfrm>
          <a:off x="1096276" y="2279818"/>
          <a:ext cx="2694316" cy="473215"/>
        </a:xfrm>
        <a:custGeom>
          <a:avLst/>
          <a:gdLst/>
          <a:ahLst/>
          <a:cxnLst/>
          <a:rect l="0" t="0" r="0" b="0"/>
          <a:pathLst>
            <a:path>
              <a:moveTo>
                <a:pt x="2694316" y="0"/>
              </a:moveTo>
              <a:lnTo>
                <a:pt x="2694316" y="253707"/>
              </a:lnTo>
              <a:lnTo>
                <a:pt x="0" y="253707"/>
              </a:lnTo>
              <a:lnTo>
                <a:pt x="0" y="473215"/>
              </a:lnTo>
            </a:path>
          </a:pathLst>
        </a:custGeom>
        <a:noFill/>
        <a:ln w="635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74909" y="2513906"/>
        <a:ext cx="137050" cy="5038"/>
      </dsp:txXfrm>
    </dsp:sp>
    <dsp:sp modelId="{E39A07A3-F047-4D21-A881-0B53B1597F50}">
      <dsp:nvSpPr>
        <dsp:cNvPr id="0" name=""/>
        <dsp:cNvSpPr/>
      </dsp:nvSpPr>
      <dsp:spPr>
        <a:xfrm>
          <a:off x="2695342" y="967317"/>
          <a:ext cx="2190501" cy="1314300"/>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a:t>Only one email address per supplier is allowed</a:t>
          </a:r>
        </a:p>
      </dsp:txBody>
      <dsp:txXfrm>
        <a:off x="2695342" y="967317"/>
        <a:ext cx="2190501" cy="1314300"/>
      </dsp:txXfrm>
    </dsp:sp>
    <dsp:sp modelId="{28145C9B-A9EF-4EFB-BE4A-7CC671B09CB1}">
      <dsp:nvSpPr>
        <dsp:cNvPr id="0" name=""/>
        <dsp:cNvSpPr/>
      </dsp:nvSpPr>
      <dsp:spPr>
        <a:xfrm>
          <a:off x="2189727" y="3396864"/>
          <a:ext cx="473215" cy="91440"/>
        </a:xfrm>
        <a:custGeom>
          <a:avLst/>
          <a:gdLst/>
          <a:ahLst/>
          <a:cxnLst/>
          <a:rect l="0" t="0" r="0" b="0"/>
          <a:pathLst>
            <a:path>
              <a:moveTo>
                <a:pt x="0" y="45720"/>
              </a:moveTo>
              <a:lnTo>
                <a:pt x="473215" y="45720"/>
              </a:lnTo>
            </a:path>
          </a:pathLst>
        </a:custGeom>
        <a:noFill/>
        <a:ln w="635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13739" y="3440064"/>
        <a:ext cx="25190" cy="5038"/>
      </dsp:txXfrm>
    </dsp:sp>
    <dsp:sp modelId="{DE49A658-E371-424F-A27C-03E2520D5D64}">
      <dsp:nvSpPr>
        <dsp:cNvPr id="0" name=""/>
        <dsp:cNvSpPr/>
      </dsp:nvSpPr>
      <dsp:spPr>
        <a:xfrm>
          <a:off x="1026" y="2785433"/>
          <a:ext cx="2190501" cy="1314300"/>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t" anchorCtr="0">
          <a:noAutofit/>
        </a:bodyPr>
        <a:lstStyle/>
        <a:p>
          <a:pPr marL="0" lvl="0" indent="0" algn="l" defTabSz="444500">
            <a:lnSpc>
              <a:spcPct val="90000"/>
            </a:lnSpc>
            <a:spcBef>
              <a:spcPct val="0"/>
            </a:spcBef>
            <a:spcAft>
              <a:spcPct val="35000"/>
            </a:spcAft>
            <a:buNone/>
          </a:pPr>
          <a:r>
            <a:rPr lang="en-US" sz="1000" kern="1200" dirty="0"/>
            <a:t>The email will arrive from the system email address: </a:t>
          </a:r>
          <a:r>
            <a:rPr lang="en-US" sz="1000" b="1" i="0" kern="1200" dirty="0">
              <a:hlinkClick xmlns:r="http://schemas.openxmlformats.org/officeDocument/2006/relationships" r:id="rId1"/>
            </a:rPr>
            <a:t>mailer@services.e2open.com</a:t>
          </a:r>
          <a:r>
            <a:rPr lang="en-US" sz="1000" b="1" i="0" kern="1200" dirty="0"/>
            <a:t> (</a:t>
          </a:r>
          <a:r>
            <a:rPr lang="hu-HU" sz="1000" b="1" i="0" kern="1200" dirty="0"/>
            <a:t>1)</a:t>
          </a:r>
          <a:endParaRPr lang="en-US" sz="1000" kern="1200" dirty="0"/>
        </a:p>
        <a:p>
          <a:pPr marL="57150" lvl="1" indent="-57150" algn="l" defTabSz="444500">
            <a:lnSpc>
              <a:spcPct val="90000"/>
            </a:lnSpc>
            <a:spcBef>
              <a:spcPct val="0"/>
            </a:spcBef>
            <a:spcAft>
              <a:spcPct val="15000"/>
            </a:spcAft>
            <a:buChar char="•"/>
          </a:pPr>
          <a:r>
            <a:rPr lang="en-US" sz="1000" u="sng" kern="1200" dirty="0"/>
            <a:t>IMPORTANT</a:t>
          </a:r>
          <a:r>
            <a:rPr lang="en-US" sz="1000" kern="1200" dirty="0"/>
            <a:t>: ensure you are not blocking this mail address!</a:t>
          </a:r>
        </a:p>
      </dsp:txBody>
      <dsp:txXfrm>
        <a:off x="1026" y="2785433"/>
        <a:ext cx="2190501" cy="1314300"/>
      </dsp:txXfrm>
    </dsp:sp>
    <dsp:sp modelId="{7B17D1F9-4D64-4CCC-AF0D-21AB3EE359F0}">
      <dsp:nvSpPr>
        <dsp:cNvPr id="0" name=""/>
        <dsp:cNvSpPr/>
      </dsp:nvSpPr>
      <dsp:spPr>
        <a:xfrm>
          <a:off x="2695342" y="2785433"/>
          <a:ext cx="2190501" cy="1314300"/>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dirty="0"/>
            <a:t>Email subject will always </a:t>
          </a:r>
          <a:r>
            <a:rPr lang="en-US" sz="1000" b="1" kern="1200" dirty="0"/>
            <a:t>include reference number (2)</a:t>
          </a:r>
          <a:r>
            <a:rPr lang="en-US" sz="1000" kern="1200" dirty="0"/>
            <a:t>– please make sure to </a:t>
          </a:r>
          <a:r>
            <a:rPr lang="en-US" sz="1000" u="sng" kern="1200" dirty="0"/>
            <a:t>not</a:t>
          </a:r>
          <a:r>
            <a:rPr lang="en-US" sz="1000" kern="1200" dirty="0"/>
            <a:t> delete this number from your reply back email so we can reference it.</a:t>
          </a:r>
        </a:p>
      </dsp:txBody>
      <dsp:txXfrm>
        <a:off x="2695342" y="2785433"/>
        <a:ext cx="2190501" cy="13143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E8374-73C9-4C68-AA4B-7BD5BE4B9628}">
      <dsp:nvSpPr>
        <dsp:cNvPr id="0" name=""/>
        <dsp:cNvSpPr/>
      </dsp:nvSpPr>
      <dsp:spPr>
        <a:xfrm>
          <a:off x="728800" y="861983"/>
          <a:ext cx="810000" cy="810000"/>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F18125-FA11-4F25-B167-4C4D7E2044C6}">
      <dsp:nvSpPr>
        <dsp:cNvPr id="0" name=""/>
        <dsp:cNvSpPr/>
      </dsp:nvSpPr>
      <dsp:spPr>
        <a:xfrm>
          <a:off x="233800" y="19420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Download the Excel file and Open</a:t>
          </a:r>
        </a:p>
      </dsp:txBody>
      <dsp:txXfrm>
        <a:off x="233800" y="1942069"/>
        <a:ext cx="1800000" cy="720000"/>
      </dsp:txXfrm>
    </dsp:sp>
    <dsp:sp modelId="{E4E921D8-AF9D-4D11-9333-2740D8659FD6}">
      <dsp:nvSpPr>
        <dsp:cNvPr id="0" name=""/>
        <dsp:cNvSpPr/>
      </dsp:nvSpPr>
      <dsp:spPr>
        <a:xfrm>
          <a:off x="2843800" y="861983"/>
          <a:ext cx="810000" cy="810000"/>
        </a:xfrm>
        <a:prstGeom prst="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558D81-6013-4FBD-9A33-C928DBB6EFF3}">
      <dsp:nvSpPr>
        <dsp:cNvPr id="0" name=""/>
        <dsp:cNvSpPr/>
      </dsp:nvSpPr>
      <dsp:spPr>
        <a:xfrm>
          <a:off x="2348800" y="19420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Update your confirmation in the Excel based on the provided instructions.</a:t>
          </a:r>
        </a:p>
      </dsp:txBody>
      <dsp:txXfrm>
        <a:off x="2348800" y="1942069"/>
        <a:ext cx="1800000" cy="720000"/>
      </dsp:txXfrm>
    </dsp:sp>
    <dsp:sp modelId="{F2F1415B-EF5E-4B4D-BC3C-E95067C794AD}">
      <dsp:nvSpPr>
        <dsp:cNvPr id="0" name=""/>
        <dsp:cNvSpPr/>
      </dsp:nvSpPr>
      <dsp:spPr>
        <a:xfrm>
          <a:off x="4958800" y="861983"/>
          <a:ext cx="810000" cy="810000"/>
        </a:xfrm>
        <a:prstGeom prst="rect">
          <a:avLst/>
        </a:prstGeom>
        <a:blipFill>
          <a:blip xmlns:r="http://schemas.openxmlformats.org/officeDocument/2006/relationships" r:embed="rId3">
            <a:lum bright="-40000" contrast="-40000"/>
            <a:alphaModFix/>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C2A0B-B250-47B1-9FB9-0A08C5ACC590}">
      <dsp:nvSpPr>
        <dsp:cNvPr id="0" name=""/>
        <dsp:cNvSpPr/>
      </dsp:nvSpPr>
      <dsp:spPr>
        <a:xfrm>
          <a:off x="4463800" y="19420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noProof="0" dirty="0"/>
            <a:t>Save file and attached into your reply – </a:t>
          </a:r>
          <a:r>
            <a:rPr lang="en-US" sz="1100" b="1" kern="1200" noProof="0" dirty="0"/>
            <a:t>please do not rename the attachment</a:t>
          </a:r>
          <a:endParaRPr lang="en-US" sz="1100" kern="1200" noProof="0" dirty="0"/>
        </a:p>
      </dsp:txBody>
      <dsp:txXfrm>
        <a:off x="4463800" y="1942069"/>
        <a:ext cx="1800000" cy="720000"/>
      </dsp:txXfrm>
    </dsp:sp>
    <dsp:sp modelId="{87A1EB72-BB9E-47C3-81B8-EA392B4585A1}">
      <dsp:nvSpPr>
        <dsp:cNvPr id="0" name=""/>
        <dsp:cNvSpPr/>
      </dsp:nvSpPr>
      <dsp:spPr>
        <a:xfrm>
          <a:off x="7073800" y="861983"/>
          <a:ext cx="810000" cy="810000"/>
        </a:xfrm>
        <a:prstGeom prst="rect">
          <a:avLst/>
        </a:prstGeom>
        <a:blipFill rotWithShape="1">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891121-521C-4230-A071-A2D8456F95F1}">
      <dsp:nvSpPr>
        <dsp:cNvPr id="0" name=""/>
        <dsp:cNvSpPr/>
      </dsp:nvSpPr>
      <dsp:spPr>
        <a:xfrm>
          <a:off x="6578800" y="1942069"/>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Send reply to the original mail address and attach updated Excel file- </a:t>
          </a:r>
          <a:r>
            <a:rPr lang="en-US" sz="1100" b="1" kern="1200" dirty="0"/>
            <a:t>please do not change Subject</a:t>
          </a:r>
          <a:endParaRPr lang="en-US" sz="1100" kern="1200" dirty="0"/>
        </a:p>
      </dsp:txBody>
      <dsp:txXfrm>
        <a:off x="6578800" y="1942069"/>
        <a:ext cx="18000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theme" Target="../theme/theme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diagramLayout" Target="../diagrams/layout2.xml"/><Relationship Id="rId7" Type="http://schemas.openxmlformats.org/officeDocument/2006/relationships/image" Target="../media/image59.emf"/><Relationship Id="rId2" Type="http://schemas.openxmlformats.org/officeDocument/2006/relationships/diagramData" Target="../diagrams/data2.xml"/><Relationship Id="rId1" Type="http://schemas.openxmlformats.org/officeDocument/2006/relationships/slideLayout" Target="../slideLayouts/slideLayout5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2.xml"/><Relationship Id="rId6" Type="http://schemas.openxmlformats.org/officeDocument/2006/relationships/image" Target="../media/image76.png"/><Relationship Id="rId5" Type="http://schemas.openxmlformats.org/officeDocument/2006/relationships/image" Target="../media/image66.png"/><Relationship Id="rId4" Type="http://schemas.openxmlformats.org/officeDocument/2006/relationships/image" Target="../media/image75.png"/></Relationships>
</file>

<file path=ppt/slides/_rels/slide14.xml.rels><?xml version="1.0" encoding="UTF-8" standalone="yes"?>
<Relationships xmlns="http://schemas.openxmlformats.org/package/2006/relationships"><Relationship Id="rId8" Type="http://schemas.openxmlformats.org/officeDocument/2006/relationships/image" Target="../media/image79.svg"/><Relationship Id="rId3" Type="http://schemas.openxmlformats.org/officeDocument/2006/relationships/slide" Target="slide15.xml"/><Relationship Id="rId7"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53.xml"/><Relationship Id="rId6" Type="http://schemas.openxmlformats.org/officeDocument/2006/relationships/image" Target="../media/image59.emf"/><Relationship Id="rId5" Type="http://schemas.openxmlformats.org/officeDocument/2006/relationships/slide" Target="slide16.xml"/><Relationship Id="rId4" Type="http://schemas.openxmlformats.org/officeDocument/2006/relationships/slide" Target="slide17.xml"/></Relationships>
</file>

<file path=ppt/slides/_rels/slide1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7.png"/><Relationship Id="rId1" Type="http://schemas.openxmlformats.org/officeDocument/2006/relationships/slideLayout" Target="../slideLayouts/slideLayout53.xml"/><Relationship Id="rId6" Type="http://schemas.openxmlformats.org/officeDocument/2006/relationships/image" Target="../media/image59.emf"/><Relationship Id="rId5" Type="http://schemas.openxmlformats.org/officeDocument/2006/relationships/image" Target="../media/image82.png"/><Relationship Id="rId4" Type="http://schemas.openxmlformats.org/officeDocument/2006/relationships/image" Target="../media/image81.png"/></Relationships>
</file>

<file path=ppt/slides/_rels/slide1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85.png"/></Relationships>
</file>

<file path=ppt/slides/_rels/slide1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53.xml"/><Relationship Id="rId5" Type="http://schemas.openxmlformats.org/officeDocument/2006/relationships/image" Target="../media/image88.png"/><Relationship Id="rId4" Type="http://schemas.openxmlformats.org/officeDocument/2006/relationships/image" Target="../media/image59.emf"/></Relationships>
</file>

<file path=ppt/slides/_rels/slide1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42.xml"/><Relationship Id="rId5" Type="http://schemas.openxmlformats.org/officeDocument/2006/relationships/image" Target="../media/image91.png"/><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81.png"/><Relationship Id="rId1" Type="http://schemas.openxmlformats.org/officeDocument/2006/relationships/slideLayout" Target="../slideLayouts/slideLayout53.xml"/><Relationship Id="rId6" Type="http://schemas.openxmlformats.org/officeDocument/2006/relationships/image" Target="../media/image59.emf"/><Relationship Id="rId5" Type="http://schemas.openxmlformats.org/officeDocument/2006/relationships/image" Target="../media/image94.png"/><Relationship Id="rId4" Type="http://schemas.openxmlformats.org/officeDocument/2006/relationships/image" Target="../media/image93.png"/></Relationships>
</file>

<file path=ppt/slides/_rels/slide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3.xml"/><Relationship Id="rId6" Type="http://schemas.openxmlformats.org/officeDocument/2006/relationships/image" Target="../media/image54.svg"/><Relationship Id="rId11" Type="http://schemas.openxmlformats.org/officeDocument/2006/relationships/image" Target="../media/image59.emf"/><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59.emf"/><Relationship Id="rId1" Type="http://schemas.openxmlformats.org/officeDocument/2006/relationships/slideLayout" Target="../slideLayouts/slideLayout53.xml"/><Relationship Id="rId4" Type="http://schemas.openxmlformats.org/officeDocument/2006/relationships/image" Target="../media/image96.png"/></Relationships>
</file>

<file path=ppt/slides/_rels/slide2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0.png"/><Relationship Id="rId1" Type="http://schemas.openxmlformats.org/officeDocument/2006/relationships/slideLayout" Target="../slideLayouts/slideLayout53.xml"/></Relationships>
</file>

<file path=ppt/slides/_rels/slide2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1.png"/><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2.png"/><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03.png"/><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0.png"/></Relationships>
</file>

<file path=ppt/slides/_rels/slide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3.jpg"/><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image" Target="../media/image59.emf"/><Relationship Id="rId2" Type="http://schemas.openxmlformats.org/officeDocument/2006/relationships/slide" Target="slide8.xml"/><Relationship Id="rId1" Type="http://schemas.openxmlformats.org/officeDocument/2006/relationships/slideLayout" Target="../slideLayouts/slideLayout48.xml"/><Relationship Id="rId6" Type="http://schemas.openxmlformats.org/officeDocument/2006/relationships/image" Target="../media/image64.png"/><Relationship Id="rId5" Type="http://schemas.openxmlformats.org/officeDocument/2006/relationships/slide" Target="slide21.xml"/><Relationship Id="rId4" Type="http://schemas.openxmlformats.org/officeDocument/2006/relationships/slide" Target="slide18.xml"/></Relationships>
</file>

<file path=ppt/slides/_rels/slide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5.jpeg"/><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7.png"/><Relationship Id="rId7" Type="http://schemas.openxmlformats.org/officeDocument/2006/relationships/diagramColors" Target="../diagrams/colors1.xml"/><Relationship Id="rId2" Type="http://schemas.openxmlformats.org/officeDocument/2006/relationships/image" Target="../media/image66.png"/><Relationship Id="rId1" Type="http://schemas.openxmlformats.org/officeDocument/2006/relationships/slideLayout" Target="../slideLayouts/slideLayout5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360269" cy="929586"/>
          </a:xfrm>
        </p:spPr>
        <p:txBody>
          <a:bodyPr vert="horz" lIns="91440" tIns="45720" rIns="91440" bIns="45720" rtlCol="0" anchor="t">
            <a:normAutofit/>
          </a:bodyPr>
          <a:lstStyle/>
          <a:p>
            <a:r>
              <a:rPr lang="en-US" dirty="0">
                <a:latin typeface="Grandview"/>
              </a:rPr>
              <a:t>e2open email-based Supplier – email with excel attachment notification</a:t>
            </a: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hu-HU" dirty="0">
                <a:latin typeface="Grandview" panose="020B0502040204020203" pitchFamily="34" charset="0"/>
              </a:rPr>
              <a:t>Supplier Order Collaboration</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3128B-BA1D-9DB8-BC0E-4B5D94EA7DE7}"/>
              </a:ext>
            </a:extLst>
          </p:cNvPr>
          <p:cNvSpPr>
            <a:spLocks noGrp="1"/>
          </p:cNvSpPr>
          <p:nvPr>
            <p:ph type="title"/>
          </p:nvPr>
        </p:nvSpPr>
        <p:spPr/>
        <p:txBody>
          <a:bodyPr/>
          <a:lstStyle/>
          <a:p>
            <a:r>
              <a:rPr lang="en-US" sz="3200" dirty="0"/>
              <a:t>SUPPLIER RESPONSE</a:t>
            </a:r>
            <a:r>
              <a:rPr lang="hu-HU" sz="3200" dirty="0"/>
              <a:t> </a:t>
            </a:r>
            <a:r>
              <a:rPr lang="en-US" sz="3200" dirty="0">
                <a:solidFill>
                  <a:srgbClr val="002060"/>
                </a:solidFill>
              </a:rPr>
              <a:t>|</a:t>
            </a:r>
            <a:r>
              <a:rPr lang="hu-HU" sz="3200" dirty="0"/>
              <a:t> </a:t>
            </a:r>
            <a:r>
              <a:rPr lang="en-US" sz="3200" dirty="0"/>
              <a:t>EXCEL ATTACHMENT</a:t>
            </a:r>
            <a:endParaRPr lang="en-US" dirty="0"/>
          </a:p>
        </p:txBody>
      </p:sp>
      <p:sp>
        <p:nvSpPr>
          <p:cNvPr id="3" name="Rectangle: Diagonal Corners Rounded 2">
            <a:extLst>
              <a:ext uri="{FF2B5EF4-FFF2-40B4-BE49-F238E27FC236}">
                <a16:creationId xmlns:a16="http://schemas.microsoft.com/office/drawing/2014/main" id="{0C40B817-6CFD-1A49-ACE3-2B14A01975EC}"/>
              </a:ext>
            </a:extLst>
          </p:cNvPr>
          <p:cNvSpPr/>
          <p:nvPr/>
        </p:nvSpPr>
        <p:spPr>
          <a:xfrm>
            <a:off x="210512" y="1229096"/>
            <a:ext cx="8416929" cy="1838036"/>
          </a:xfrm>
          <a:prstGeom prst="round2DiagRect">
            <a:avLst/>
          </a:prstGeom>
        </p:spPr>
        <p:style>
          <a:lnRef idx="2">
            <a:schemeClr val="accent5"/>
          </a:lnRef>
          <a:fillRef idx="1">
            <a:schemeClr val="lt1"/>
          </a:fillRef>
          <a:effectRef idx="0">
            <a:schemeClr val="accent5"/>
          </a:effectRef>
          <a:fontRef idx="minor">
            <a:schemeClr val="dk1"/>
          </a:fontRef>
        </p:style>
        <p:txBody>
          <a:bodyPr rtlCol="0" anchor="ctr"/>
          <a:lstStyle/>
          <a:p>
            <a:pPr marL="285750" lvl="0" indent="-285750" defTabSz="622300">
              <a:lnSpc>
                <a:spcPct val="100000"/>
              </a:lnSpc>
              <a:spcBef>
                <a:spcPct val="0"/>
              </a:spcBef>
              <a:spcAft>
                <a:spcPct val="35000"/>
              </a:spcAft>
              <a:buFont typeface="Arial" panose="020B0604020202020204" pitchFamily="34" charset="0"/>
              <a:buChar char="•"/>
              <a:defRPr b="1"/>
            </a:pPr>
            <a:r>
              <a:rPr lang="en-US" sz="1800" u="none" kern="1200" dirty="0"/>
              <a:t>You will receive email notification with Excel Attachment</a:t>
            </a:r>
            <a:r>
              <a:rPr lang="en-US" sz="1800" u="sng" kern="1200" dirty="0"/>
              <a:t>.</a:t>
            </a:r>
          </a:p>
          <a:p>
            <a:pPr marL="285750" indent="-285750" defTabSz="622300">
              <a:spcBef>
                <a:spcPct val="0"/>
              </a:spcBef>
              <a:spcAft>
                <a:spcPct val="35000"/>
              </a:spcAft>
              <a:buFont typeface="Arial" panose="020B0604020202020204" pitchFamily="34" charset="0"/>
              <a:buChar char="•"/>
              <a:defRPr b="1"/>
            </a:pPr>
            <a:r>
              <a:rPr lang="en-US" sz="1800" kern="1200" dirty="0"/>
              <a:t>Only one email address is allowed per supplier code</a:t>
            </a:r>
          </a:p>
          <a:p>
            <a:pPr marL="285750" indent="-285750" defTabSz="622300">
              <a:spcBef>
                <a:spcPct val="0"/>
              </a:spcBef>
              <a:spcAft>
                <a:spcPct val="35000"/>
              </a:spcAft>
              <a:buFont typeface="Arial" panose="020B0604020202020204" pitchFamily="34" charset="0"/>
              <a:buChar char="•"/>
              <a:defRPr b="1"/>
            </a:pPr>
            <a:r>
              <a:rPr lang="en-US" sz="1800" u="sng" kern="1200" dirty="0"/>
              <a:t>The notification option is </a:t>
            </a:r>
            <a:r>
              <a:rPr lang="en-US" sz="1800" i="1" kern="1200" dirty="0"/>
              <a:t>pending from supplier configuration in e2open – and needs to be agreed before we onboard a Supplier in e2open.</a:t>
            </a:r>
            <a:endParaRPr lang="en-US" sz="1800" kern="1200" dirty="0"/>
          </a:p>
        </p:txBody>
      </p:sp>
      <p:graphicFrame>
        <p:nvGraphicFramePr>
          <p:cNvPr id="4" name="Diagram 3">
            <a:extLst>
              <a:ext uri="{FF2B5EF4-FFF2-40B4-BE49-F238E27FC236}">
                <a16:creationId xmlns:a16="http://schemas.microsoft.com/office/drawing/2014/main" id="{E5D6B330-0919-EDAE-1C78-3FC11E1793A8}"/>
              </a:ext>
            </a:extLst>
          </p:cNvPr>
          <p:cNvGraphicFramePr/>
          <p:nvPr>
            <p:extLst>
              <p:ext uri="{D42A27DB-BD31-4B8C-83A1-F6EECF244321}">
                <p14:modId xmlns:p14="http://schemas.microsoft.com/office/powerpoint/2010/main" val="1637610249"/>
              </p:ext>
            </p:extLst>
          </p:nvPr>
        </p:nvGraphicFramePr>
        <p:xfrm>
          <a:off x="112675" y="3333947"/>
          <a:ext cx="8612601" cy="3524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0DCF1F0-A733-84A4-488F-3C961E45AD38}"/>
              </a:ext>
            </a:extLst>
          </p:cNvPr>
          <p:cNvSpPr txBox="1"/>
          <p:nvPr/>
        </p:nvSpPr>
        <p:spPr>
          <a:xfrm>
            <a:off x="210512" y="3394364"/>
            <a:ext cx="6100618" cy="369332"/>
          </a:xfrm>
          <a:prstGeom prst="rect">
            <a:avLst/>
          </a:prstGeom>
          <a:noFill/>
        </p:spPr>
        <p:txBody>
          <a:bodyPr wrap="square">
            <a:spAutoFit/>
          </a:bodyPr>
          <a:lstStyle/>
          <a:p>
            <a:pPr lvl="0">
              <a:lnSpc>
                <a:spcPct val="100000"/>
              </a:lnSpc>
            </a:pPr>
            <a:r>
              <a:rPr lang="en-US" dirty="0"/>
              <a:t>Receive </a:t>
            </a:r>
            <a:r>
              <a:rPr lang="en-US" u="sng" dirty="0"/>
              <a:t>email with Excel attachment:</a:t>
            </a:r>
            <a:endParaRPr lang="en-US" dirty="0"/>
          </a:p>
        </p:txBody>
      </p:sp>
      <p:cxnSp>
        <p:nvCxnSpPr>
          <p:cNvPr id="6" name="Straight Arrow Connector 5">
            <a:extLst>
              <a:ext uri="{FF2B5EF4-FFF2-40B4-BE49-F238E27FC236}">
                <a16:creationId xmlns:a16="http://schemas.microsoft.com/office/drawing/2014/main" id="{04FE9735-B3C7-29A8-A15B-DFB2721DD0AB}"/>
              </a:ext>
            </a:extLst>
          </p:cNvPr>
          <p:cNvCxnSpPr/>
          <p:nvPr/>
        </p:nvCxnSpPr>
        <p:spPr>
          <a:xfrm>
            <a:off x="1948872" y="5985164"/>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5B299C2-13AA-3DBE-DA0F-812CC994E940}"/>
              </a:ext>
            </a:extLst>
          </p:cNvPr>
          <p:cNvCxnSpPr/>
          <p:nvPr/>
        </p:nvCxnSpPr>
        <p:spPr>
          <a:xfrm>
            <a:off x="4322618" y="5966692"/>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176E0A-5BEE-4813-1F60-3AB5290DD5E9}"/>
              </a:ext>
            </a:extLst>
          </p:cNvPr>
          <p:cNvCxnSpPr/>
          <p:nvPr/>
        </p:nvCxnSpPr>
        <p:spPr>
          <a:xfrm>
            <a:off x="6179127" y="5948220"/>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2B2956D-DC1F-EC0B-3DE2-8913C66DFB51}"/>
              </a:ext>
            </a:extLst>
          </p:cNvPr>
          <p:cNvPicPr>
            <a:picLocks noChangeAspect="1"/>
          </p:cNvPicPr>
          <p:nvPr/>
        </p:nvPicPr>
        <p:blipFill>
          <a:blip r:embed="rId7"/>
          <a:stretch>
            <a:fillRect/>
          </a:stretch>
        </p:blipFill>
        <p:spPr>
          <a:xfrm>
            <a:off x="9737422" y="1057054"/>
            <a:ext cx="2010078" cy="2010078"/>
          </a:xfrm>
          <a:prstGeom prst="rect">
            <a:avLst/>
          </a:prstGeom>
        </p:spPr>
      </p:pic>
      <p:pic>
        <p:nvPicPr>
          <p:cNvPr id="10" name="Picture 4">
            <a:extLst>
              <a:ext uri="{FF2B5EF4-FFF2-40B4-BE49-F238E27FC236}">
                <a16:creationId xmlns:a16="http://schemas.microsoft.com/office/drawing/2014/main" id="{991B1B96-D1F1-1020-0EB6-F821ED7FB27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66036" y="3888437"/>
            <a:ext cx="1489364" cy="1489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110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858EBD-4577-15B3-2535-6514174B3017}"/>
              </a:ext>
            </a:extLst>
          </p:cNvPr>
          <p:cNvSpPr>
            <a:spLocks noGrp="1"/>
          </p:cNvSpPr>
          <p:nvPr>
            <p:ph type="title"/>
          </p:nvPr>
        </p:nvSpPr>
        <p:spPr/>
        <p:txBody>
          <a:bodyPr>
            <a:normAutofit fontScale="90000"/>
          </a:bodyPr>
          <a:lstStyle/>
          <a:p>
            <a:r>
              <a:rPr lang="hu-HU" dirty="0"/>
              <a:t>SUPPLIER RESPONSE </a:t>
            </a:r>
            <a:r>
              <a:rPr lang="en-US" dirty="0"/>
              <a:t>|</a:t>
            </a:r>
            <a:r>
              <a:rPr lang="hu-HU" dirty="0"/>
              <a:t> EXCEL ATTACHMENT</a:t>
            </a:r>
            <a:r>
              <a:rPr lang="en-US" dirty="0"/>
              <a:t> |</a:t>
            </a:r>
            <a:r>
              <a:rPr lang="hu-HU" dirty="0"/>
              <a:t>RESPONSE OPTIONS</a:t>
            </a:r>
            <a:endParaRPr lang="en-US" dirty="0"/>
          </a:p>
        </p:txBody>
      </p:sp>
      <p:sp>
        <p:nvSpPr>
          <p:cNvPr id="6" name="Arrow: Pentagon 5">
            <a:extLst>
              <a:ext uri="{FF2B5EF4-FFF2-40B4-BE49-F238E27FC236}">
                <a16:creationId xmlns:a16="http://schemas.microsoft.com/office/drawing/2014/main" id="{DD98F991-7ED5-6C02-CC33-71FF7BA8C949}"/>
              </a:ext>
            </a:extLst>
          </p:cNvPr>
          <p:cNvSpPr/>
          <p:nvPr/>
        </p:nvSpPr>
        <p:spPr>
          <a:xfrm>
            <a:off x="0" y="1694500"/>
            <a:ext cx="3011055" cy="5222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Discrete Purchase Orders </a:t>
            </a:r>
            <a:endParaRPr lang="en-US" dirty="0"/>
          </a:p>
        </p:txBody>
      </p:sp>
      <p:sp>
        <p:nvSpPr>
          <p:cNvPr id="7" name="Arrow: Pentagon 6">
            <a:extLst>
              <a:ext uri="{FF2B5EF4-FFF2-40B4-BE49-F238E27FC236}">
                <a16:creationId xmlns:a16="http://schemas.microsoft.com/office/drawing/2014/main" id="{C761A66F-297F-3C9D-A29F-599C4333B42C}"/>
              </a:ext>
            </a:extLst>
          </p:cNvPr>
          <p:cNvSpPr/>
          <p:nvPr/>
        </p:nvSpPr>
        <p:spPr>
          <a:xfrm>
            <a:off x="0" y="3293211"/>
            <a:ext cx="3175647" cy="520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800" b="1" dirty="0"/>
              <a:t>PO Cancellation </a:t>
            </a:r>
          </a:p>
          <a:p>
            <a:pPr algn="ctr"/>
            <a:r>
              <a:rPr lang="hu-HU" sz="1800" b="1" dirty="0"/>
              <a:t>Request</a:t>
            </a:r>
            <a:endParaRPr lang="en-US" dirty="0"/>
          </a:p>
        </p:txBody>
      </p:sp>
      <p:sp>
        <p:nvSpPr>
          <p:cNvPr id="8" name="Arrow: Pentagon 7">
            <a:extLst>
              <a:ext uri="{FF2B5EF4-FFF2-40B4-BE49-F238E27FC236}">
                <a16:creationId xmlns:a16="http://schemas.microsoft.com/office/drawing/2014/main" id="{A7996FC7-1A65-F2DC-A7D1-3F76D3C2E8E8}"/>
              </a:ext>
            </a:extLst>
          </p:cNvPr>
          <p:cNvSpPr/>
          <p:nvPr/>
        </p:nvSpPr>
        <p:spPr>
          <a:xfrm>
            <a:off x="0" y="4844120"/>
            <a:ext cx="3011055" cy="5129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800" b="1" dirty="0"/>
              <a:t>Forecast</a:t>
            </a:r>
            <a:endParaRPr lang="en-US" dirty="0"/>
          </a:p>
        </p:txBody>
      </p:sp>
      <p:sp>
        <p:nvSpPr>
          <p:cNvPr id="9" name="TextBox 8">
            <a:extLst>
              <a:ext uri="{FF2B5EF4-FFF2-40B4-BE49-F238E27FC236}">
                <a16:creationId xmlns:a16="http://schemas.microsoft.com/office/drawing/2014/main" id="{C9E66E49-24AE-3785-E020-64A432BE6F83}"/>
              </a:ext>
            </a:extLst>
          </p:cNvPr>
          <p:cNvSpPr txBox="1"/>
          <p:nvPr/>
        </p:nvSpPr>
        <p:spPr>
          <a:xfrm>
            <a:off x="4279392" y="1512581"/>
            <a:ext cx="3865245" cy="1200329"/>
          </a:xfrm>
          <a:prstGeom prst="rect">
            <a:avLst/>
          </a:prstGeom>
          <a:noFill/>
        </p:spPr>
        <p:txBody>
          <a:bodyPr wrap="square" rtlCol="0">
            <a:spAutoFit/>
          </a:bodyPr>
          <a:lstStyle/>
          <a:p>
            <a:pPr marL="285750" indent="-285750">
              <a:buFont typeface="Wingdings" panose="05000000000000000000" pitchFamily="2" charset="2"/>
              <a:buChar char="Ø"/>
            </a:pPr>
            <a:r>
              <a:rPr lang="hu-HU" dirty="0"/>
              <a:t>ACKNOWLEDGE</a:t>
            </a:r>
          </a:p>
          <a:p>
            <a:pPr marL="285750" indent="-285750">
              <a:buFont typeface="Wingdings" panose="05000000000000000000" pitchFamily="2" charset="2"/>
              <a:buChar char="Ø"/>
            </a:pPr>
            <a:r>
              <a:rPr lang="hu-HU" dirty="0"/>
              <a:t>EDIT PROMISE</a:t>
            </a:r>
          </a:p>
          <a:p>
            <a:pPr marL="285750" indent="-285750">
              <a:buFont typeface="Wingdings" panose="05000000000000000000" pitchFamily="2" charset="2"/>
              <a:buChar char="Ø"/>
            </a:pPr>
            <a:r>
              <a:rPr lang="hu-HU" dirty="0"/>
              <a:t>SPLIT COMMIT</a:t>
            </a:r>
          </a:p>
          <a:p>
            <a:pPr marL="285750" indent="-285750">
              <a:buFont typeface="Wingdings" panose="05000000000000000000" pitchFamily="2" charset="2"/>
              <a:buChar char="Ø"/>
            </a:pPr>
            <a:r>
              <a:rPr lang="hu-HU" dirty="0"/>
              <a:t>NO COMMIT</a:t>
            </a:r>
            <a:endParaRPr lang="en-US" dirty="0"/>
          </a:p>
        </p:txBody>
      </p:sp>
      <p:sp>
        <p:nvSpPr>
          <p:cNvPr id="10" name="TextBox 9">
            <a:extLst>
              <a:ext uri="{FF2B5EF4-FFF2-40B4-BE49-F238E27FC236}">
                <a16:creationId xmlns:a16="http://schemas.microsoft.com/office/drawing/2014/main" id="{B7E277EF-CFCB-C130-7691-28EDF4D2D9A3}"/>
              </a:ext>
            </a:extLst>
          </p:cNvPr>
          <p:cNvSpPr txBox="1"/>
          <p:nvPr/>
        </p:nvSpPr>
        <p:spPr>
          <a:xfrm>
            <a:off x="4279392" y="3167300"/>
            <a:ext cx="6411917"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ACEPT</a:t>
            </a:r>
          </a:p>
          <a:p>
            <a:pPr marL="285750" indent="-285750">
              <a:buFont typeface="Wingdings" panose="05000000000000000000" pitchFamily="2" charset="2"/>
              <a:buChar char="Ø"/>
            </a:pPr>
            <a:r>
              <a:rPr lang="hu-HU" dirty="0"/>
              <a:t>NO COMMIT</a:t>
            </a:r>
            <a:endParaRPr lang="en-US" dirty="0"/>
          </a:p>
        </p:txBody>
      </p:sp>
      <p:sp>
        <p:nvSpPr>
          <p:cNvPr id="11" name="TextBox 10">
            <a:extLst>
              <a:ext uri="{FF2B5EF4-FFF2-40B4-BE49-F238E27FC236}">
                <a16:creationId xmlns:a16="http://schemas.microsoft.com/office/drawing/2014/main" id="{52E95F55-5051-5510-6345-F67A54A67510}"/>
              </a:ext>
            </a:extLst>
          </p:cNvPr>
          <p:cNvSpPr txBox="1"/>
          <p:nvPr/>
        </p:nvSpPr>
        <p:spPr>
          <a:xfrm>
            <a:off x="4279392" y="4441489"/>
            <a:ext cx="7524681" cy="1477328"/>
          </a:xfrm>
          <a:prstGeom prst="rect">
            <a:avLst/>
          </a:prstGeom>
          <a:noFill/>
        </p:spPr>
        <p:txBody>
          <a:bodyPr wrap="square" rtlCol="0">
            <a:spAutoFit/>
          </a:bodyPr>
          <a:lstStyle/>
          <a:p>
            <a:pPr marL="285750" indent="-285750">
              <a:buFont typeface="Wingdings" panose="05000000000000000000" pitchFamily="2" charset="2"/>
              <a:buChar char="Ø"/>
            </a:pPr>
            <a:r>
              <a:rPr lang="hu-HU" dirty="0"/>
              <a:t>PLANNED ORDERS - COMMIT CONSUMPTION FORECAST (OPTIONAL)</a:t>
            </a:r>
          </a:p>
          <a:p>
            <a:pPr marL="285750" indent="-285750">
              <a:buFont typeface="Wingdings" panose="05000000000000000000" pitchFamily="2" charset="2"/>
              <a:buChar char="Ø"/>
            </a:pPr>
            <a:r>
              <a:rPr lang="hu-HU" dirty="0"/>
              <a:t>SA – JIT</a:t>
            </a:r>
          </a:p>
          <a:p>
            <a:pPr marL="742950" lvl="1" indent="-285750">
              <a:buFont typeface="Wingdings" panose="05000000000000000000" pitchFamily="2" charset="2"/>
              <a:buChar char="Ø"/>
            </a:pPr>
            <a:r>
              <a:rPr lang="hu-HU" dirty="0"/>
              <a:t>FIRM DEMAND COMMIT</a:t>
            </a:r>
          </a:p>
          <a:p>
            <a:pPr marL="742950" lvl="1" indent="-285750">
              <a:buFont typeface="Wingdings" panose="05000000000000000000" pitchFamily="2" charset="2"/>
              <a:buChar char="Ø"/>
            </a:pPr>
            <a:r>
              <a:rPr lang="hu-HU" dirty="0"/>
              <a:t>FORECAST COMMIT (ATP – Available To Promise)</a:t>
            </a:r>
          </a:p>
        </p:txBody>
      </p:sp>
      <p:cxnSp>
        <p:nvCxnSpPr>
          <p:cNvPr id="13" name="Straight Connector 12">
            <a:extLst>
              <a:ext uri="{FF2B5EF4-FFF2-40B4-BE49-F238E27FC236}">
                <a16:creationId xmlns:a16="http://schemas.microsoft.com/office/drawing/2014/main" id="{91E8B2DE-ECE5-61D0-30A4-BCB87A1173D4}"/>
              </a:ext>
            </a:extLst>
          </p:cNvPr>
          <p:cNvCxnSpPr>
            <a:cxnSpLocks/>
          </p:cNvCxnSpPr>
          <p:nvPr/>
        </p:nvCxnSpPr>
        <p:spPr>
          <a:xfrm>
            <a:off x="0" y="2969443"/>
            <a:ext cx="11194707"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4" name="Straight Connector 13">
            <a:extLst>
              <a:ext uri="{FF2B5EF4-FFF2-40B4-BE49-F238E27FC236}">
                <a16:creationId xmlns:a16="http://schemas.microsoft.com/office/drawing/2014/main" id="{9AA6950C-EF8D-DCDB-617E-209B0D9B5A0E}"/>
              </a:ext>
            </a:extLst>
          </p:cNvPr>
          <p:cNvCxnSpPr>
            <a:cxnSpLocks/>
          </p:cNvCxnSpPr>
          <p:nvPr/>
        </p:nvCxnSpPr>
        <p:spPr>
          <a:xfrm>
            <a:off x="0" y="4243633"/>
            <a:ext cx="11194707"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5" name="Straight Connector 14">
            <a:extLst>
              <a:ext uri="{FF2B5EF4-FFF2-40B4-BE49-F238E27FC236}">
                <a16:creationId xmlns:a16="http://schemas.microsoft.com/office/drawing/2014/main" id="{5907FEC8-9890-D123-419D-6DC5EFE11745}"/>
              </a:ext>
            </a:extLst>
          </p:cNvPr>
          <p:cNvCxnSpPr>
            <a:cxnSpLocks/>
          </p:cNvCxnSpPr>
          <p:nvPr/>
        </p:nvCxnSpPr>
        <p:spPr>
          <a:xfrm>
            <a:off x="0" y="5874470"/>
            <a:ext cx="11194707" cy="0"/>
          </a:xfrm>
          <a:prstGeom prst="line">
            <a:avLst/>
          </a:prstGeom>
        </p:spPr>
        <p:style>
          <a:lnRef idx="3">
            <a:schemeClr val="accent5"/>
          </a:lnRef>
          <a:fillRef idx="0">
            <a:schemeClr val="accent5"/>
          </a:fillRef>
          <a:effectRef idx="2">
            <a:schemeClr val="accent5"/>
          </a:effectRef>
          <a:fontRef idx="minor">
            <a:schemeClr val="tx1"/>
          </a:fontRef>
        </p:style>
      </p:cxnSp>
      <p:pic>
        <p:nvPicPr>
          <p:cNvPr id="2" name="Picture 1">
            <a:extLst>
              <a:ext uri="{FF2B5EF4-FFF2-40B4-BE49-F238E27FC236}">
                <a16:creationId xmlns:a16="http://schemas.microsoft.com/office/drawing/2014/main" id="{58957767-9D78-F439-017E-7E82DDD81737}"/>
              </a:ext>
            </a:extLst>
          </p:cNvPr>
          <p:cNvPicPr>
            <a:picLocks noChangeAspect="1"/>
          </p:cNvPicPr>
          <p:nvPr/>
        </p:nvPicPr>
        <p:blipFill>
          <a:blip r:embed="rId2"/>
          <a:stretch>
            <a:fillRect/>
          </a:stretch>
        </p:blipFill>
        <p:spPr>
          <a:xfrm>
            <a:off x="11277600" y="0"/>
            <a:ext cx="914400" cy="914400"/>
          </a:xfrm>
          <a:prstGeom prst="rect">
            <a:avLst/>
          </a:prstGeom>
        </p:spPr>
      </p:pic>
    </p:spTree>
    <p:extLst>
      <p:ext uri="{BB962C8B-B14F-4D97-AF65-F5344CB8AC3E}">
        <p14:creationId xmlns:p14="http://schemas.microsoft.com/office/powerpoint/2010/main" val="2879904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t>PO STATE TRANSITIONS IN e2open</a:t>
            </a:r>
            <a:endParaRPr lang="en-US" dirty="0"/>
          </a:p>
        </p:txBody>
      </p:sp>
      <p:sp>
        <p:nvSpPr>
          <p:cNvPr id="5" name="Rectangle: Diagonal Corners Rounded 4">
            <a:extLst>
              <a:ext uri="{FF2B5EF4-FFF2-40B4-BE49-F238E27FC236}">
                <a16:creationId xmlns:a16="http://schemas.microsoft.com/office/drawing/2014/main" id="{3695E446-04AD-2B44-E948-BA33475CF6E2}"/>
              </a:ext>
            </a:extLst>
          </p:cNvPr>
          <p:cNvSpPr/>
          <p:nvPr/>
        </p:nvSpPr>
        <p:spPr>
          <a:xfrm>
            <a:off x="199973" y="1017759"/>
            <a:ext cx="3285269" cy="5282589"/>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dirty="0">
                <a:ln>
                  <a:noFill/>
                </a:ln>
                <a:solidFill>
                  <a:srgbClr val="60605B"/>
                </a:solidFill>
                <a:effectLst/>
                <a:uLnTx/>
                <a:uFillTx/>
                <a:ea typeface="+mn-ea"/>
                <a:cs typeface="+mn-cs"/>
              </a:rPr>
              <a:t>Every PO change trigger PO line and PO Schedule line state change in e2open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NEW state &gt; every new PO , not committed before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OPEN state &gt; every PO where we have PO qty, delivery date or price change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&gt; every PO what Supplier confirmed back and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ACCEPTED w/CHANGES &gt; every PO what Supplier confirmed back BUT not meet fully with Jabil requested date and qty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CLOSED &gt; every PO where we have </a:t>
            </a:r>
            <a:r>
              <a:rPr lang="en-US" sz="1200" dirty="0">
                <a:solidFill>
                  <a:srgbClr val="60605B"/>
                </a:solidFill>
              </a:rPr>
              <a:t>n</a:t>
            </a:r>
            <a:r>
              <a:rPr kumimoji="0" lang="en-US" sz="1200" b="0" i="0" u="none" strike="noStrike" kern="1200" cap="none" spc="0" normalizeH="0" baseline="0" dirty="0">
                <a:ln>
                  <a:noFill/>
                </a:ln>
                <a:solidFill>
                  <a:srgbClr val="60605B"/>
                </a:solidFill>
                <a:effectLst/>
                <a:uLnTx/>
                <a:uFillTx/>
                <a:ea typeface="+mn-ea"/>
                <a:cs typeface="+mn-cs"/>
              </a:rPr>
              <a:t>o more open qty in SAP or buyer put delivery completed indicator flag</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dirty="0">
                <a:ln>
                  <a:noFill/>
                </a:ln>
                <a:solidFill>
                  <a:srgbClr val="60605B"/>
                </a:solidFill>
                <a:effectLst/>
                <a:uLnTx/>
                <a:uFillTx/>
                <a:ea typeface="+mn-ea"/>
                <a:cs typeface="+mn-cs"/>
              </a:rPr>
              <a:t>CANCELLED &gt; every PO what Buyer cancel from SAP</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60605B"/>
                </a:solidFill>
                <a:effectLst/>
                <a:uLnTx/>
                <a:uFillTx/>
                <a:ea typeface="+mn-ea"/>
                <a:cs typeface="+mn-cs"/>
              </a:rPr>
              <a:t>Please check change MATRIX here!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ea typeface="+mn-ea"/>
              <a:cs typeface="+mn-cs"/>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348936157"/>
              </p:ext>
            </p:extLst>
          </p:nvPr>
        </p:nvGraphicFramePr>
        <p:xfrm>
          <a:off x="3769552" y="1017759"/>
          <a:ext cx="8212894" cy="5488244"/>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990490">
                  <a:extLst>
                    <a:ext uri="{9D8B030D-6E8A-4147-A177-3AD203B41FA5}">
                      <a16:colId xmlns:a16="http://schemas.microsoft.com/office/drawing/2014/main" val="3233636676"/>
                    </a:ext>
                  </a:extLst>
                </a:gridCol>
                <a:gridCol w="1083685">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468605">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560676">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582930">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4347408" y="1339276"/>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50C82507-D1E2-1E00-BB4B-50BD0642FDEE}"/>
              </a:ext>
            </a:extLst>
          </p:cNvPr>
          <p:cNvPicPr>
            <a:picLocks noChangeAspect="1"/>
          </p:cNvPicPr>
          <p:nvPr/>
        </p:nvPicPr>
        <p:blipFill>
          <a:blip r:embed="rId2"/>
          <a:stretch>
            <a:fillRect/>
          </a:stretch>
        </p:blipFill>
        <p:spPr>
          <a:xfrm>
            <a:off x="11277600" y="0"/>
            <a:ext cx="914400" cy="914400"/>
          </a:xfrm>
          <a:prstGeom prst="rect">
            <a:avLst/>
          </a:prstGeom>
        </p:spPr>
      </p:pic>
      <p:cxnSp>
        <p:nvCxnSpPr>
          <p:cNvPr id="7" name="Straight Arrow Connector 6">
            <a:extLst>
              <a:ext uri="{FF2B5EF4-FFF2-40B4-BE49-F238E27FC236}">
                <a16:creationId xmlns:a16="http://schemas.microsoft.com/office/drawing/2014/main" id="{7405C060-7959-C803-DD23-F60C66A9DD20}"/>
              </a:ext>
            </a:extLst>
          </p:cNvPr>
          <p:cNvCxnSpPr/>
          <p:nvPr/>
        </p:nvCxnSpPr>
        <p:spPr>
          <a:xfrm>
            <a:off x="2974109" y="5532582"/>
            <a:ext cx="6373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81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EC2B6E-4334-86B7-4145-261D2C89C238}"/>
              </a:ext>
            </a:extLst>
          </p:cNvPr>
          <p:cNvSpPr>
            <a:spLocks noGrp="1"/>
          </p:cNvSpPr>
          <p:nvPr>
            <p:ph type="title" idx="4294967295"/>
          </p:nvPr>
        </p:nvSpPr>
        <p:spPr>
          <a:xfrm>
            <a:off x="1495719" y="192088"/>
            <a:ext cx="9200561" cy="987425"/>
          </a:xfrm>
        </p:spPr>
        <p:txBody>
          <a:bodyPr>
            <a:normAutofit fontScale="90000"/>
          </a:bodyPr>
          <a:lstStyle/>
          <a:p>
            <a:pPr algn="ctr"/>
            <a:r>
              <a:rPr lang="hu-HU" b="0" dirty="0">
                <a:solidFill>
                  <a:schemeClr val="bg1"/>
                </a:solidFill>
                <a:latin typeface="Grandview" panose="020B0502040204020203" pitchFamily="34" charset="0"/>
              </a:rPr>
              <a:t>NEW / </a:t>
            </a:r>
            <a:r>
              <a:rPr lang="en-US" b="0" dirty="0">
                <a:solidFill>
                  <a:schemeClr val="bg1"/>
                </a:solidFill>
                <a:latin typeface="Grandview" panose="020B0502040204020203" pitchFamily="34" charset="0"/>
              </a:rPr>
              <a:t>SUMMARY OF DISCRETE ORDER LINES</a:t>
            </a:r>
            <a:br>
              <a:rPr lang="en-US" b="0" dirty="0">
                <a:solidFill>
                  <a:schemeClr val="bg1"/>
                </a:solidFill>
                <a:latin typeface="Grandview" panose="020B0502040204020203" pitchFamily="34" charset="0"/>
              </a:rPr>
            </a:br>
            <a:r>
              <a:rPr lang="hu-HU" b="0" dirty="0">
                <a:solidFill>
                  <a:schemeClr val="bg1"/>
                </a:solidFill>
                <a:latin typeface="Grandview" panose="020B0502040204020203" pitchFamily="34" charset="0"/>
              </a:rPr>
              <a:t>ALERT </a:t>
            </a:r>
            <a:r>
              <a:rPr lang="en-US" b="0" dirty="0">
                <a:solidFill>
                  <a:schemeClr val="bg1"/>
                </a:solidFill>
                <a:latin typeface="Grandview" panose="020B0502040204020203" pitchFamily="34" charset="0"/>
              </a:rPr>
              <a:t>|</a:t>
            </a:r>
            <a:r>
              <a:rPr lang="hu-HU" b="0" dirty="0">
                <a:solidFill>
                  <a:schemeClr val="bg1"/>
                </a:solidFill>
                <a:latin typeface="Grandview" panose="020B0502040204020203" pitchFamily="34" charset="0"/>
              </a:rPr>
              <a:t> EXCEL ATTACHMENT </a:t>
            </a:r>
            <a:endParaRPr lang="en-US" b="0" dirty="0">
              <a:solidFill>
                <a:schemeClr val="bg1"/>
              </a:solidFill>
              <a:latin typeface="Grandview" panose="020B0502040204020203" pitchFamily="34" charset="0"/>
            </a:endParaRPr>
          </a:p>
        </p:txBody>
      </p:sp>
      <p:grpSp>
        <p:nvGrpSpPr>
          <p:cNvPr id="2" name="Group 1">
            <a:extLst>
              <a:ext uri="{FF2B5EF4-FFF2-40B4-BE49-F238E27FC236}">
                <a16:creationId xmlns:a16="http://schemas.microsoft.com/office/drawing/2014/main" id="{7EC7A138-2481-FFC5-CA17-3B1F33050F5A}"/>
              </a:ext>
            </a:extLst>
          </p:cNvPr>
          <p:cNvGrpSpPr/>
          <p:nvPr/>
        </p:nvGrpSpPr>
        <p:grpSpPr>
          <a:xfrm>
            <a:off x="97198" y="1579419"/>
            <a:ext cx="5786366" cy="3506856"/>
            <a:chOff x="1310266" y="1179513"/>
            <a:chExt cx="9571469" cy="5096323"/>
          </a:xfrm>
        </p:grpSpPr>
        <p:pic>
          <p:nvPicPr>
            <p:cNvPr id="7" name="Picture 6">
              <a:extLst>
                <a:ext uri="{FF2B5EF4-FFF2-40B4-BE49-F238E27FC236}">
                  <a16:creationId xmlns:a16="http://schemas.microsoft.com/office/drawing/2014/main" id="{78BBA2B0-FFD1-910F-CB3B-BF3158B2C030}"/>
                </a:ext>
              </a:extLst>
            </p:cNvPr>
            <p:cNvPicPr>
              <a:picLocks noChangeAspect="1"/>
            </p:cNvPicPr>
            <p:nvPr/>
          </p:nvPicPr>
          <p:blipFill>
            <a:blip r:embed="rId2"/>
            <a:stretch>
              <a:fillRect/>
            </a:stretch>
          </p:blipFill>
          <p:spPr>
            <a:xfrm>
              <a:off x="1310266" y="1179513"/>
              <a:ext cx="9571469" cy="50963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5490D92C-F19C-D4D5-CBF1-733C0D8B1167}"/>
                </a:ext>
              </a:extLst>
            </p:cNvPr>
            <p:cNvPicPr>
              <a:picLocks noChangeAspect="1"/>
            </p:cNvPicPr>
            <p:nvPr/>
          </p:nvPicPr>
          <p:blipFill>
            <a:blip r:embed="rId3"/>
            <a:stretch>
              <a:fillRect/>
            </a:stretch>
          </p:blipFill>
          <p:spPr>
            <a:xfrm>
              <a:off x="9083847" y="2117661"/>
              <a:ext cx="1736553" cy="10832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5" name="Group 14">
              <a:extLst>
                <a:ext uri="{FF2B5EF4-FFF2-40B4-BE49-F238E27FC236}">
                  <a16:creationId xmlns:a16="http://schemas.microsoft.com/office/drawing/2014/main" id="{833F1256-678D-2CCB-8796-093C8565D348}"/>
                </a:ext>
              </a:extLst>
            </p:cNvPr>
            <p:cNvGrpSpPr/>
            <p:nvPr/>
          </p:nvGrpSpPr>
          <p:grpSpPr>
            <a:xfrm>
              <a:off x="10224509" y="1521281"/>
              <a:ext cx="657225" cy="472565"/>
              <a:chOff x="12354156" y="649563"/>
              <a:chExt cx="657225" cy="472565"/>
            </a:xfrm>
          </p:grpSpPr>
          <p:pic>
            <p:nvPicPr>
              <p:cNvPr id="8" name="Picture 7">
                <a:extLst>
                  <a:ext uri="{FF2B5EF4-FFF2-40B4-BE49-F238E27FC236}">
                    <a16:creationId xmlns:a16="http://schemas.microsoft.com/office/drawing/2014/main" id="{6CFF8147-8DD3-C688-6786-E6F24BAA9C2C}"/>
                  </a:ext>
                </a:extLst>
              </p:cNvPr>
              <p:cNvPicPr>
                <a:picLocks noChangeAspect="1"/>
              </p:cNvPicPr>
              <p:nvPr/>
            </p:nvPicPr>
            <p:blipFill>
              <a:blip r:embed="rId4"/>
              <a:stretch>
                <a:fillRect/>
              </a:stretch>
            </p:blipFill>
            <p:spPr>
              <a:xfrm>
                <a:off x="12354156" y="649563"/>
                <a:ext cx="657225" cy="361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3" name="Connector: Elbow 12">
                <a:extLst>
                  <a:ext uri="{FF2B5EF4-FFF2-40B4-BE49-F238E27FC236}">
                    <a16:creationId xmlns:a16="http://schemas.microsoft.com/office/drawing/2014/main" id="{25141F16-39FC-6050-85CE-35E1B4143741}"/>
                  </a:ext>
                </a:extLst>
              </p:cNvPr>
              <p:cNvCxnSpPr>
                <a:cxnSpLocks/>
              </p:cNvCxnSpPr>
              <p:nvPr/>
            </p:nvCxnSpPr>
            <p:spPr>
              <a:xfrm rot="10800000" flipV="1">
                <a:off x="12393880" y="869117"/>
                <a:ext cx="288888" cy="253011"/>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grpSp>
      </p:grpSp>
      <p:grpSp>
        <p:nvGrpSpPr>
          <p:cNvPr id="4" name="Group 3">
            <a:extLst>
              <a:ext uri="{FF2B5EF4-FFF2-40B4-BE49-F238E27FC236}">
                <a16:creationId xmlns:a16="http://schemas.microsoft.com/office/drawing/2014/main" id="{1E73097A-7265-731A-AFC7-839E64651AC0}"/>
              </a:ext>
            </a:extLst>
          </p:cNvPr>
          <p:cNvGrpSpPr/>
          <p:nvPr/>
        </p:nvGrpSpPr>
        <p:grpSpPr>
          <a:xfrm>
            <a:off x="6410036" y="2262909"/>
            <a:ext cx="5689602" cy="4016224"/>
            <a:chOff x="1411143" y="1089891"/>
            <a:chExt cx="9298544" cy="5585546"/>
          </a:xfrm>
        </p:grpSpPr>
        <p:pic>
          <p:nvPicPr>
            <p:cNvPr id="5" name="Picture 4">
              <a:extLst>
                <a:ext uri="{FF2B5EF4-FFF2-40B4-BE49-F238E27FC236}">
                  <a16:creationId xmlns:a16="http://schemas.microsoft.com/office/drawing/2014/main" id="{AE16E5E5-5097-2A3E-E70F-48CC0C081723}"/>
                </a:ext>
              </a:extLst>
            </p:cNvPr>
            <p:cNvPicPr>
              <a:picLocks noChangeAspect="1"/>
            </p:cNvPicPr>
            <p:nvPr/>
          </p:nvPicPr>
          <p:blipFill>
            <a:blip r:embed="rId5"/>
            <a:stretch>
              <a:fillRect/>
            </a:stretch>
          </p:blipFill>
          <p:spPr>
            <a:xfrm>
              <a:off x="1411143" y="1089891"/>
              <a:ext cx="9298544" cy="55855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7B05CA48-438F-3266-6C92-F8BD358AED7A}"/>
                </a:ext>
              </a:extLst>
            </p:cNvPr>
            <p:cNvPicPr>
              <a:picLocks noChangeAspect="1"/>
            </p:cNvPicPr>
            <p:nvPr/>
          </p:nvPicPr>
          <p:blipFill>
            <a:blip r:embed="rId6"/>
            <a:stretch>
              <a:fillRect/>
            </a:stretch>
          </p:blipFill>
          <p:spPr>
            <a:xfrm>
              <a:off x="8170486" y="2116747"/>
              <a:ext cx="2430300" cy="1189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A4465693-97E7-C7A0-CF0F-69F313C8197E}"/>
                </a:ext>
              </a:extLst>
            </p:cNvPr>
            <p:cNvPicPr>
              <a:picLocks noChangeAspect="1"/>
            </p:cNvPicPr>
            <p:nvPr/>
          </p:nvPicPr>
          <p:blipFill>
            <a:blip r:embed="rId4"/>
            <a:stretch>
              <a:fillRect/>
            </a:stretch>
          </p:blipFill>
          <p:spPr>
            <a:xfrm>
              <a:off x="9587675" y="1574150"/>
              <a:ext cx="657225" cy="361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0" name="Connector: Elbow 9">
              <a:extLst>
                <a:ext uri="{FF2B5EF4-FFF2-40B4-BE49-F238E27FC236}">
                  <a16:creationId xmlns:a16="http://schemas.microsoft.com/office/drawing/2014/main" id="{DE77938E-F212-EBE3-EAF5-BE56120D3E48}"/>
                </a:ext>
              </a:extLst>
            </p:cNvPr>
            <p:cNvCxnSpPr>
              <a:endCxn id="6" idx="0"/>
            </p:cNvCxnSpPr>
            <p:nvPr/>
          </p:nvCxnSpPr>
          <p:spPr>
            <a:xfrm rot="10800000" flipV="1">
              <a:off x="9385637" y="1935770"/>
              <a:ext cx="785046" cy="180975"/>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grpSp>
    </p:spTree>
    <p:extLst>
      <p:ext uri="{BB962C8B-B14F-4D97-AF65-F5344CB8AC3E}">
        <p14:creationId xmlns:p14="http://schemas.microsoft.com/office/powerpoint/2010/main" val="3226983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1512AA5-2864-FF10-FF05-2CA431E9D11F}"/>
              </a:ext>
            </a:extLst>
          </p:cNvPr>
          <p:cNvPicPr>
            <a:picLocks noChangeAspect="1"/>
          </p:cNvPicPr>
          <p:nvPr/>
        </p:nvPicPr>
        <p:blipFill>
          <a:blip r:embed="rId2"/>
          <a:stretch>
            <a:fillRect/>
          </a:stretch>
        </p:blipFill>
        <p:spPr>
          <a:xfrm>
            <a:off x="0" y="4253051"/>
            <a:ext cx="12192000" cy="646896"/>
          </a:xfrm>
          <a:prstGeom prst="rect">
            <a:avLst/>
          </a:prstGeom>
        </p:spPr>
      </p:pic>
      <p:sp>
        <p:nvSpPr>
          <p:cNvPr id="3" name="Title 2">
            <a:extLst>
              <a:ext uri="{FF2B5EF4-FFF2-40B4-BE49-F238E27FC236}">
                <a16:creationId xmlns:a16="http://schemas.microsoft.com/office/drawing/2014/main" id="{DAB88A65-0430-AC28-DA57-321CD8D03F1E}"/>
              </a:ext>
            </a:extLst>
          </p:cNvPr>
          <p:cNvSpPr>
            <a:spLocks noGrp="1"/>
          </p:cNvSpPr>
          <p:nvPr>
            <p:ph type="title"/>
          </p:nvPr>
        </p:nvSpPr>
        <p:spPr>
          <a:xfrm>
            <a:off x="0" y="59744"/>
            <a:ext cx="11010900" cy="986828"/>
          </a:xfrm>
        </p:spPr>
        <p:txBody>
          <a:bodyPr>
            <a:normAutofit/>
          </a:bodyPr>
          <a:lstStyle/>
          <a:p>
            <a:r>
              <a:rPr lang="hu-HU" dirty="0"/>
              <a:t>NEW/OPEN ORDER CONFIRMATION</a:t>
            </a:r>
            <a:r>
              <a:rPr lang="en-US" dirty="0"/>
              <a:t> </a:t>
            </a:r>
            <a:r>
              <a:rPr lang="en-US" dirty="0">
                <a:solidFill>
                  <a:srgbClr val="002060"/>
                </a:solidFill>
              </a:rPr>
              <a:t>|</a:t>
            </a:r>
            <a:r>
              <a:rPr lang="hu-HU" dirty="0"/>
              <a:t> EXCEL ATTACHMENT</a:t>
            </a:r>
            <a:endParaRPr lang="en-US" dirty="0"/>
          </a:p>
        </p:txBody>
      </p:sp>
      <p:sp>
        <p:nvSpPr>
          <p:cNvPr id="9" name="TextBox 8">
            <a:extLst>
              <a:ext uri="{FF2B5EF4-FFF2-40B4-BE49-F238E27FC236}">
                <a16:creationId xmlns:a16="http://schemas.microsoft.com/office/drawing/2014/main" id="{4EDD6513-F671-99D1-9914-52C772EC3DC2}"/>
              </a:ext>
            </a:extLst>
          </p:cNvPr>
          <p:cNvSpPr txBox="1"/>
          <p:nvPr/>
        </p:nvSpPr>
        <p:spPr>
          <a:xfrm>
            <a:off x="263237" y="1178744"/>
            <a:ext cx="11185236" cy="2758202"/>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 typeface="Wingdings" panose="05000000000000000000" pitchFamily="2" charset="2"/>
              <a:buChar char="Ø"/>
            </a:pPr>
            <a:r>
              <a:rPr lang="hu-HU" sz="1200" i="0" dirty="0">
                <a:solidFill>
                  <a:schemeClr val="tx1"/>
                </a:solidFill>
                <a:effectLst/>
              </a:rPr>
              <a:t>You can Download and Open Excel Attachment from the email</a:t>
            </a:r>
          </a:p>
          <a:p>
            <a:endParaRPr lang="hu-HU" sz="1200" i="0" dirty="0">
              <a:solidFill>
                <a:schemeClr val="tx1"/>
              </a:solidFill>
              <a:effectLst/>
            </a:endParaRPr>
          </a:p>
          <a:p>
            <a:pPr marL="285750" indent="-285750">
              <a:buFont typeface="Wingdings" panose="05000000000000000000" pitchFamily="2" charset="2"/>
              <a:buChar char="Ø"/>
            </a:pPr>
            <a:r>
              <a:rPr lang="hu-HU" sz="1200" dirty="0"/>
              <a:t>You</a:t>
            </a:r>
            <a:r>
              <a:rPr lang="en-US" sz="1200" dirty="0"/>
              <a:t> must respond to </a:t>
            </a:r>
            <a:r>
              <a:rPr lang="hu-HU" sz="1200" b="1" dirty="0"/>
              <a:t>New </a:t>
            </a:r>
            <a:r>
              <a:rPr lang="hu-HU" sz="1200" dirty="0"/>
              <a:t>and </a:t>
            </a:r>
            <a:r>
              <a:rPr lang="hu-HU" sz="1200" b="1" dirty="0"/>
              <a:t>Open</a:t>
            </a:r>
            <a:r>
              <a:rPr lang="hu-HU" sz="1200" dirty="0"/>
              <a:t> </a:t>
            </a:r>
            <a:r>
              <a:rPr lang="hu-HU" sz="1200" b="1" dirty="0"/>
              <a:t>(1)</a:t>
            </a:r>
            <a:r>
              <a:rPr lang="hu-HU" sz="1200" dirty="0"/>
              <a:t> </a:t>
            </a:r>
            <a:r>
              <a:rPr lang="en-US" sz="1200" dirty="0"/>
              <a:t>Discrete Orders</a:t>
            </a:r>
            <a:r>
              <a:rPr lang="hu-HU" sz="1200" dirty="0"/>
              <a:t> with the </a:t>
            </a:r>
            <a:r>
              <a:rPr lang="en-US" sz="1200" dirty="0"/>
              <a:t>following options: </a:t>
            </a:r>
            <a:endParaRPr lang="hu-HU" sz="1200" dirty="0"/>
          </a:p>
          <a:p>
            <a:pPr marL="285750" indent="-285750">
              <a:buFont typeface="Arial" panose="020B0604020202020204" pitchFamily="34" charset="0"/>
              <a:buChar char="•"/>
            </a:pPr>
            <a:r>
              <a:rPr lang="en-US" sz="1200" b="1" dirty="0">
                <a:solidFill>
                  <a:schemeClr val="tx1"/>
                </a:solidFill>
              </a:rPr>
              <a:t>Acknowledge</a:t>
            </a:r>
            <a:endParaRPr lang="hu-HU" sz="1200" b="1" dirty="0">
              <a:solidFill>
                <a:schemeClr val="tx1"/>
              </a:solidFill>
            </a:endParaRPr>
          </a:p>
          <a:p>
            <a:pPr marL="285750" indent="-285750">
              <a:buFont typeface="Arial" panose="020B0604020202020204" pitchFamily="34" charset="0"/>
              <a:buChar char="•"/>
            </a:pPr>
            <a:r>
              <a:rPr lang="en-US" sz="1200" b="1" dirty="0">
                <a:solidFill>
                  <a:schemeClr val="tx1"/>
                </a:solidFill>
              </a:rPr>
              <a:t>Edit Promises </a:t>
            </a:r>
            <a:r>
              <a:rPr lang="hu-HU" sz="1200" dirty="0"/>
              <a:t>- </a:t>
            </a:r>
            <a:r>
              <a:rPr lang="en-US" sz="1200" dirty="0"/>
              <a:t>split the Promise Quantity into multiple Promise Dates</a:t>
            </a:r>
            <a:endParaRPr lang="hu-HU" sz="1200" dirty="0"/>
          </a:p>
          <a:p>
            <a:pPr marL="285750" indent="-285750">
              <a:buFont typeface="Arial" panose="020B0604020202020204" pitchFamily="34" charset="0"/>
              <a:buChar char="•"/>
            </a:pPr>
            <a:r>
              <a:rPr lang="en-US" sz="1200" b="1" dirty="0">
                <a:solidFill>
                  <a:schemeClr val="tx1"/>
                </a:solidFill>
              </a:rPr>
              <a:t>No Commit</a:t>
            </a:r>
            <a:endParaRPr lang="hu-HU" sz="1200" b="1" dirty="0">
              <a:solidFill>
                <a:schemeClr val="tx1"/>
              </a:solidFill>
            </a:endParaRPr>
          </a:p>
          <a:p>
            <a:pPr algn="l" rtl="0" fontAlgn="base"/>
            <a:r>
              <a:rPr lang="hu-HU" sz="1200" b="0" i="0" u="none" strike="noStrike" dirty="0">
                <a:solidFill>
                  <a:srgbClr val="60605B"/>
                </a:solidFill>
                <a:effectLst/>
              </a:rPr>
              <a:t>After </a:t>
            </a:r>
            <a:r>
              <a:rPr lang="en-US" sz="1200" b="0" i="0" u="none" strike="noStrike" dirty="0">
                <a:solidFill>
                  <a:srgbClr val="60605B"/>
                </a:solidFill>
                <a:effectLst/>
              </a:rPr>
              <a:t>Supplier </a:t>
            </a:r>
            <a:r>
              <a:rPr lang="hu-HU" sz="1200" b="0" i="0" u="none" strike="noStrike" dirty="0">
                <a:solidFill>
                  <a:srgbClr val="60605B"/>
                </a:solidFill>
                <a:effectLst/>
              </a:rPr>
              <a:t>populate</a:t>
            </a:r>
            <a:r>
              <a:rPr lang="en-US" sz="1200" b="0" i="0" u="none" strike="noStrike" dirty="0">
                <a:solidFill>
                  <a:srgbClr val="60605B"/>
                </a:solidFill>
                <a:effectLst/>
              </a:rPr>
              <a:t> </a:t>
            </a:r>
            <a:r>
              <a:rPr lang="en-US" sz="1200" b="1" i="0" u="none" strike="noStrike" dirty="0">
                <a:solidFill>
                  <a:srgbClr val="60605B"/>
                </a:solidFill>
                <a:effectLst/>
              </a:rPr>
              <a:t>Acknowledge</a:t>
            </a:r>
            <a:r>
              <a:rPr lang="hu-HU" sz="1200" b="0" i="0" u="none" strike="noStrike" dirty="0">
                <a:solidFill>
                  <a:srgbClr val="60605B"/>
                </a:solidFill>
                <a:effectLst/>
              </a:rPr>
              <a:t> &gt;</a:t>
            </a:r>
            <a:r>
              <a:rPr lang="en-US" sz="1200" b="0" i="0" dirty="0">
                <a:solidFill>
                  <a:srgbClr val="60605B"/>
                </a:solidFill>
                <a:effectLst/>
              </a:rPr>
              <a:t>​</a:t>
            </a:r>
          </a:p>
          <a:p>
            <a:pPr marL="268288" indent="-268288" algn="l" rtl="0" fontAlgn="base">
              <a:buFont typeface="Arial" panose="020B0604020202020204" pitchFamily="34" charset="0"/>
              <a:buChar char="•"/>
            </a:pPr>
            <a:r>
              <a:rPr lang="en-US" sz="1200" b="0" i="0" u="none" strike="noStrike" dirty="0">
                <a:solidFill>
                  <a:srgbClr val="60605B"/>
                </a:solidFill>
                <a:effectLst/>
              </a:rPr>
              <a:t>Supplier leaves the details as they are and the Discrete Order State transitions </a:t>
            </a:r>
            <a:r>
              <a:rPr lang="en-US" sz="1200" b="0" i="0" u="sng" dirty="0">
                <a:solidFill>
                  <a:srgbClr val="002060"/>
                </a:solidFill>
                <a:effectLst/>
              </a:rPr>
              <a:t>into Accepted</a:t>
            </a:r>
            <a:r>
              <a:rPr lang="hu-HU" sz="1200" b="0" i="0" u="none" strike="noStrike" dirty="0">
                <a:solidFill>
                  <a:srgbClr val="60605B"/>
                </a:solidFill>
                <a:effectLst/>
              </a:rPr>
              <a:t> </a:t>
            </a:r>
            <a:r>
              <a:rPr lang="hu-HU" sz="1200" b="1" i="0" u="none" strike="noStrike" dirty="0">
                <a:solidFill>
                  <a:srgbClr val="60605B"/>
                </a:solidFill>
                <a:effectLst/>
              </a:rPr>
              <a:t>OR</a:t>
            </a:r>
            <a:r>
              <a:rPr lang="en-US" sz="1200" b="0" i="0" dirty="0">
                <a:solidFill>
                  <a:srgbClr val="60605B"/>
                </a:solidFill>
                <a:effectLst/>
              </a:rPr>
              <a:t>​</a:t>
            </a:r>
          </a:p>
          <a:p>
            <a:pPr marL="268288" indent="-268288" algn="l" rtl="0" fontAlgn="base">
              <a:buFont typeface="Arial" panose="020B0604020202020204" pitchFamily="34" charset="0"/>
              <a:buChar char="•"/>
            </a:pPr>
            <a:r>
              <a:rPr lang="en-US" sz="1200" b="0" i="0" u="none" strike="noStrike" dirty="0">
                <a:solidFill>
                  <a:srgbClr val="60605B"/>
                </a:solidFill>
                <a:effectLst/>
              </a:rPr>
              <a:t>Suppliers updates the Promise Quantity and/or Confirmed Arrival Data/Confirmed Ship Date if needed and the Discrete Order State transitions into </a:t>
            </a:r>
            <a:r>
              <a:rPr lang="en-US" sz="1200" b="0" i="0" u="sng" dirty="0">
                <a:solidFill>
                  <a:srgbClr val="002060"/>
                </a:solidFill>
                <a:effectLst/>
              </a:rPr>
              <a:t>Accepted w/ Changes</a:t>
            </a:r>
            <a:r>
              <a:rPr lang="hu-HU" sz="1200" b="0" i="0" u="sng" dirty="0">
                <a:solidFill>
                  <a:srgbClr val="002060"/>
                </a:solidFill>
                <a:effectLst/>
              </a:rPr>
              <a:t> </a:t>
            </a:r>
            <a:r>
              <a:rPr lang="en-US" sz="1200" b="0" i="0" dirty="0">
                <a:solidFill>
                  <a:srgbClr val="60605B"/>
                </a:solidFill>
                <a:effectLst/>
              </a:rPr>
              <a:t>​</a:t>
            </a:r>
          </a:p>
          <a:p>
            <a:pPr algn="l" rtl="0" fontAlgn="base"/>
            <a:r>
              <a:rPr lang="hu-HU" sz="1200" b="0" i="0" u="none" strike="noStrike" dirty="0">
                <a:solidFill>
                  <a:srgbClr val="60605B"/>
                </a:solidFill>
                <a:effectLst/>
              </a:rPr>
              <a:t>After </a:t>
            </a:r>
            <a:r>
              <a:rPr lang="en-US" sz="1200" b="0" i="0" u="none" strike="noStrike" dirty="0">
                <a:solidFill>
                  <a:srgbClr val="60605B"/>
                </a:solidFill>
                <a:effectLst/>
              </a:rPr>
              <a:t>Supplier </a:t>
            </a:r>
            <a:r>
              <a:rPr lang="hu-HU" sz="1200" b="0" i="0" u="none" strike="noStrike" dirty="0">
                <a:solidFill>
                  <a:srgbClr val="60605B"/>
                </a:solidFill>
                <a:effectLst/>
              </a:rPr>
              <a:t>populate</a:t>
            </a:r>
            <a:r>
              <a:rPr lang="en-US" sz="1200" b="0" i="0" u="none" strike="noStrike" dirty="0">
                <a:solidFill>
                  <a:srgbClr val="60605B"/>
                </a:solidFill>
                <a:effectLst/>
              </a:rPr>
              <a:t> </a:t>
            </a:r>
            <a:r>
              <a:rPr lang="hu-HU" sz="1200" b="1" i="0" u="none" strike="noStrike" dirty="0">
                <a:solidFill>
                  <a:srgbClr val="60605B"/>
                </a:solidFill>
                <a:effectLst/>
              </a:rPr>
              <a:t>NoCommit</a:t>
            </a:r>
            <a:r>
              <a:rPr lang="hu-HU" sz="1200" b="0" i="0" u="none" strike="noStrike" dirty="0">
                <a:solidFill>
                  <a:srgbClr val="60605B"/>
                </a:solidFill>
                <a:effectLst/>
              </a:rPr>
              <a:t> &gt;</a:t>
            </a:r>
            <a:r>
              <a:rPr lang="en-US" sz="1200" b="0" i="0" dirty="0">
                <a:solidFill>
                  <a:srgbClr val="60605B"/>
                </a:solidFill>
                <a:effectLst/>
              </a:rPr>
              <a:t>​</a:t>
            </a:r>
          </a:p>
          <a:p>
            <a:pPr marL="268288" indent="-268288" algn="l" rtl="0" fontAlgn="base">
              <a:buFont typeface="Arial" panose="020B0604020202020204" pitchFamily="34" charset="0"/>
              <a:buChar char="•"/>
            </a:pPr>
            <a:r>
              <a:rPr lang="en-US" sz="1200" b="0" i="0" u="none" strike="noStrike" dirty="0">
                <a:solidFill>
                  <a:srgbClr val="60605B"/>
                </a:solidFill>
                <a:effectLst/>
              </a:rPr>
              <a:t>Discrete Order State transitions into </a:t>
            </a:r>
            <a:r>
              <a:rPr lang="hu-HU" sz="1200" b="0" i="0" u="sng" dirty="0">
                <a:solidFill>
                  <a:srgbClr val="002060"/>
                </a:solidFill>
                <a:effectLst/>
              </a:rPr>
              <a:t>No Commit</a:t>
            </a:r>
            <a:r>
              <a:rPr lang="en-US" sz="1200" b="0" i="0" dirty="0">
                <a:solidFill>
                  <a:srgbClr val="60605B"/>
                </a:solidFill>
                <a:effectLst/>
              </a:rPr>
              <a:t>​</a:t>
            </a:r>
          </a:p>
          <a:p>
            <a:pPr marL="285750" indent="-285750">
              <a:buFont typeface="Arial" panose="020B0604020202020204" pitchFamily="34" charset="0"/>
              <a:buChar char="•"/>
            </a:pPr>
            <a:endParaRPr lang="hu-HU" sz="1200" b="1" dirty="0">
              <a:solidFill>
                <a:schemeClr val="tx1"/>
              </a:solidFill>
            </a:endParaRPr>
          </a:p>
        </p:txBody>
      </p:sp>
      <p:sp>
        <p:nvSpPr>
          <p:cNvPr id="14" name="Arrow: Down 13">
            <a:hlinkClick r:id="rId3" action="ppaction://hlinksldjump"/>
            <a:extLst>
              <a:ext uri="{FF2B5EF4-FFF2-40B4-BE49-F238E27FC236}">
                <a16:creationId xmlns:a16="http://schemas.microsoft.com/office/drawing/2014/main" id="{BF746FDD-950A-F470-6174-ABF8FB2E4708}"/>
              </a:ext>
            </a:extLst>
          </p:cNvPr>
          <p:cNvSpPr/>
          <p:nvPr/>
        </p:nvSpPr>
        <p:spPr>
          <a:xfrm>
            <a:off x="1037326" y="6021848"/>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15</a:t>
            </a:r>
            <a:endParaRPr lang="en-US" u="sng" dirty="0">
              <a:solidFill>
                <a:schemeClr val="bg1"/>
              </a:solidFill>
            </a:endParaRPr>
          </a:p>
        </p:txBody>
      </p:sp>
      <p:sp>
        <p:nvSpPr>
          <p:cNvPr id="17" name="Arrow: Down 16">
            <a:hlinkClick r:id="rId4" action="ppaction://hlinksldjump"/>
            <a:extLst>
              <a:ext uri="{FF2B5EF4-FFF2-40B4-BE49-F238E27FC236}">
                <a16:creationId xmlns:a16="http://schemas.microsoft.com/office/drawing/2014/main" id="{D10B1772-B5F3-F088-2801-EE0F2B557748}"/>
              </a:ext>
            </a:extLst>
          </p:cNvPr>
          <p:cNvSpPr/>
          <p:nvPr/>
        </p:nvSpPr>
        <p:spPr>
          <a:xfrm>
            <a:off x="10119014" y="6016016"/>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17</a:t>
            </a:r>
            <a:endParaRPr lang="en-US" u="sng" dirty="0">
              <a:solidFill>
                <a:schemeClr val="bg1"/>
              </a:solidFill>
            </a:endParaRPr>
          </a:p>
        </p:txBody>
      </p:sp>
      <p:sp>
        <p:nvSpPr>
          <p:cNvPr id="18" name="Arrow: Down 17">
            <a:hlinkClick r:id="rId5" action="ppaction://hlinksldjump"/>
            <a:extLst>
              <a:ext uri="{FF2B5EF4-FFF2-40B4-BE49-F238E27FC236}">
                <a16:creationId xmlns:a16="http://schemas.microsoft.com/office/drawing/2014/main" id="{1AD4176D-2988-4E61-7B4A-AE514B6371EC}"/>
              </a:ext>
            </a:extLst>
          </p:cNvPr>
          <p:cNvSpPr/>
          <p:nvPr/>
        </p:nvSpPr>
        <p:spPr>
          <a:xfrm>
            <a:off x="5405005" y="6016017"/>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16</a:t>
            </a:r>
            <a:endParaRPr lang="en-US" u="sng" dirty="0">
              <a:solidFill>
                <a:schemeClr val="bg1"/>
              </a:solidFill>
            </a:endParaRPr>
          </a:p>
        </p:txBody>
      </p:sp>
      <p:sp>
        <p:nvSpPr>
          <p:cNvPr id="5" name="Rectangle 4">
            <a:extLst>
              <a:ext uri="{FF2B5EF4-FFF2-40B4-BE49-F238E27FC236}">
                <a16:creationId xmlns:a16="http://schemas.microsoft.com/office/drawing/2014/main" id="{4398D0CF-3DA9-E243-D6DD-2443397E2977}"/>
              </a:ext>
            </a:extLst>
          </p:cNvPr>
          <p:cNvSpPr/>
          <p:nvPr/>
        </p:nvSpPr>
        <p:spPr>
          <a:xfrm>
            <a:off x="628072" y="5216052"/>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ACKNOWLEDGE</a:t>
            </a:r>
            <a:endParaRPr lang="en-US" dirty="0"/>
          </a:p>
        </p:txBody>
      </p:sp>
      <p:sp>
        <p:nvSpPr>
          <p:cNvPr id="7" name="Rectangle 6">
            <a:extLst>
              <a:ext uri="{FF2B5EF4-FFF2-40B4-BE49-F238E27FC236}">
                <a16:creationId xmlns:a16="http://schemas.microsoft.com/office/drawing/2014/main" id="{92BB2FFF-5AE9-985F-B550-C50027B0A232}"/>
              </a:ext>
            </a:extLst>
          </p:cNvPr>
          <p:cNvSpPr/>
          <p:nvPr/>
        </p:nvSpPr>
        <p:spPr>
          <a:xfrm>
            <a:off x="4931639" y="5197916"/>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EDIT PROMISE</a:t>
            </a:r>
            <a:endParaRPr lang="en-US" dirty="0"/>
          </a:p>
        </p:txBody>
      </p:sp>
      <p:sp>
        <p:nvSpPr>
          <p:cNvPr id="8" name="Rectangle 7">
            <a:extLst>
              <a:ext uri="{FF2B5EF4-FFF2-40B4-BE49-F238E27FC236}">
                <a16:creationId xmlns:a16="http://schemas.microsoft.com/office/drawing/2014/main" id="{D8766B9D-2C6D-0D61-A011-50049540A1FA}"/>
              </a:ext>
            </a:extLst>
          </p:cNvPr>
          <p:cNvSpPr/>
          <p:nvPr/>
        </p:nvSpPr>
        <p:spPr>
          <a:xfrm>
            <a:off x="9639300" y="5197915"/>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NO COMMIT</a:t>
            </a:r>
            <a:endParaRPr lang="en-US" dirty="0"/>
          </a:p>
        </p:txBody>
      </p:sp>
      <p:sp>
        <p:nvSpPr>
          <p:cNvPr id="2" name="Dodecagon 1">
            <a:extLst>
              <a:ext uri="{FF2B5EF4-FFF2-40B4-BE49-F238E27FC236}">
                <a16:creationId xmlns:a16="http://schemas.microsoft.com/office/drawing/2014/main" id="{60FC2CFF-5B51-7A16-4341-4DCC99314373}"/>
              </a:ext>
            </a:extLst>
          </p:cNvPr>
          <p:cNvSpPr/>
          <p:nvPr/>
        </p:nvSpPr>
        <p:spPr>
          <a:xfrm>
            <a:off x="1037326" y="398181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4" name="Rectangle: Rounded Corners 3">
            <a:extLst>
              <a:ext uri="{FF2B5EF4-FFF2-40B4-BE49-F238E27FC236}">
                <a16:creationId xmlns:a16="http://schemas.microsoft.com/office/drawing/2014/main" id="{88B242E5-6B74-B755-B973-7B5351DAD0E5}"/>
              </a:ext>
            </a:extLst>
          </p:cNvPr>
          <p:cNvSpPr/>
          <p:nvPr/>
        </p:nvSpPr>
        <p:spPr>
          <a:xfrm>
            <a:off x="895927" y="4297920"/>
            <a:ext cx="443346" cy="66469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5EBC5CE8-5AA4-B0CB-E1B5-2AEC1FC35B45}"/>
              </a:ext>
            </a:extLst>
          </p:cNvPr>
          <p:cNvSpPr/>
          <p:nvPr/>
        </p:nvSpPr>
        <p:spPr>
          <a:xfrm>
            <a:off x="1680416" y="4252399"/>
            <a:ext cx="517260" cy="71487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FC2730BB-AA4C-8B3B-F7CD-1C8A560F5019}"/>
              </a:ext>
            </a:extLst>
          </p:cNvPr>
          <p:cNvSpPr/>
          <p:nvPr/>
        </p:nvSpPr>
        <p:spPr>
          <a:xfrm>
            <a:off x="1915888" y="399438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11" name="Picture 10">
            <a:extLst>
              <a:ext uri="{FF2B5EF4-FFF2-40B4-BE49-F238E27FC236}">
                <a16:creationId xmlns:a16="http://schemas.microsoft.com/office/drawing/2014/main" id="{5AF4A080-CC36-5396-57F9-7D743A63995E}"/>
              </a:ext>
            </a:extLst>
          </p:cNvPr>
          <p:cNvPicPr>
            <a:picLocks noChangeAspect="1"/>
          </p:cNvPicPr>
          <p:nvPr/>
        </p:nvPicPr>
        <p:blipFill>
          <a:blip r:embed="rId6"/>
          <a:stretch>
            <a:fillRect/>
          </a:stretch>
        </p:blipFill>
        <p:spPr>
          <a:xfrm>
            <a:off x="11277600" y="0"/>
            <a:ext cx="914400" cy="914400"/>
          </a:xfrm>
          <a:prstGeom prst="rect">
            <a:avLst/>
          </a:prstGeom>
        </p:spPr>
      </p:pic>
      <p:pic>
        <p:nvPicPr>
          <p:cNvPr id="20" name="Graphic 19" descr="Exclamation mark with solid fill">
            <a:extLst>
              <a:ext uri="{FF2B5EF4-FFF2-40B4-BE49-F238E27FC236}">
                <a16:creationId xmlns:a16="http://schemas.microsoft.com/office/drawing/2014/main" id="{B832948A-4468-BB1F-B270-CD740725F74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89386" y="1362677"/>
            <a:ext cx="614218" cy="614218"/>
          </a:xfrm>
          <a:prstGeom prst="rect">
            <a:avLst/>
          </a:prstGeom>
        </p:spPr>
      </p:pic>
    </p:spTree>
    <p:extLst>
      <p:ext uri="{BB962C8B-B14F-4D97-AF65-F5344CB8AC3E}">
        <p14:creationId xmlns:p14="http://schemas.microsoft.com/office/powerpoint/2010/main" val="1391528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17BCF1F9-4F8A-67D1-1B21-D30778619244}"/>
              </a:ext>
            </a:extLst>
          </p:cNvPr>
          <p:cNvPicPr>
            <a:picLocks noChangeAspect="1"/>
          </p:cNvPicPr>
          <p:nvPr/>
        </p:nvPicPr>
        <p:blipFill>
          <a:blip r:embed="rId2"/>
          <a:stretch>
            <a:fillRect/>
          </a:stretch>
        </p:blipFill>
        <p:spPr>
          <a:xfrm>
            <a:off x="0" y="4695754"/>
            <a:ext cx="12192000" cy="646896"/>
          </a:xfrm>
          <a:prstGeom prst="rect">
            <a:avLst/>
          </a:prstGeom>
        </p:spPr>
      </p:pic>
      <p:sp>
        <p:nvSpPr>
          <p:cNvPr id="2" name="Title 1">
            <a:extLst>
              <a:ext uri="{FF2B5EF4-FFF2-40B4-BE49-F238E27FC236}">
                <a16:creationId xmlns:a16="http://schemas.microsoft.com/office/drawing/2014/main" id="{5E5EE964-23BB-F776-B4A2-2BDC4538A4AA}"/>
              </a:ext>
            </a:extLst>
          </p:cNvPr>
          <p:cNvSpPr>
            <a:spLocks noGrp="1"/>
          </p:cNvSpPr>
          <p:nvPr>
            <p:ph type="title"/>
          </p:nvPr>
        </p:nvSpPr>
        <p:spPr/>
        <p:txBody>
          <a:bodyPr>
            <a:normAutofit fontScale="90000"/>
          </a:bodyPr>
          <a:lstStyle/>
          <a:p>
            <a:r>
              <a:rPr lang="hu-HU" dirty="0"/>
              <a:t>SUPPLIER RESPONSE</a:t>
            </a:r>
            <a:r>
              <a:rPr lang="en-US" dirty="0"/>
              <a:t> </a:t>
            </a:r>
            <a:r>
              <a:rPr lang="en-US" dirty="0">
                <a:solidFill>
                  <a:srgbClr val="002060"/>
                </a:solidFill>
              </a:rPr>
              <a:t>|</a:t>
            </a:r>
            <a:r>
              <a:rPr lang="hu-HU" dirty="0">
                <a:solidFill>
                  <a:srgbClr val="002060"/>
                </a:solidFill>
              </a:rPr>
              <a:t> ACKNOWLEDGE </a:t>
            </a:r>
            <a:r>
              <a:rPr lang="en-US" dirty="0">
                <a:solidFill>
                  <a:srgbClr val="002060"/>
                </a:solidFill>
              </a:rPr>
              <a:t>|</a:t>
            </a:r>
            <a:r>
              <a:rPr lang="hu-HU" dirty="0">
                <a:solidFill>
                  <a:srgbClr val="002060"/>
                </a:solidFill>
              </a:rPr>
              <a:t> </a:t>
            </a:r>
            <a:r>
              <a:rPr lang="hu-HU" dirty="0"/>
              <a:t>EXCEL ATTACHMENT</a:t>
            </a:r>
            <a:endParaRPr lang="en-US" dirty="0"/>
          </a:p>
        </p:txBody>
      </p:sp>
      <p:sp>
        <p:nvSpPr>
          <p:cNvPr id="4" name="TextBox 3">
            <a:extLst>
              <a:ext uri="{FF2B5EF4-FFF2-40B4-BE49-F238E27FC236}">
                <a16:creationId xmlns:a16="http://schemas.microsoft.com/office/drawing/2014/main" id="{6468460A-073B-849A-D413-D01736CB01C3}"/>
              </a:ext>
            </a:extLst>
          </p:cNvPr>
          <p:cNvSpPr txBox="1"/>
          <p:nvPr/>
        </p:nvSpPr>
        <p:spPr>
          <a:xfrm>
            <a:off x="257787" y="858689"/>
            <a:ext cx="11676426" cy="320087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n-US" sz="1400" i="0" dirty="0">
                <a:solidFill>
                  <a:srgbClr val="002060"/>
                </a:solidFill>
                <a:effectLst/>
              </a:rPr>
              <a:t>We need your feedback </a:t>
            </a:r>
            <a:r>
              <a:rPr lang="en-US" sz="1400" b="1" i="0" dirty="0">
                <a:solidFill>
                  <a:srgbClr val="002060"/>
                </a:solidFill>
                <a:effectLst/>
              </a:rPr>
              <a:t>every PO and Schedule Line where status is </a:t>
            </a:r>
            <a:r>
              <a:rPr lang="en-US" sz="1400" b="1" i="0" u="sng" dirty="0">
                <a:solidFill>
                  <a:srgbClr val="002060"/>
                </a:solidFill>
                <a:effectLst/>
              </a:rPr>
              <a:t>NEW</a:t>
            </a:r>
            <a:r>
              <a:rPr lang="en-US" sz="1400" b="1" i="0" dirty="0">
                <a:solidFill>
                  <a:srgbClr val="002060"/>
                </a:solidFill>
                <a:effectLst/>
              </a:rPr>
              <a:t> </a:t>
            </a:r>
            <a:r>
              <a:rPr lang="hu-HU" sz="1400" b="1" i="0" dirty="0">
                <a:solidFill>
                  <a:srgbClr val="002060"/>
                </a:solidFill>
                <a:effectLst/>
              </a:rPr>
              <a:t>(</a:t>
            </a:r>
            <a:r>
              <a:rPr lang="en-US" sz="1400" b="1" i="0" dirty="0">
                <a:solidFill>
                  <a:srgbClr val="002060"/>
                </a:solidFill>
                <a:effectLst/>
              </a:rPr>
              <a:t>recently placed not yet accepted) or </a:t>
            </a:r>
            <a:r>
              <a:rPr lang="en-US" sz="1400" b="1" i="0" u="sng" dirty="0">
                <a:solidFill>
                  <a:srgbClr val="002060"/>
                </a:solidFill>
                <a:effectLst/>
              </a:rPr>
              <a:t>OPEN</a:t>
            </a:r>
            <a:r>
              <a:rPr lang="en-US" sz="1400" b="1" u="sng" dirty="0">
                <a:solidFill>
                  <a:srgbClr val="002060"/>
                </a:solidFill>
              </a:rPr>
              <a:t> (Jabil made PO Change meanwhile)</a:t>
            </a:r>
            <a:r>
              <a:rPr lang="en-US" sz="1400" b="1" i="0" dirty="0">
                <a:solidFill>
                  <a:srgbClr val="002060"/>
                </a:solidFill>
                <a:effectLst/>
              </a:rPr>
              <a:t> (1)</a:t>
            </a:r>
          </a:p>
          <a:p>
            <a:endParaRPr lang="hu-HU" sz="1400" i="0" u="sng" dirty="0">
              <a:solidFill>
                <a:schemeClr val="tx1"/>
              </a:solidFill>
              <a:effectLst/>
            </a:endParaRPr>
          </a:p>
          <a:p>
            <a:pPr marL="342900" indent="-342900">
              <a:buFont typeface="Wingdings" panose="05000000000000000000" pitchFamily="2" charset="2"/>
              <a:buChar char="Ø"/>
            </a:pPr>
            <a:r>
              <a:rPr lang="en-US" sz="1400" i="0" u="sng" dirty="0">
                <a:solidFill>
                  <a:schemeClr val="tx1"/>
                </a:solidFill>
                <a:effectLst/>
              </a:rPr>
              <a:t>Action field</a:t>
            </a:r>
            <a:r>
              <a:rPr lang="en-US" sz="1400" i="0" dirty="0">
                <a:solidFill>
                  <a:schemeClr val="tx1"/>
                </a:solidFill>
                <a:effectLst/>
              </a:rPr>
              <a:t>: populate with </a:t>
            </a:r>
            <a:r>
              <a:rPr lang="en-US" sz="1400" b="1" i="0" dirty="0">
                <a:solidFill>
                  <a:schemeClr val="tx1"/>
                </a:solidFill>
                <a:effectLst/>
              </a:rPr>
              <a:t>'Acknowledge'</a:t>
            </a:r>
            <a:r>
              <a:rPr lang="en-US" sz="1400" i="0" dirty="0">
                <a:solidFill>
                  <a:schemeClr val="tx1"/>
                </a:solidFill>
                <a:effectLst/>
              </a:rPr>
              <a:t> value from drop down list</a:t>
            </a:r>
            <a:r>
              <a:rPr lang="hu-HU" sz="1400" i="0" dirty="0">
                <a:solidFill>
                  <a:schemeClr val="tx1"/>
                </a:solidFill>
                <a:effectLst/>
              </a:rPr>
              <a:t> </a:t>
            </a:r>
            <a:r>
              <a:rPr lang="hu-HU" sz="1400" b="1" i="0" dirty="0">
                <a:solidFill>
                  <a:schemeClr val="tx1"/>
                </a:solidFill>
                <a:effectLst/>
              </a:rPr>
              <a:t>(2)</a:t>
            </a:r>
            <a:endParaRPr lang="en-US" sz="1400" b="1" i="0" dirty="0">
              <a:solidFill>
                <a:schemeClr val="tx1"/>
              </a:solidFill>
              <a:effectLst/>
            </a:endParaRPr>
          </a:p>
          <a:p>
            <a:pPr marL="342900" indent="-342900">
              <a:buFont typeface="Wingdings" panose="05000000000000000000" pitchFamily="2" charset="2"/>
              <a:buChar char="Ø"/>
            </a:pPr>
            <a:r>
              <a:rPr lang="en-US" sz="1400" i="0" u="sng" dirty="0">
                <a:solidFill>
                  <a:schemeClr val="tx1"/>
                </a:solidFill>
                <a:effectLst/>
              </a:rPr>
              <a:t>Promise qty and Confirmation date </a:t>
            </a:r>
            <a:r>
              <a:rPr lang="en-US" sz="1400" i="0" dirty="0">
                <a:solidFill>
                  <a:schemeClr val="tx1"/>
                </a:solidFill>
                <a:effectLst/>
              </a:rPr>
              <a:t>are pre-populated fields, that can be updated as needed​</a:t>
            </a:r>
            <a:endParaRPr lang="en-US" sz="1400" b="1" i="0" dirty="0">
              <a:solidFill>
                <a:schemeClr val="tx1"/>
              </a:solidFill>
              <a:effectLst/>
            </a:endParaRPr>
          </a:p>
          <a:p>
            <a:pPr marL="342900" indent="-342900">
              <a:buFont typeface="Wingdings" panose="05000000000000000000" pitchFamily="2" charset="2"/>
              <a:buChar char="Ø"/>
            </a:pPr>
            <a:r>
              <a:rPr lang="en-US" sz="1400" i="0" dirty="0">
                <a:solidFill>
                  <a:schemeClr val="tx1"/>
                </a:solidFill>
                <a:effectLst/>
              </a:rPr>
              <a:t>Ensure that </a:t>
            </a:r>
            <a:r>
              <a:rPr lang="en-US" sz="1400" b="1" i="0" dirty="0">
                <a:solidFill>
                  <a:schemeClr val="tx1"/>
                </a:solidFill>
                <a:effectLst/>
              </a:rPr>
              <a:t>Promise qty = Open qty </a:t>
            </a:r>
            <a:r>
              <a:rPr lang="hu-HU" sz="1400" i="0" dirty="0">
                <a:solidFill>
                  <a:schemeClr val="tx1"/>
                </a:solidFill>
                <a:effectLst/>
              </a:rPr>
              <a:t>(Less qty confirmation is allowed but overcommit is not allowed!) </a:t>
            </a:r>
            <a:r>
              <a:rPr lang="hu-HU" sz="1400" b="1" i="0" dirty="0">
                <a:solidFill>
                  <a:schemeClr val="tx1"/>
                </a:solidFill>
                <a:effectLst/>
              </a:rPr>
              <a:t>(3)</a:t>
            </a:r>
            <a:endParaRPr lang="en-US" sz="1400" b="1" i="0" dirty="0">
              <a:solidFill>
                <a:schemeClr val="tx1"/>
              </a:solidFill>
              <a:effectLst/>
            </a:endParaRPr>
          </a:p>
          <a:p>
            <a:pPr marL="342900" indent="-342900">
              <a:buFont typeface="Wingdings" panose="05000000000000000000" pitchFamily="2" charset="2"/>
              <a:buChar char="Ø"/>
            </a:pPr>
            <a:r>
              <a:rPr lang="en-US" sz="1400" i="0" u="sng" dirty="0">
                <a:solidFill>
                  <a:schemeClr val="tx1"/>
                </a:solidFill>
                <a:effectLst/>
              </a:rPr>
              <a:t>Arrival Date</a:t>
            </a:r>
            <a:r>
              <a:rPr lang="hu-HU" sz="1400" i="0" u="sng" dirty="0">
                <a:solidFill>
                  <a:schemeClr val="tx1"/>
                </a:solidFill>
                <a:effectLst/>
              </a:rPr>
              <a:t> </a:t>
            </a:r>
            <a:r>
              <a:rPr lang="hu-HU" sz="1400" b="1" i="0" u="sng" dirty="0">
                <a:solidFill>
                  <a:schemeClr val="tx1"/>
                </a:solidFill>
                <a:effectLst/>
              </a:rPr>
              <a:t>(4)</a:t>
            </a:r>
            <a:r>
              <a:rPr lang="en-US" sz="1400" i="0" u="sng" dirty="0">
                <a:solidFill>
                  <a:schemeClr val="tx1"/>
                </a:solidFill>
                <a:effectLst/>
              </a:rPr>
              <a:t> </a:t>
            </a:r>
            <a:r>
              <a:rPr lang="en-US" sz="1400" i="0" dirty="0">
                <a:solidFill>
                  <a:schemeClr val="tx1"/>
                </a:solidFill>
                <a:effectLst/>
              </a:rPr>
              <a:t>: If you cannot confirm it (dock date at Jabil), confirm the Ship Date and </a:t>
            </a:r>
            <a:r>
              <a:rPr lang="en-US" sz="1400" i="0" u="sng" dirty="0">
                <a:solidFill>
                  <a:schemeClr val="tx1"/>
                </a:solidFill>
                <a:effectLst/>
              </a:rPr>
              <a:t>delete</a:t>
            </a:r>
            <a:r>
              <a:rPr lang="en-US" sz="1400" i="0" dirty="0">
                <a:solidFill>
                  <a:schemeClr val="tx1"/>
                </a:solidFill>
                <a:effectLst/>
              </a:rPr>
              <a:t> pre-populated Arrival date data. </a:t>
            </a:r>
            <a:r>
              <a:rPr lang="en-US" sz="1400" b="1" i="1" dirty="0">
                <a:solidFill>
                  <a:schemeClr val="tx1"/>
                </a:solidFill>
                <a:effectLst/>
              </a:rPr>
              <a:t>Note</a:t>
            </a:r>
            <a:r>
              <a:rPr lang="en-US" sz="1400" i="0" dirty="0">
                <a:solidFill>
                  <a:schemeClr val="tx1"/>
                </a:solidFill>
                <a:effectLst/>
              </a:rPr>
              <a:t>: </a:t>
            </a:r>
            <a:r>
              <a:rPr lang="en-US" sz="1400" b="1" i="1" dirty="0">
                <a:solidFill>
                  <a:schemeClr val="tx1"/>
                </a:solidFill>
              </a:rPr>
              <a:t>if you keep both date in the file</a:t>
            </a:r>
            <a:r>
              <a:rPr lang="en-US" sz="1400" b="1" dirty="0">
                <a:solidFill>
                  <a:schemeClr val="tx1"/>
                </a:solidFill>
              </a:rPr>
              <a:t> - t</a:t>
            </a:r>
            <a:r>
              <a:rPr lang="en-US" sz="1400" b="1" i="1" dirty="0">
                <a:solidFill>
                  <a:schemeClr val="tx1"/>
                </a:solidFill>
              </a:rPr>
              <a:t>he</a:t>
            </a:r>
            <a:r>
              <a:rPr lang="en-US" sz="1400" b="1" i="1" dirty="0">
                <a:solidFill>
                  <a:schemeClr val="tx1"/>
                </a:solidFill>
                <a:effectLst/>
              </a:rPr>
              <a:t> system will calculate </a:t>
            </a:r>
            <a:r>
              <a:rPr lang="en-US" sz="1400" b="1" i="1" dirty="0">
                <a:solidFill>
                  <a:schemeClr val="tx1"/>
                </a:solidFill>
              </a:rPr>
              <a:t>and overwrite Arrival</a:t>
            </a:r>
            <a:r>
              <a:rPr lang="en-US" sz="1400" b="1" i="1" dirty="0">
                <a:solidFill>
                  <a:schemeClr val="tx1"/>
                </a:solidFill>
                <a:effectLst/>
              </a:rPr>
              <a:t> Date based on your provided ship date + Transit time</a:t>
            </a:r>
            <a:r>
              <a:rPr lang="hu-HU" sz="1400" b="1" i="1" dirty="0">
                <a:solidFill>
                  <a:schemeClr val="tx1"/>
                </a:solidFill>
                <a:effectLst/>
              </a:rPr>
              <a:t> (5)</a:t>
            </a:r>
            <a:r>
              <a:rPr lang="en-US" sz="1400" b="1" i="1" dirty="0">
                <a:solidFill>
                  <a:schemeClr val="tx1"/>
                </a:solidFill>
                <a:effectLst/>
              </a:rPr>
              <a:t> information from next field.</a:t>
            </a:r>
            <a:r>
              <a:rPr lang="en-US" sz="1400" b="1" i="1" dirty="0">
                <a:solidFill>
                  <a:schemeClr val="tx1"/>
                </a:solidFill>
              </a:rPr>
              <a:t>  </a:t>
            </a:r>
            <a:endParaRPr lang="hu-HU" sz="1400" b="1" dirty="0">
              <a:solidFill>
                <a:schemeClr val="tx1"/>
              </a:solidFill>
            </a:endParaRPr>
          </a:p>
          <a:p>
            <a:pPr marL="342900" indent="-342900">
              <a:buFont typeface="Wingdings" panose="05000000000000000000" pitchFamily="2" charset="2"/>
              <a:buChar char="Ø"/>
            </a:pPr>
            <a:r>
              <a:rPr lang="en-US" sz="1400" i="0" u="sng" dirty="0">
                <a:solidFill>
                  <a:schemeClr val="tx1"/>
                </a:solidFill>
                <a:effectLst/>
              </a:rPr>
              <a:t>Tracking Number</a:t>
            </a:r>
            <a:r>
              <a:rPr lang="hu-HU" sz="1400" i="0" u="sng" dirty="0">
                <a:solidFill>
                  <a:schemeClr val="tx1"/>
                </a:solidFill>
                <a:effectLst/>
              </a:rPr>
              <a:t> </a:t>
            </a:r>
            <a:r>
              <a:rPr lang="hu-HU" sz="1400" b="1" i="0" u="sng" dirty="0">
                <a:solidFill>
                  <a:schemeClr val="tx1"/>
                </a:solidFill>
                <a:effectLst/>
              </a:rPr>
              <a:t>(6)</a:t>
            </a:r>
            <a:r>
              <a:rPr lang="en-US" sz="1400" i="0" u="sng" dirty="0">
                <a:solidFill>
                  <a:schemeClr val="tx1"/>
                </a:solidFill>
                <a:effectLst/>
              </a:rPr>
              <a:t>: </a:t>
            </a:r>
            <a:r>
              <a:rPr lang="en-US" sz="1400" dirty="0">
                <a:solidFill>
                  <a:schemeClr val="tx1"/>
                </a:solidFill>
              </a:rPr>
              <a:t>that is</a:t>
            </a:r>
            <a:r>
              <a:rPr lang="en-US" sz="1400" i="0" dirty="0">
                <a:solidFill>
                  <a:schemeClr val="tx1"/>
                </a:solidFill>
                <a:effectLst/>
              </a:rPr>
              <a:t> information needs to be provided if it's available in 'Tracking number' column</a:t>
            </a:r>
            <a:endParaRPr lang="hu-HU" sz="1400" i="0" dirty="0">
              <a:solidFill>
                <a:schemeClr val="tx1"/>
              </a:solidFill>
              <a:effectLst/>
            </a:endParaRPr>
          </a:p>
          <a:p>
            <a:pPr marL="342900" indent="-342900">
              <a:buFont typeface="Wingdings" panose="05000000000000000000" pitchFamily="2" charset="2"/>
              <a:buChar char="Ø"/>
            </a:pPr>
            <a:r>
              <a:rPr lang="en-US" sz="1400" i="0" dirty="0">
                <a:solidFill>
                  <a:schemeClr val="tx1"/>
                </a:solidFill>
                <a:effectLst/>
              </a:rPr>
              <a:t>If you would like to </a:t>
            </a:r>
            <a:r>
              <a:rPr lang="en-US" sz="1400" i="0" u="sng" dirty="0">
                <a:solidFill>
                  <a:schemeClr val="tx1"/>
                </a:solidFill>
                <a:effectLst/>
              </a:rPr>
              <a:t>exclude a PO from the confirmation</a:t>
            </a:r>
            <a:r>
              <a:rPr lang="en-US" sz="1400" i="0" dirty="0">
                <a:solidFill>
                  <a:schemeClr val="tx1"/>
                </a:solidFill>
                <a:effectLst/>
              </a:rPr>
              <a:t>, you must </a:t>
            </a:r>
            <a:r>
              <a:rPr lang="en-US" sz="1400" b="1" i="0" dirty="0">
                <a:solidFill>
                  <a:schemeClr val="tx1"/>
                </a:solidFill>
                <a:effectLst/>
              </a:rPr>
              <a:t>delete PO line from the file or use # prefix in the first field (#PO number)​</a:t>
            </a:r>
            <a:r>
              <a:rPr lang="hu-HU" sz="1400" b="1" i="0" dirty="0">
                <a:solidFill>
                  <a:schemeClr val="tx1"/>
                </a:solidFill>
                <a:effectLst/>
              </a:rPr>
              <a:t> (7)</a:t>
            </a:r>
          </a:p>
          <a:p>
            <a:pPr marL="342900" indent="-342900">
              <a:buFont typeface="Wingdings" panose="05000000000000000000" pitchFamily="2" charset="2"/>
              <a:buChar char="Ø"/>
            </a:pPr>
            <a:r>
              <a:rPr lang="hu-HU" sz="1400" dirty="0">
                <a:solidFill>
                  <a:schemeClr val="tx1"/>
                </a:solidFill>
              </a:rPr>
              <a:t>Any further note or message you can share with Jabil in </a:t>
            </a:r>
            <a:r>
              <a:rPr lang="hu-HU" sz="1400" u="sng" dirty="0">
                <a:solidFill>
                  <a:schemeClr val="tx1"/>
                </a:solidFill>
              </a:rPr>
              <a:t>Line Notes to Customer </a:t>
            </a:r>
            <a:r>
              <a:rPr lang="hu-HU" sz="1400" dirty="0">
                <a:solidFill>
                  <a:schemeClr val="tx1"/>
                </a:solidFill>
              </a:rPr>
              <a:t>column! </a:t>
            </a:r>
            <a:r>
              <a:rPr lang="hu-HU" sz="1400" b="1" dirty="0">
                <a:solidFill>
                  <a:schemeClr val="tx1"/>
                </a:solidFill>
              </a:rPr>
              <a:t>(8) </a:t>
            </a:r>
            <a:r>
              <a:rPr lang="hu-HU" sz="1400" dirty="0">
                <a:solidFill>
                  <a:schemeClr val="tx1"/>
                </a:solidFill>
              </a:rPr>
              <a:t>in the attached template</a:t>
            </a:r>
            <a:endParaRPr lang="en-US" sz="1400" dirty="0">
              <a:solidFill>
                <a:schemeClr val="tx1"/>
              </a:solidFill>
              <a:effectLst/>
            </a:endParaRPr>
          </a:p>
        </p:txBody>
      </p:sp>
      <p:grpSp>
        <p:nvGrpSpPr>
          <p:cNvPr id="17" name="Group 16">
            <a:extLst>
              <a:ext uri="{FF2B5EF4-FFF2-40B4-BE49-F238E27FC236}">
                <a16:creationId xmlns:a16="http://schemas.microsoft.com/office/drawing/2014/main" id="{33043B9A-EDD5-C1A3-1639-9F044CC72573}"/>
              </a:ext>
            </a:extLst>
          </p:cNvPr>
          <p:cNvGrpSpPr/>
          <p:nvPr/>
        </p:nvGrpSpPr>
        <p:grpSpPr>
          <a:xfrm>
            <a:off x="5575643" y="5494368"/>
            <a:ext cx="2062265" cy="1260273"/>
            <a:chOff x="5581833" y="5211859"/>
            <a:chExt cx="2062265" cy="1260273"/>
          </a:xfrm>
        </p:grpSpPr>
        <p:pic>
          <p:nvPicPr>
            <p:cNvPr id="10" name="Picture 9">
              <a:extLst>
                <a:ext uri="{FF2B5EF4-FFF2-40B4-BE49-F238E27FC236}">
                  <a16:creationId xmlns:a16="http://schemas.microsoft.com/office/drawing/2014/main" id="{1C58843E-102F-17FE-44D8-7466DFC2767C}"/>
                </a:ext>
              </a:extLst>
            </p:cNvPr>
            <p:cNvPicPr>
              <a:picLocks noChangeAspect="1"/>
            </p:cNvPicPr>
            <p:nvPr/>
          </p:nvPicPr>
          <p:blipFill>
            <a:blip r:embed="rId3"/>
            <a:stretch>
              <a:fillRect/>
            </a:stretch>
          </p:blipFill>
          <p:spPr>
            <a:xfrm>
              <a:off x="5581833" y="5211859"/>
              <a:ext cx="2062265" cy="12602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Dodecagon 11">
              <a:extLst>
                <a:ext uri="{FF2B5EF4-FFF2-40B4-BE49-F238E27FC236}">
                  <a16:creationId xmlns:a16="http://schemas.microsoft.com/office/drawing/2014/main" id="{CFF99914-7B2A-F8EA-0973-9AF2EEBB5A91}"/>
                </a:ext>
              </a:extLst>
            </p:cNvPr>
            <p:cNvSpPr/>
            <p:nvPr/>
          </p:nvSpPr>
          <p:spPr>
            <a:xfrm>
              <a:off x="6970514" y="564599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grpSp>
      <p:grpSp>
        <p:nvGrpSpPr>
          <p:cNvPr id="15" name="Group 14">
            <a:extLst>
              <a:ext uri="{FF2B5EF4-FFF2-40B4-BE49-F238E27FC236}">
                <a16:creationId xmlns:a16="http://schemas.microsoft.com/office/drawing/2014/main" id="{52AFE4BE-9B36-6FB2-A7A9-8093CE11A8E2}"/>
              </a:ext>
            </a:extLst>
          </p:cNvPr>
          <p:cNvGrpSpPr/>
          <p:nvPr/>
        </p:nvGrpSpPr>
        <p:grpSpPr>
          <a:xfrm>
            <a:off x="8792872" y="5578103"/>
            <a:ext cx="2838289" cy="1143000"/>
            <a:chOff x="8930054" y="4911176"/>
            <a:chExt cx="2838289" cy="1143000"/>
          </a:xfrm>
        </p:grpSpPr>
        <p:pic>
          <p:nvPicPr>
            <p:cNvPr id="13" name="Picture 12">
              <a:extLst>
                <a:ext uri="{FF2B5EF4-FFF2-40B4-BE49-F238E27FC236}">
                  <a16:creationId xmlns:a16="http://schemas.microsoft.com/office/drawing/2014/main" id="{29177E65-5959-988F-7B60-3007251B95AF}"/>
                </a:ext>
              </a:extLst>
            </p:cNvPr>
            <p:cNvPicPr>
              <a:picLocks noChangeAspect="1"/>
            </p:cNvPicPr>
            <p:nvPr/>
          </p:nvPicPr>
          <p:blipFill>
            <a:blip r:embed="rId4"/>
            <a:stretch>
              <a:fillRect/>
            </a:stretch>
          </p:blipFill>
          <p:spPr>
            <a:xfrm>
              <a:off x="8930054" y="4911176"/>
              <a:ext cx="2705100" cy="1143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Dodecagon 13">
              <a:extLst>
                <a:ext uri="{FF2B5EF4-FFF2-40B4-BE49-F238E27FC236}">
                  <a16:creationId xmlns:a16="http://schemas.microsoft.com/office/drawing/2014/main" id="{994EE9BA-D4EB-5364-EB1E-F9A1385634C0}"/>
                </a:ext>
              </a:extLst>
            </p:cNvPr>
            <p:cNvSpPr/>
            <p:nvPr/>
          </p:nvSpPr>
          <p:spPr>
            <a:xfrm>
              <a:off x="11501965" y="5075150"/>
              <a:ext cx="266378" cy="21392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8</a:t>
              </a:r>
              <a:endParaRPr lang="en-US" sz="1200" dirty="0"/>
            </a:p>
          </p:txBody>
        </p:sp>
      </p:grpSp>
      <p:grpSp>
        <p:nvGrpSpPr>
          <p:cNvPr id="16" name="Group 15">
            <a:extLst>
              <a:ext uri="{FF2B5EF4-FFF2-40B4-BE49-F238E27FC236}">
                <a16:creationId xmlns:a16="http://schemas.microsoft.com/office/drawing/2014/main" id="{16D3DBB4-E94C-E7D5-93E8-B4C18BE44461}"/>
              </a:ext>
            </a:extLst>
          </p:cNvPr>
          <p:cNvGrpSpPr/>
          <p:nvPr/>
        </p:nvGrpSpPr>
        <p:grpSpPr>
          <a:xfrm>
            <a:off x="88962" y="5541429"/>
            <a:ext cx="4643898" cy="850252"/>
            <a:chOff x="72654" y="5052238"/>
            <a:chExt cx="4643898" cy="850252"/>
          </a:xfrm>
        </p:grpSpPr>
        <p:pic>
          <p:nvPicPr>
            <p:cNvPr id="45" name="Picture 44">
              <a:extLst>
                <a:ext uri="{FF2B5EF4-FFF2-40B4-BE49-F238E27FC236}">
                  <a16:creationId xmlns:a16="http://schemas.microsoft.com/office/drawing/2014/main" id="{13D4B62F-90E8-AACA-7809-95103093B72D}"/>
                </a:ext>
              </a:extLst>
            </p:cNvPr>
            <p:cNvPicPr>
              <a:picLocks noChangeAspect="1"/>
            </p:cNvPicPr>
            <p:nvPr/>
          </p:nvPicPr>
          <p:blipFill>
            <a:blip r:embed="rId5"/>
            <a:stretch>
              <a:fillRect/>
            </a:stretch>
          </p:blipFill>
          <p:spPr>
            <a:xfrm>
              <a:off x="72654" y="5211859"/>
              <a:ext cx="4643898" cy="6906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6" name="Oval 45">
              <a:extLst>
                <a:ext uri="{FF2B5EF4-FFF2-40B4-BE49-F238E27FC236}">
                  <a16:creationId xmlns:a16="http://schemas.microsoft.com/office/drawing/2014/main" id="{5A744B2C-D446-A528-2DA1-74BF6D8340AC}"/>
                </a:ext>
              </a:extLst>
            </p:cNvPr>
            <p:cNvSpPr/>
            <p:nvPr/>
          </p:nvSpPr>
          <p:spPr>
            <a:xfrm>
              <a:off x="227343" y="5623690"/>
              <a:ext cx="217157" cy="17448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Dodecagon 42">
              <a:extLst>
                <a:ext uri="{FF2B5EF4-FFF2-40B4-BE49-F238E27FC236}">
                  <a16:creationId xmlns:a16="http://schemas.microsoft.com/office/drawing/2014/main" id="{9E748E2C-898B-DEAB-7FC2-4EBDB2406DF5}"/>
                </a:ext>
              </a:extLst>
            </p:cNvPr>
            <p:cNvSpPr/>
            <p:nvPr/>
          </p:nvSpPr>
          <p:spPr>
            <a:xfrm>
              <a:off x="257787" y="505223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7</a:t>
              </a:r>
              <a:endParaRPr lang="en-US" sz="1200" dirty="0"/>
            </a:p>
          </p:txBody>
        </p:sp>
      </p:grpSp>
      <p:sp>
        <p:nvSpPr>
          <p:cNvPr id="47" name="TextBox 46">
            <a:extLst>
              <a:ext uri="{FF2B5EF4-FFF2-40B4-BE49-F238E27FC236}">
                <a16:creationId xmlns:a16="http://schemas.microsoft.com/office/drawing/2014/main" id="{01B138DA-EEF8-AA58-C1D1-9A9507C83751}"/>
              </a:ext>
            </a:extLst>
          </p:cNvPr>
          <p:cNvSpPr txBox="1"/>
          <p:nvPr/>
        </p:nvSpPr>
        <p:spPr>
          <a:xfrm>
            <a:off x="1126618" y="4122212"/>
            <a:ext cx="10646110" cy="307777"/>
          </a:xfrm>
          <a:prstGeom prst="rect">
            <a:avLst/>
          </a:prstGeom>
          <a:noFill/>
        </p:spPr>
        <p:txBody>
          <a:bodyPr wrap="square">
            <a:spAutoFit/>
          </a:bodyPr>
          <a:lstStyle/>
          <a:p>
            <a:r>
              <a:rPr lang="en-US" sz="1400" i="0" dirty="0">
                <a:solidFill>
                  <a:schemeClr val="accent1"/>
                </a:solidFill>
                <a:effectLst/>
              </a:rPr>
              <a:t>Please send your response back </a:t>
            </a:r>
            <a:r>
              <a:rPr lang="en-US" sz="1400" b="1" i="0" dirty="0">
                <a:solidFill>
                  <a:schemeClr val="accent1"/>
                </a:solidFill>
                <a:effectLst/>
              </a:rPr>
              <a:t>within 72 hours </a:t>
            </a:r>
            <a:r>
              <a:rPr lang="en-US" sz="1400" i="0" dirty="0">
                <a:solidFill>
                  <a:schemeClr val="accent1"/>
                </a:solidFill>
                <a:effectLst/>
              </a:rPr>
              <a:t>from the mail sent, after that the one-time Token will be expired!</a:t>
            </a:r>
            <a:endParaRPr lang="hu-HU" sz="1400" dirty="0">
              <a:solidFill>
                <a:schemeClr val="accent1"/>
              </a:solidFill>
            </a:endParaRPr>
          </a:p>
        </p:txBody>
      </p:sp>
      <p:sp>
        <p:nvSpPr>
          <p:cNvPr id="6" name="Dodecagon 5">
            <a:extLst>
              <a:ext uri="{FF2B5EF4-FFF2-40B4-BE49-F238E27FC236}">
                <a16:creationId xmlns:a16="http://schemas.microsoft.com/office/drawing/2014/main" id="{31782BEC-AEC1-BAE7-5667-74F606676768}"/>
              </a:ext>
            </a:extLst>
          </p:cNvPr>
          <p:cNvSpPr/>
          <p:nvPr/>
        </p:nvSpPr>
        <p:spPr>
          <a:xfrm>
            <a:off x="7170750" y="450135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7" name="Dodecagon 6">
            <a:extLst>
              <a:ext uri="{FF2B5EF4-FFF2-40B4-BE49-F238E27FC236}">
                <a16:creationId xmlns:a16="http://schemas.microsoft.com/office/drawing/2014/main" id="{D8EDB47A-F3CF-155E-57B6-186181646D30}"/>
              </a:ext>
            </a:extLst>
          </p:cNvPr>
          <p:cNvSpPr/>
          <p:nvPr/>
        </p:nvSpPr>
        <p:spPr>
          <a:xfrm>
            <a:off x="6426925" y="453102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8" name="Oval 7">
            <a:extLst>
              <a:ext uri="{FF2B5EF4-FFF2-40B4-BE49-F238E27FC236}">
                <a16:creationId xmlns:a16="http://schemas.microsoft.com/office/drawing/2014/main" id="{3307F07E-3C15-7634-01E7-4335B999C25F}"/>
              </a:ext>
            </a:extLst>
          </p:cNvPr>
          <p:cNvSpPr/>
          <p:nvPr/>
        </p:nvSpPr>
        <p:spPr>
          <a:xfrm>
            <a:off x="5794625" y="4750824"/>
            <a:ext cx="632300" cy="2785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9A49357-1A35-415E-CB58-40E490C57E55}"/>
              </a:ext>
            </a:extLst>
          </p:cNvPr>
          <p:cNvSpPr/>
          <p:nvPr/>
        </p:nvSpPr>
        <p:spPr>
          <a:xfrm flipV="1">
            <a:off x="6909528" y="4737271"/>
            <a:ext cx="522443" cy="2785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CA642F94-B747-23B4-49A0-2E18A926E412}"/>
              </a:ext>
            </a:extLst>
          </p:cNvPr>
          <p:cNvCxnSpPr/>
          <p:nvPr/>
        </p:nvCxnSpPr>
        <p:spPr>
          <a:xfrm>
            <a:off x="6479538" y="5160104"/>
            <a:ext cx="0" cy="38807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38" name="Oval 37">
            <a:extLst>
              <a:ext uri="{FF2B5EF4-FFF2-40B4-BE49-F238E27FC236}">
                <a16:creationId xmlns:a16="http://schemas.microsoft.com/office/drawing/2014/main" id="{A5C5D384-63DF-58FF-A8AB-535102D4A54F}"/>
              </a:ext>
            </a:extLst>
          </p:cNvPr>
          <p:cNvSpPr/>
          <p:nvPr/>
        </p:nvSpPr>
        <p:spPr>
          <a:xfrm flipV="1">
            <a:off x="9130333" y="4750824"/>
            <a:ext cx="1007497" cy="2785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Dodecagon 38">
            <a:extLst>
              <a:ext uri="{FF2B5EF4-FFF2-40B4-BE49-F238E27FC236}">
                <a16:creationId xmlns:a16="http://schemas.microsoft.com/office/drawing/2014/main" id="{97D1287A-8CF6-CFD3-9BAD-E954C9BB589B}"/>
              </a:ext>
            </a:extLst>
          </p:cNvPr>
          <p:cNvSpPr/>
          <p:nvPr/>
        </p:nvSpPr>
        <p:spPr>
          <a:xfrm>
            <a:off x="9528417" y="453102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40" name="Dodecagon 39">
            <a:extLst>
              <a:ext uri="{FF2B5EF4-FFF2-40B4-BE49-F238E27FC236}">
                <a16:creationId xmlns:a16="http://schemas.microsoft.com/office/drawing/2014/main" id="{3C5E5AB0-1EB4-5E90-E5D9-2738A2B1F735}"/>
              </a:ext>
            </a:extLst>
          </p:cNvPr>
          <p:cNvSpPr/>
          <p:nvPr/>
        </p:nvSpPr>
        <p:spPr>
          <a:xfrm>
            <a:off x="10715290" y="455482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41" name="Rectangle 40">
            <a:extLst>
              <a:ext uri="{FF2B5EF4-FFF2-40B4-BE49-F238E27FC236}">
                <a16:creationId xmlns:a16="http://schemas.microsoft.com/office/drawing/2014/main" id="{3430BD48-305A-8DDE-BD1F-B880C4249899}"/>
              </a:ext>
            </a:extLst>
          </p:cNvPr>
          <p:cNvSpPr/>
          <p:nvPr/>
        </p:nvSpPr>
        <p:spPr>
          <a:xfrm>
            <a:off x="10590411" y="4760601"/>
            <a:ext cx="406395" cy="52359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Dodecagon 41">
            <a:extLst>
              <a:ext uri="{FF2B5EF4-FFF2-40B4-BE49-F238E27FC236}">
                <a16:creationId xmlns:a16="http://schemas.microsoft.com/office/drawing/2014/main" id="{FA7BB654-73C9-6625-8383-6605655F9262}"/>
              </a:ext>
            </a:extLst>
          </p:cNvPr>
          <p:cNvSpPr/>
          <p:nvPr/>
        </p:nvSpPr>
        <p:spPr>
          <a:xfrm>
            <a:off x="11108392" y="501585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18" name="Dodecagon 17">
            <a:extLst>
              <a:ext uri="{FF2B5EF4-FFF2-40B4-BE49-F238E27FC236}">
                <a16:creationId xmlns:a16="http://schemas.microsoft.com/office/drawing/2014/main" id="{FD588C44-1C95-E830-080C-03040C0C542F}"/>
              </a:ext>
            </a:extLst>
          </p:cNvPr>
          <p:cNvSpPr/>
          <p:nvPr/>
        </p:nvSpPr>
        <p:spPr>
          <a:xfrm>
            <a:off x="1061391" y="443302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9" name="Dodecagon 18">
            <a:extLst>
              <a:ext uri="{FF2B5EF4-FFF2-40B4-BE49-F238E27FC236}">
                <a16:creationId xmlns:a16="http://schemas.microsoft.com/office/drawing/2014/main" id="{077F3178-D743-64E7-3807-DFAE20160EB6}"/>
              </a:ext>
            </a:extLst>
          </p:cNvPr>
          <p:cNvSpPr/>
          <p:nvPr/>
        </p:nvSpPr>
        <p:spPr>
          <a:xfrm>
            <a:off x="1875610" y="443436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0" name="Rectangle: Rounded Corners 19">
            <a:extLst>
              <a:ext uri="{FF2B5EF4-FFF2-40B4-BE49-F238E27FC236}">
                <a16:creationId xmlns:a16="http://schemas.microsoft.com/office/drawing/2014/main" id="{84825C00-7842-3562-A976-5D1E02706D58}"/>
              </a:ext>
            </a:extLst>
          </p:cNvPr>
          <p:cNvSpPr/>
          <p:nvPr/>
        </p:nvSpPr>
        <p:spPr>
          <a:xfrm>
            <a:off x="872280" y="4776367"/>
            <a:ext cx="522440" cy="63300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CC6AD37E-558B-9A0B-7540-C4FD9C64C084}"/>
              </a:ext>
            </a:extLst>
          </p:cNvPr>
          <p:cNvSpPr/>
          <p:nvPr/>
        </p:nvSpPr>
        <p:spPr>
          <a:xfrm>
            <a:off x="1720054" y="4763001"/>
            <a:ext cx="522440" cy="64637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FD4C9F7A-285A-5F1B-3610-ADEDB078570F}"/>
              </a:ext>
            </a:extLst>
          </p:cNvPr>
          <p:cNvPicPr>
            <a:picLocks noChangeAspect="1"/>
          </p:cNvPicPr>
          <p:nvPr/>
        </p:nvPicPr>
        <p:blipFill>
          <a:blip r:embed="rId6"/>
          <a:stretch>
            <a:fillRect/>
          </a:stretch>
        </p:blipFill>
        <p:spPr>
          <a:xfrm>
            <a:off x="11277600" y="0"/>
            <a:ext cx="914400" cy="914400"/>
          </a:xfrm>
          <a:prstGeom prst="rect">
            <a:avLst/>
          </a:prstGeom>
        </p:spPr>
      </p:pic>
    </p:spTree>
    <p:extLst>
      <p:ext uri="{BB962C8B-B14F-4D97-AF65-F5344CB8AC3E}">
        <p14:creationId xmlns:p14="http://schemas.microsoft.com/office/powerpoint/2010/main" val="3774097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50E9C6-854C-18E8-5369-4667AF3259F3}"/>
              </a:ext>
            </a:extLst>
          </p:cNvPr>
          <p:cNvSpPr>
            <a:spLocks noGrp="1"/>
          </p:cNvSpPr>
          <p:nvPr>
            <p:ph type="title"/>
          </p:nvPr>
        </p:nvSpPr>
        <p:spPr/>
        <p:txBody>
          <a:bodyPr>
            <a:normAutofit fontScale="90000"/>
          </a:bodyPr>
          <a:lstStyle/>
          <a:p>
            <a:r>
              <a:rPr lang="hu-HU" dirty="0"/>
              <a:t>SUPPLIER RESPONSE</a:t>
            </a:r>
            <a:r>
              <a:rPr lang="en-US" dirty="0"/>
              <a:t> </a:t>
            </a:r>
            <a:r>
              <a:rPr lang="en-US" dirty="0">
                <a:solidFill>
                  <a:srgbClr val="002060"/>
                </a:solidFill>
              </a:rPr>
              <a:t>|</a:t>
            </a:r>
            <a:r>
              <a:rPr lang="hu-HU" dirty="0">
                <a:solidFill>
                  <a:srgbClr val="002060"/>
                </a:solidFill>
              </a:rPr>
              <a:t> EDIT PROMISE </a:t>
            </a:r>
            <a:r>
              <a:rPr lang="en-US" dirty="0">
                <a:solidFill>
                  <a:srgbClr val="002060"/>
                </a:solidFill>
              </a:rPr>
              <a:t>|</a:t>
            </a:r>
            <a:r>
              <a:rPr lang="hu-HU" dirty="0">
                <a:solidFill>
                  <a:srgbClr val="002060"/>
                </a:solidFill>
              </a:rPr>
              <a:t> </a:t>
            </a:r>
            <a:r>
              <a:rPr lang="hu-HU" dirty="0"/>
              <a:t>EXCEL ATTACHMENT</a:t>
            </a:r>
            <a:endParaRPr lang="en-US" dirty="0"/>
          </a:p>
        </p:txBody>
      </p:sp>
      <p:sp>
        <p:nvSpPr>
          <p:cNvPr id="24" name="TextBox 23">
            <a:extLst>
              <a:ext uri="{FF2B5EF4-FFF2-40B4-BE49-F238E27FC236}">
                <a16:creationId xmlns:a16="http://schemas.microsoft.com/office/drawing/2014/main" id="{B7067DF7-56A1-C1B8-F739-1A240BCD1137}"/>
              </a:ext>
            </a:extLst>
          </p:cNvPr>
          <p:cNvSpPr txBox="1"/>
          <p:nvPr/>
        </p:nvSpPr>
        <p:spPr>
          <a:xfrm>
            <a:off x="544068" y="1031121"/>
            <a:ext cx="10770477" cy="2009061"/>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342900" indent="-342900">
              <a:buFont typeface="Wingdings" panose="05000000000000000000" pitchFamily="2" charset="2"/>
              <a:buChar char="Ø"/>
            </a:pPr>
            <a:r>
              <a:rPr lang="en-US" sz="1400" i="0" dirty="0">
                <a:solidFill>
                  <a:schemeClr val="tx1"/>
                </a:solidFill>
                <a:effectLst/>
              </a:rPr>
              <a:t>In case of </a:t>
            </a:r>
            <a:r>
              <a:rPr lang="en-US" sz="1400" b="1" i="0" dirty="0">
                <a:solidFill>
                  <a:schemeClr val="tx1"/>
                </a:solidFill>
                <a:effectLst/>
              </a:rPr>
              <a:t>'confirmation split</a:t>
            </a:r>
            <a:r>
              <a:rPr lang="en-US" sz="1400" i="0" dirty="0">
                <a:solidFill>
                  <a:schemeClr val="tx1"/>
                </a:solidFill>
                <a:effectLst/>
              </a:rPr>
              <a:t>' ,</a:t>
            </a:r>
            <a:r>
              <a:rPr lang="en-US" sz="1400" dirty="0">
                <a:solidFill>
                  <a:schemeClr val="tx1"/>
                </a:solidFill>
              </a:rPr>
              <a:t> </a:t>
            </a:r>
            <a:r>
              <a:rPr lang="en-US" sz="1400" i="0" dirty="0">
                <a:solidFill>
                  <a:schemeClr val="tx1"/>
                </a:solidFill>
                <a:effectLst/>
              </a:rPr>
              <a:t> copy</a:t>
            </a:r>
            <a:r>
              <a:rPr lang="en-US" sz="1400" dirty="0">
                <a:solidFill>
                  <a:schemeClr val="tx1"/>
                </a:solidFill>
              </a:rPr>
              <a:t> PO line</a:t>
            </a:r>
            <a:r>
              <a:rPr lang="en-US" sz="1400" i="0" dirty="0">
                <a:solidFill>
                  <a:schemeClr val="tx1"/>
                </a:solidFill>
                <a:effectLst/>
              </a:rPr>
              <a:t> and place a new line</a:t>
            </a:r>
            <a:r>
              <a:rPr lang="hu-HU" sz="1400" i="0" dirty="0">
                <a:solidFill>
                  <a:schemeClr val="tx1"/>
                </a:solidFill>
                <a:effectLst/>
              </a:rPr>
              <a:t> </a:t>
            </a:r>
            <a:r>
              <a:rPr lang="hu-HU" sz="1400" b="1" i="0" dirty="0">
                <a:solidFill>
                  <a:schemeClr val="tx1"/>
                </a:solidFill>
                <a:effectLst/>
              </a:rPr>
              <a:t>(1)</a:t>
            </a:r>
            <a:r>
              <a:rPr lang="en-US" sz="1400" b="1" i="0" dirty="0">
                <a:solidFill>
                  <a:schemeClr val="tx1"/>
                </a:solidFill>
                <a:effectLst/>
              </a:rPr>
              <a:t> </a:t>
            </a:r>
            <a:r>
              <a:rPr lang="en-US" sz="1400" i="0" dirty="0">
                <a:solidFill>
                  <a:schemeClr val="tx1"/>
                </a:solidFill>
                <a:effectLst/>
              </a:rPr>
              <a:t>in the excel and add </a:t>
            </a:r>
            <a:r>
              <a:rPr lang="en-US" sz="1400" i="0" u="sng" dirty="0">
                <a:solidFill>
                  <a:schemeClr val="tx1"/>
                </a:solidFill>
                <a:effectLst/>
              </a:rPr>
              <a:t>Action</a:t>
            </a:r>
            <a:r>
              <a:rPr lang="hu-HU" sz="1400" i="0" u="sng" dirty="0">
                <a:solidFill>
                  <a:schemeClr val="tx1"/>
                </a:solidFill>
                <a:effectLst/>
              </a:rPr>
              <a:t> </a:t>
            </a:r>
            <a:r>
              <a:rPr lang="hu-HU" sz="1400" b="1" i="0" u="sng" dirty="0">
                <a:solidFill>
                  <a:schemeClr val="tx1"/>
                </a:solidFill>
                <a:effectLst/>
              </a:rPr>
              <a:t>(2)</a:t>
            </a:r>
            <a:r>
              <a:rPr lang="en-US" sz="1400" i="0" dirty="0">
                <a:solidFill>
                  <a:schemeClr val="tx1"/>
                </a:solidFill>
                <a:effectLst/>
              </a:rPr>
              <a:t>, </a:t>
            </a:r>
            <a:r>
              <a:rPr lang="en-US" sz="1400" i="0" u="sng" dirty="0">
                <a:solidFill>
                  <a:schemeClr val="tx1"/>
                </a:solidFill>
                <a:effectLst/>
              </a:rPr>
              <a:t>Promise qty</a:t>
            </a:r>
            <a:r>
              <a:rPr lang="hu-HU" sz="1400" b="1" u="sng" dirty="0">
                <a:solidFill>
                  <a:schemeClr val="tx1"/>
                </a:solidFill>
              </a:rPr>
              <a:t>(3)</a:t>
            </a:r>
            <a:r>
              <a:rPr lang="en-US" sz="1400" i="0" u="sng" dirty="0">
                <a:solidFill>
                  <a:schemeClr val="tx1"/>
                </a:solidFill>
                <a:effectLst/>
              </a:rPr>
              <a:t> </a:t>
            </a:r>
            <a:r>
              <a:rPr lang="en-US" sz="1400" i="0" dirty="0">
                <a:solidFill>
                  <a:schemeClr val="tx1"/>
                </a:solidFill>
                <a:effectLst/>
              </a:rPr>
              <a:t>and </a:t>
            </a:r>
            <a:r>
              <a:rPr lang="en-US" sz="1400" i="0" u="sng" dirty="0">
                <a:solidFill>
                  <a:schemeClr val="tx1"/>
                </a:solidFill>
                <a:effectLst/>
              </a:rPr>
              <a:t>Confirmed date</a:t>
            </a:r>
            <a:r>
              <a:rPr lang="hu-HU" sz="1400" i="0" u="sng" dirty="0">
                <a:solidFill>
                  <a:schemeClr val="tx1"/>
                </a:solidFill>
                <a:effectLst/>
              </a:rPr>
              <a:t> </a:t>
            </a:r>
            <a:r>
              <a:rPr lang="hu-HU" sz="1400" b="1" i="0" u="sng" dirty="0">
                <a:solidFill>
                  <a:schemeClr val="tx1"/>
                </a:solidFill>
                <a:effectLst/>
              </a:rPr>
              <a:t>(4)</a:t>
            </a:r>
            <a:r>
              <a:rPr lang="en-US" sz="1400" b="1" i="0" u="sng" dirty="0">
                <a:solidFill>
                  <a:schemeClr val="tx1"/>
                </a:solidFill>
                <a:effectLst/>
              </a:rPr>
              <a:t> </a:t>
            </a:r>
            <a:r>
              <a:rPr lang="en-US" sz="1400" i="0" dirty="0">
                <a:solidFill>
                  <a:schemeClr val="tx1"/>
                </a:solidFill>
                <a:effectLst/>
              </a:rPr>
              <a:t>information in the new line ​</a:t>
            </a:r>
            <a:endParaRPr lang="hu-HU" sz="1400" i="0" dirty="0">
              <a:solidFill>
                <a:schemeClr val="tx1"/>
              </a:solidFill>
              <a:effectLst/>
            </a:endParaRPr>
          </a:p>
          <a:p>
            <a:pPr marL="342900" indent="-342900">
              <a:buFont typeface="Wingdings" panose="05000000000000000000" pitchFamily="2" charset="2"/>
              <a:buChar char="Ø"/>
            </a:pPr>
            <a:endParaRPr lang="hu-HU" sz="1400" i="0" dirty="0">
              <a:solidFill>
                <a:schemeClr val="tx1"/>
              </a:solidFill>
              <a:effectLst/>
            </a:endParaRPr>
          </a:p>
          <a:p>
            <a:pPr marL="342900" indent="-342900">
              <a:buFont typeface="Wingdings" panose="05000000000000000000" pitchFamily="2" charset="2"/>
              <a:buChar char="Ø"/>
            </a:pPr>
            <a:r>
              <a:rPr lang="hu-HU" sz="1400" dirty="0">
                <a:solidFill>
                  <a:schemeClr val="tx1"/>
                </a:solidFill>
              </a:rPr>
              <a:t>Please change Promise ID from 1 to 2...</a:t>
            </a:r>
            <a:r>
              <a:rPr lang="hu-HU" sz="1400" b="1" dirty="0">
                <a:solidFill>
                  <a:schemeClr val="tx1"/>
                </a:solidFill>
              </a:rPr>
              <a:t>(5</a:t>
            </a:r>
            <a:r>
              <a:rPr lang="hu-HU" sz="1400" dirty="0">
                <a:solidFill>
                  <a:schemeClr val="tx1"/>
                </a:solidFill>
              </a:rPr>
              <a:t>)</a:t>
            </a:r>
          </a:p>
          <a:p>
            <a:pPr marL="342900" indent="-342900">
              <a:buFont typeface="Wingdings" panose="05000000000000000000" pitchFamily="2" charset="2"/>
              <a:buChar char="Ø"/>
            </a:pPr>
            <a:endParaRPr lang="hu-HU" sz="1400" dirty="0">
              <a:solidFill>
                <a:schemeClr val="tx1"/>
              </a:solidFill>
            </a:endParaRPr>
          </a:p>
          <a:p>
            <a:pPr marL="342900" indent="-342900">
              <a:buFont typeface="Wingdings" panose="05000000000000000000" pitchFamily="2" charset="2"/>
              <a:buChar char="Ø"/>
            </a:pPr>
            <a:r>
              <a:rPr lang="en-US" sz="1400" i="0" u="sng" dirty="0">
                <a:solidFill>
                  <a:schemeClr val="tx1"/>
                </a:solidFill>
                <a:effectLst/>
              </a:rPr>
              <a:t>CANCEL requests </a:t>
            </a:r>
            <a:r>
              <a:rPr lang="en-US" sz="1400" i="0" dirty="0">
                <a:solidFill>
                  <a:schemeClr val="tx1"/>
                </a:solidFill>
                <a:effectLst/>
              </a:rPr>
              <a:t>-  are visible in the attached PO summary where  </a:t>
            </a:r>
            <a:r>
              <a:rPr lang="en-US" sz="1400" b="1" i="0" dirty="0">
                <a:solidFill>
                  <a:schemeClr val="tx1"/>
                </a:solidFill>
                <a:effectLst/>
              </a:rPr>
              <a:t>MRP type=Cancel </a:t>
            </a:r>
            <a:r>
              <a:rPr lang="hu-HU" sz="1400" b="1" i="0" dirty="0">
                <a:solidFill>
                  <a:schemeClr val="tx1"/>
                </a:solidFill>
                <a:effectLst/>
              </a:rPr>
              <a:t>(6)</a:t>
            </a:r>
            <a:r>
              <a:rPr lang="en-US" sz="1400" i="0" dirty="0">
                <a:solidFill>
                  <a:schemeClr val="tx1"/>
                </a:solidFill>
                <a:effectLst/>
              </a:rPr>
              <a:t>– but it is </a:t>
            </a:r>
            <a:r>
              <a:rPr lang="en-US" sz="1400" i="0" u="sng" dirty="0">
                <a:solidFill>
                  <a:schemeClr val="tx1"/>
                </a:solidFill>
                <a:effectLst/>
              </a:rPr>
              <a:t>not possible to reply for these</a:t>
            </a:r>
            <a:r>
              <a:rPr lang="en-US" sz="1400" i="0" dirty="0">
                <a:solidFill>
                  <a:schemeClr val="tx1"/>
                </a:solidFill>
                <a:effectLst/>
              </a:rPr>
              <a:t>. You must </a:t>
            </a:r>
            <a:r>
              <a:rPr lang="en-US" sz="1400" i="0" u="sng" dirty="0">
                <a:solidFill>
                  <a:schemeClr val="tx1"/>
                </a:solidFill>
                <a:effectLst/>
              </a:rPr>
              <a:t>follow separate Cancel Request Alert </a:t>
            </a:r>
            <a:r>
              <a:rPr lang="en-US" sz="1400" i="0" dirty="0">
                <a:solidFill>
                  <a:schemeClr val="tx1"/>
                </a:solidFill>
                <a:effectLst/>
              </a:rPr>
              <a:t>and we are </a:t>
            </a:r>
            <a:r>
              <a:rPr lang="en-US" sz="1400" b="1" i="0" dirty="0">
                <a:solidFill>
                  <a:schemeClr val="tx1"/>
                </a:solidFill>
                <a:effectLst/>
              </a:rPr>
              <a:t>automatically excluding these lines from your reply with # prefix in 1st column (#PO number)​.</a:t>
            </a:r>
          </a:p>
        </p:txBody>
      </p:sp>
      <p:pic>
        <p:nvPicPr>
          <p:cNvPr id="31" name="Picture 30">
            <a:extLst>
              <a:ext uri="{FF2B5EF4-FFF2-40B4-BE49-F238E27FC236}">
                <a16:creationId xmlns:a16="http://schemas.microsoft.com/office/drawing/2014/main" id="{BB2B0E06-EE2F-7AFA-80EA-25DD4614EC04}"/>
              </a:ext>
            </a:extLst>
          </p:cNvPr>
          <p:cNvPicPr>
            <a:picLocks noChangeAspect="1"/>
          </p:cNvPicPr>
          <p:nvPr/>
        </p:nvPicPr>
        <p:blipFill>
          <a:blip r:embed="rId2"/>
          <a:stretch>
            <a:fillRect/>
          </a:stretch>
        </p:blipFill>
        <p:spPr>
          <a:xfrm>
            <a:off x="0" y="3092297"/>
            <a:ext cx="12192000" cy="798831"/>
          </a:xfrm>
          <a:prstGeom prst="rect">
            <a:avLst/>
          </a:prstGeom>
        </p:spPr>
      </p:pic>
      <p:grpSp>
        <p:nvGrpSpPr>
          <p:cNvPr id="6" name="Group 5">
            <a:extLst>
              <a:ext uri="{FF2B5EF4-FFF2-40B4-BE49-F238E27FC236}">
                <a16:creationId xmlns:a16="http://schemas.microsoft.com/office/drawing/2014/main" id="{18821229-E0E6-AAD1-259D-8467CD3D0355}"/>
              </a:ext>
            </a:extLst>
          </p:cNvPr>
          <p:cNvGrpSpPr/>
          <p:nvPr/>
        </p:nvGrpSpPr>
        <p:grpSpPr>
          <a:xfrm>
            <a:off x="0" y="3948360"/>
            <a:ext cx="12192000" cy="1313705"/>
            <a:chOff x="0" y="4259802"/>
            <a:chExt cx="12192000" cy="1313705"/>
          </a:xfrm>
        </p:grpSpPr>
        <p:pic>
          <p:nvPicPr>
            <p:cNvPr id="38" name="Picture 37">
              <a:extLst>
                <a:ext uri="{FF2B5EF4-FFF2-40B4-BE49-F238E27FC236}">
                  <a16:creationId xmlns:a16="http://schemas.microsoft.com/office/drawing/2014/main" id="{E5368A5C-05FB-C51E-5A65-5A787C318DD5}"/>
                </a:ext>
              </a:extLst>
            </p:cNvPr>
            <p:cNvPicPr>
              <a:picLocks noChangeAspect="1"/>
            </p:cNvPicPr>
            <p:nvPr/>
          </p:nvPicPr>
          <p:blipFill>
            <a:blip r:embed="rId3"/>
            <a:stretch>
              <a:fillRect/>
            </a:stretch>
          </p:blipFill>
          <p:spPr>
            <a:xfrm>
              <a:off x="0" y="4566369"/>
              <a:ext cx="12192000" cy="737902"/>
            </a:xfrm>
            <a:prstGeom prst="rect">
              <a:avLst/>
            </a:prstGeom>
          </p:spPr>
        </p:pic>
        <p:sp>
          <p:nvSpPr>
            <p:cNvPr id="40" name="Dodecagon 39">
              <a:extLst>
                <a:ext uri="{FF2B5EF4-FFF2-40B4-BE49-F238E27FC236}">
                  <a16:creationId xmlns:a16="http://schemas.microsoft.com/office/drawing/2014/main" id="{00A9A648-22DD-9728-E274-364033729E39}"/>
                </a:ext>
              </a:extLst>
            </p:cNvPr>
            <p:cNvSpPr/>
            <p:nvPr/>
          </p:nvSpPr>
          <p:spPr>
            <a:xfrm>
              <a:off x="718774" y="5061142"/>
              <a:ext cx="214099" cy="17587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42" name="Dodecagon 41">
              <a:extLst>
                <a:ext uri="{FF2B5EF4-FFF2-40B4-BE49-F238E27FC236}">
                  <a16:creationId xmlns:a16="http://schemas.microsoft.com/office/drawing/2014/main" id="{9A372CC2-AA92-3D3A-B8D1-F7369D134E42}"/>
                </a:ext>
              </a:extLst>
            </p:cNvPr>
            <p:cNvSpPr/>
            <p:nvPr/>
          </p:nvSpPr>
          <p:spPr>
            <a:xfrm>
              <a:off x="7522500" y="4297133"/>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43" name="Dodecagon 42">
              <a:extLst>
                <a:ext uri="{FF2B5EF4-FFF2-40B4-BE49-F238E27FC236}">
                  <a16:creationId xmlns:a16="http://schemas.microsoft.com/office/drawing/2014/main" id="{DF6C21B1-2749-B9FE-9052-F33BED726AF5}"/>
                </a:ext>
              </a:extLst>
            </p:cNvPr>
            <p:cNvSpPr/>
            <p:nvPr/>
          </p:nvSpPr>
          <p:spPr>
            <a:xfrm>
              <a:off x="10713663" y="4259802"/>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44" name="Dodecagon 43">
              <a:extLst>
                <a:ext uri="{FF2B5EF4-FFF2-40B4-BE49-F238E27FC236}">
                  <a16:creationId xmlns:a16="http://schemas.microsoft.com/office/drawing/2014/main" id="{D7F049AE-CE32-7A79-72B6-A3301E36907D}"/>
                </a:ext>
              </a:extLst>
            </p:cNvPr>
            <p:cNvSpPr/>
            <p:nvPr/>
          </p:nvSpPr>
          <p:spPr>
            <a:xfrm>
              <a:off x="8506173" y="4291345"/>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45" name="Dodecagon 44">
              <a:extLst>
                <a:ext uri="{FF2B5EF4-FFF2-40B4-BE49-F238E27FC236}">
                  <a16:creationId xmlns:a16="http://schemas.microsoft.com/office/drawing/2014/main" id="{FA0B9D24-0293-EB54-27D5-48B274F9D758}"/>
                </a:ext>
              </a:extLst>
            </p:cNvPr>
            <p:cNvSpPr/>
            <p:nvPr/>
          </p:nvSpPr>
          <p:spPr>
            <a:xfrm>
              <a:off x="7749309" y="5338993"/>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46" name="Rectangle 45">
              <a:extLst>
                <a:ext uri="{FF2B5EF4-FFF2-40B4-BE49-F238E27FC236}">
                  <a16:creationId xmlns:a16="http://schemas.microsoft.com/office/drawing/2014/main" id="{345F96F4-2939-7138-CBA0-C4C9BF0EA3DC}"/>
                </a:ext>
              </a:extLst>
            </p:cNvPr>
            <p:cNvSpPr/>
            <p:nvPr/>
          </p:nvSpPr>
          <p:spPr>
            <a:xfrm>
              <a:off x="8054109" y="4935321"/>
              <a:ext cx="332509" cy="30169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5A2EB084-7453-9972-AF96-F2A544A930D1}"/>
                </a:ext>
              </a:extLst>
            </p:cNvPr>
            <p:cNvCxnSpPr/>
            <p:nvPr/>
          </p:nvCxnSpPr>
          <p:spPr>
            <a:xfrm flipV="1">
              <a:off x="8054109" y="5224463"/>
              <a:ext cx="212436" cy="19433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grpSp>
        <p:nvGrpSpPr>
          <p:cNvPr id="7" name="Group 6">
            <a:extLst>
              <a:ext uri="{FF2B5EF4-FFF2-40B4-BE49-F238E27FC236}">
                <a16:creationId xmlns:a16="http://schemas.microsoft.com/office/drawing/2014/main" id="{123669A2-409E-131C-EC39-3ABE6C475F0A}"/>
              </a:ext>
            </a:extLst>
          </p:cNvPr>
          <p:cNvGrpSpPr/>
          <p:nvPr/>
        </p:nvGrpSpPr>
        <p:grpSpPr>
          <a:xfrm>
            <a:off x="511175" y="5085059"/>
            <a:ext cx="10877550" cy="1174736"/>
            <a:chOff x="544068" y="5279710"/>
            <a:chExt cx="10877550" cy="1174736"/>
          </a:xfrm>
        </p:grpSpPr>
        <p:pic>
          <p:nvPicPr>
            <p:cNvPr id="49" name="Picture 48">
              <a:extLst>
                <a:ext uri="{FF2B5EF4-FFF2-40B4-BE49-F238E27FC236}">
                  <a16:creationId xmlns:a16="http://schemas.microsoft.com/office/drawing/2014/main" id="{9C766E33-C117-BA7D-8C1C-709C24500C8C}"/>
                </a:ext>
              </a:extLst>
            </p:cNvPr>
            <p:cNvPicPr>
              <a:picLocks noChangeAspect="1"/>
            </p:cNvPicPr>
            <p:nvPr/>
          </p:nvPicPr>
          <p:blipFill>
            <a:blip r:embed="rId4"/>
            <a:stretch>
              <a:fillRect/>
            </a:stretch>
          </p:blipFill>
          <p:spPr>
            <a:xfrm>
              <a:off x="544068" y="5578146"/>
              <a:ext cx="10877550" cy="876300"/>
            </a:xfrm>
            <a:prstGeom prst="rect">
              <a:avLst/>
            </a:prstGeom>
          </p:spPr>
        </p:pic>
        <p:sp>
          <p:nvSpPr>
            <p:cNvPr id="50" name="Dodecagon 49">
              <a:extLst>
                <a:ext uri="{FF2B5EF4-FFF2-40B4-BE49-F238E27FC236}">
                  <a16:creationId xmlns:a16="http://schemas.microsoft.com/office/drawing/2014/main" id="{0ADAB705-654E-9A1E-DB61-5B40A0EF3A48}"/>
                </a:ext>
              </a:extLst>
            </p:cNvPr>
            <p:cNvSpPr/>
            <p:nvPr/>
          </p:nvSpPr>
          <p:spPr>
            <a:xfrm>
              <a:off x="9571526" y="5279710"/>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grpSp>
      <p:pic>
        <p:nvPicPr>
          <p:cNvPr id="2" name="Picture 1">
            <a:extLst>
              <a:ext uri="{FF2B5EF4-FFF2-40B4-BE49-F238E27FC236}">
                <a16:creationId xmlns:a16="http://schemas.microsoft.com/office/drawing/2014/main" id="{C84139E3-FE47-0D2F-554A-72F36135ED58}"/>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1099482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3DFA011-EB4A-EFBA-933D-4A123A8B9D22}"/>
              </a:ext>
            </a:extLst>
          </p:cNvPr>
          <p:cNvPicPr>
            <a:picLocks noChangeAspect="1"/>
          </p:cNvPicPr>
          <p:nvPr/>
        </p:nvPicPr>
        <p:blipFill>
          <a:blip r:embed="rId2"/>
          <a:stretch>
            <a:fillRect/>
          </a:stretch>
        </p:blipFill>
        <p:spPr>
          <a:xfrm>
            <a:off x="53975" y="2989256"/>
            <a:ext cx="11791950" cy="1524000"/>
          </a:xfrm>
          <a:prstGeom prst="rect">
            <a:avLst/>
          </a:prstGeom>
        </p:spPr>
      </p:pic>
      <p:sp>
        <p:nvSpPr>
          <p:cNvPr id="3" name="Title 2">
            <a:extLst>
              <a:ext uri="{FF2B5EF4-FFF2-40B4-BE49-F238E27FC236}">
                <a16:creationId xmlns:a16="http://schemas.microsoft.com/office/drawing/2014/main" id="{4B906E0A-D8DD-DF51-FE1C-D946282E3E16}"/>
              </a:ext>
            </a:extLst>
          </p:cNvPr>
          <p:cNvSpPr>
            <a:spLocks noGrp="1"/>
          </p:cNvSpPr>
          <p:nvPr>
            <p:ph type="title"/>
          </p:nvPr>
        </p:nvSpPr>
        <p:spPr/>
        <p:txBody>
          <a:bodyPr/>
          <a:lstStyle/>
          <a:p>
            <a:r>
              <a:rPr lang="hu-HU" dirty="0"/>
              <a:t>SUPPLIER RESPONSE</a:t>
            </a:r>
            <a:r>
              <a:rPr lang="en-US" dirty="0"/>
              <a:t> |</a:t>
            </a:r>
            <a:r>
              <a:rPr lang="hu-HU" dirty="0"/>
              <a:t> NO COMMIT </a:t>
            </a:r>
            <a:r>
              <a:rPr lang="en-US" dirty="0"/>
              <a:t>|</a:t>
            </a:r>
            <a:r>
              <a:rPr lang="hu-HU" dirty="0"/>
              <a:t> EXCEL ATTACHMENT</a:t>
            </a:r>
            <a:endParaRPr lang="en-US" dirty="0"/>
          </a:p>
        </p:txBody>
      </p:sp>
      <p:sp>
        <p:nvSpPr>
          <p:cNvPr id="5" name="Rectangle: Diagonal Corners Rounded 4">
            <a:extLst>
              <a:ext uri="{FF2B5EF4-FFF2-40B4-BE49-F238E27FC236}">
                <a16:creationId xmlns:a16="http://schemas.microsoft.com/office/drawing/2014/main" id="{CD6DFE13-47BB-5B79-C880-EAA14CE0314E}"/>
              </a:ext>
            </a:extLst>
          </p:cNvPr>
          <p:cNvSpPr/>
          <p:nvPr/>
        </p:nvSpPr>
        <p:spPr>
          <a:xfrm>
            <a:off x="444500" y="1067115"/>
            <a:ext cx="11103380" cy="1358950"/>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endParaRPr lang="en-US" sz="1400" i="0" dirty="0">
              <a:solidFill>
                <a:schemeClr val="tx1"/>
              </a:solidFill>
              <a:effectLst/>
            </a:endParaRPr>
          </a:p>
          <a:p>
            <a:pPr marL="342900" indent="-342900">
              <a:buFont typeface="Wingdings" panose="05000000000000000000" pitchFamily="2" charset="2"/>
              <a:buChar char="Ø"/>
            </a:pPr>
            <a:r>
              <a:rPr lang="en-US" sz="1400" i="0" dirty="0">
                <a:solidFill>
                  <a:schemeClr val="tx1"/>
                </a:solidFill>
                <a:effectLst/>
              </a:rPr>
              <a:t>In case PO confirmation is not possible –in Action field , choose '</a:t>
            </a:r>
            <a:r>
              <a:rPr lang="en-US" sz="1400" b="1" i="0" dirty="0" err="1">
                <a:solidFill>
                  <a:schemeClr val="tx1"/>
                </a:solidFill>
                <a:effectLst/>
              </a:rPr>
              <a:t>NoCommit</a:t>
            </a:r>
            <a:r>
              <a:rPr lang="en-US" sz="1400" i="0" dirty="0">
                <a:solidFill>
                  <a:schemeClr val="tx1"/>
                </a:solidFill>
                <a:effectLst/>
              </a:rPr>
              <a:t>' from drop down list</a:t>
            </a:r>
            <a:r>
              <a:rPr lang="hu-HU" sz="1400" i="0" dirty="0">
                <a:solidFill>
                  <a:schemeClr val="tx1"/>
                </a:solidFill>
                <a:effectLst/>
              </a:rPr>
              <a:t> </a:t>
            </a:r>
            <a:r>
              <a:rPr lang="hu-HU" sz="1400" b="1" i="0" dirty="0">
                <a:solidFill>
                  <a:schemeClr val="tx1"/>
                </a:solidFill>
                <a:effectLst/>
              </a:rPr>
              <a:t>(1)</a:t>
            </a:r>
            <a:r>
              <a:rPr lang="en-US" sz="1400" i="0" dirty="0">
                <a:solidFill>
                  <a:schemeClr val="tx1"/>
                </a:solidFill>
                <a:effectLst/>
              </a:rPr>
              <a:t> and choose </a:t>
            </a:r>
            <a:r>
              <a:rPr lang="en-US" sz="1400" i="0" u="sng" dirty="0">
                <a:solidFill>
                  <a:schemeClr val="tx1"/>
                </a:solidFill>
                <a:effectLst/>
              </a:rPr>
              <a:t>Supplier Reason Code </a:t>
            </a:r>
            <a:r>
              <a:rPr lang="en-US" sz="1400" i="0" dirty="0">
                <a:solidFill>
                  <a:schemeClr val="tx1"/>
                </a:solidFill>
                <a:effectLst/>
              </a:rPr>
              <a:t>as well from Drop down List </a:t>
            </a:r>
            <a:r>
              <a:rPr lang="hu-HU" sz="1400" b="1" dirty="0">
                <a:solidFill>
                  <a:schemeClr val="tx1"/>
                </a:solidFill>
              </a:rPr>
              <a:t>(2)</a:t>
            </a:r>
            <a:endParaRPr lang="en-US" sz="1400" b="1" i="0" dirty="0">
              <a:solidFill>
                <a:schemeClr val="tx1"/>
              </a:solidFill>
              <a:effectLst/>
            </a:endParaRPr>
          </a:p>
          <a:p>
            <a:pPr marL="342900" indent="-342900">
              <a:buFont typeface="Wingdings" panose="05000000000000000000" pitchFamily="2" charset="2"/>
              <a:buChar char="Ø"/>
            </a:pPr>
            <a:r>
              <a:rPr lang="en-US" sz="1400" i="0" dirty="0">
                <a:solidFill>
                  <a:schemeClr val="tx1"/>
                </a:solidFill>
                <a:effectLst/>
              </a:rPr>
              <a:t>If you would like to </a:t>
            </a:r>
            <a:r>
              <a:rPr lang="en-US" sz="1400" i="0" u="sng" dirty="0">
                <a:solidFill>
                  <a:schemeClr val="tx1"/>
                </a:solidFill>
                <a:effectLst/>
              </a:rPr>
              <a:t>exclude a PO from the confirmation</a:t>
            </a:r>
            <a:r>
              <a:rPr lang="en-US" sz="1400" i="0" dirty="0">
                <a:solidFill>
                  <a:schemeClr val="tx1"/>
                </a:solidFill>
                <a:effectLst/>
              </a:rPr>
              <a:t>, you must </a:t>
            </a:r>
            <a:r>
              <a:rPr lang="en-US" sz="1400" b="1" i="0" dirty="0">
                <a:solidFill>
                  <a:schemeClr val="tx1"/>
                </a:solidFill>
                <a:effectLst/>
              </a:rPr>
              <a:t>delete PO line from the file or use # prefix in the first field (#PO number)​</a:t>
            </a:r>
            <a:r>
              <a:rPr lang="hu-HU" sz="1400" b="1" i="0" dirty="0">
                <a:solidFill>
                  <a:schemeClr val="tx1"/>
                </a:solidFill>
                <a:effectLst/>
              </a:rPr>
              <a:t> (3</a:t>
            </a:r>
            <a:r>
              <a:rPr lang="hu-HU" sz="1400" b="1" dirty="0">
                <a:solidFill>
                  <a:schemeClr val="tx1"/>
                </a:solidFill>
              </a:rPr>
              <a:t>)</a:t>
            </a:r>
            <a:endParaRPr lang="en-US" sz="1400" b="1" i="0" dirty="0">
              <a:solidFill>
                <a:schemeClr val="tx1"/>
              </a:solidFill>
              <a:effectLst/>
            </a:endParaRPr>
          </a:p>
          <a:p>
            <a:pPr marL="342900" indent="-342900">
              <a:buFont typeface="+mj-lt"/>
              <a:buAutoNum type="arabicPeriod"/>
            </a:pPr>
            <a:endParaRPr lang="en-US" sz="1400" i="0" dirty="0">
              <a:solidFill>
                <a:schemeClr val="tx1"/>
              </a:solidFill>
              <a:effectLst/>
            </a:endParaRPr>
          </a:p>
        </p:txBody>
      </p:sp>
      <p:sp>
        <p:nvSpPr>
          <p:cNvPr id="16" name="TextBox 15">
            <a:extLst>
              <a:ext uri="{FF2B5EF4-FFF2-40B4-BE49-F238E27FC236}">
                <a16:creationId xmlns:a16="http://schemas.microsoft.com/office/drawing/2014/main" id="{F688E859-892B-199D-70FA-DFDFB7255DBD}"/>
              </a:ext>
            </a:extLst>
          </p:cNvPr>
          <p:cNvSpPr txBox="1"/>
          <p:nvPr/>
        </p:nvSpPr>
        <p:spPr>
          <a:xfrm>
            <a:off x="3416560" y="5753625"/>
            <a:ext cx="8618422" cy="646331"/>
          </a:xfrm>
          <a:prstGeom prst="rect">
            <a:avLst/>
          </a:prstGeom>
          <a:noFill/>
        </p:spPr>
        <p:txBody>
          <a:bodyPr wrap="square">
            <a:spAutoFit/>
          </a:bodyPr>
          <a:lstStyle/>
          <a:p>
            <a:r>
              <a:rPr lang="en-US" sz="1800" i="0" dirty="0">
                <a:solidFill>
                  <a:schemeClr val="tx1"/>
                </a:solidFill>
                <a:effectLst/>
              </a:rPr>
              <a:t>Please send your response back </a:t>
            </a:r>
            <a:r>
              <a:rPr lang="en-US" sz="1800" b="1" i="0" dirty="0">
                <a:solidFill>
                  <a:schemeClr val="tx1"/>
                </a:solidFill>
                <a:effectLst/>
              </a:rPr>
              <a:t>within 72 hours </a:t>
            </a:r>
            <a:r>
              <a:rPr lang="en-US" sz="1800" i="0" dirty="0">
                <a:solidFill>
                  <a:schemeClr val="tx1"/>
                </a:solidFill>
                <a:effectLst/>
              </a:rPr>
              <a:t>from the mail sent, after that the one-time Token will be expired!</a:t>
            </a:r>
            <a:endParaRPr lang="hu-HU" sz="1800" dirty="0">
              <a:solidFill>
                <a:schemeClr val="tx1"/>
              </a:solidFill>
            </a:endParaRPr>
          </a:p>
        </p:txBody>
      </p:sp>
      <p:grpSp>
        <p:nvGrpSpPr>
          <p:cNvPr id="22" name="Group 21">
            <a:extLst>
              <a:ext uri="{FF2B5EF4-FFF2-40B4-BE49-F238E27FC236}">
                <a16:creationId xmlns:a16="http://schemas.microsoft.com/office/drawing/2014/main" id="{E3266B3E-4BA9-5464-130F-7980D664702F}"/>
              </a:ext>
            </a:extLst>
          </p:cNvPr>
          <p:cNvGrpSpPr/>
          <p:nvPr/>
        </p:nvGrpSpPr>
        <p:grpSpPr>
          <a:xfrm>
            <a:off x="891228" y="2806122"/>
            <a:ext cx="10978642" cy="3493078"/>
            <a:chOff x="891228" y="2806122"/>
            <a:chExt cx="10978642" cy="3493078"/>
          </a:xfrm>
        </p:grpSpPr>
        <p:grpSp>
          <p:nvGrpSpPr>
            <p:cNvPr id="20" name="Group 19">
              <a:extLst>
                <a:ext uri="{FF2B5EF4-FFF2-40B4-BE49-F238E27FC236}">
                  <a16:creationId xmlns:a16="http://schemas.microsoft.com/office/drawing/2014/main" id="{0A307675-A8BC-46C6-BB20-3CD590F71FEA}"/>
                </a:ext>
              </a:extLst>
            </p:cNvPr>
            <p:cNvGrpSpPr/>
            <p:nvPr/>
          </p:nvGrpSpPr>
          <p:grpSpPr>
            <a:xfrm>
              <a:off x="4578956" y="2806122"/>
              <a:ext cx="7290914" cy="2480278"/>
              <a:chOff x="4500303" y="3917727"/>
              <a:chExt cx="7290914" cy="2480278"/>
            </a:xfrm>
          </p:grpSpPr>
          <p:grpSp>
            <p:nvGrpSpPr>
              <p:cNvPr id="6" name="Group 5">
                <a:extLst>
                  <a:ext uri="{FF2B5EF4-FFF2-40B4-BE49-F238E27FC236}">
                    <a16:creationId xmlns:a16="http://schemas.microsoft.com/office/drawing/2014/main" id="{60BD7CCB-1C04-6FBE-4E91-1789EE3E8941}"/>
                  </a:ext>
                </a:extLst>
              </p:cNvPr>
              <p:cNvGrpSpPr/>
              <p:nvPr/>
            </p:nvGrpSpPr>
            <p:grpSpPr>
              <a:xfrm>
                <a:off x="4500303" y="3917727"/>
                <a:ext cx="7290914" cy="1897847"/>
                <a:chOff x="4291895" y="5057135"/>
                <a:chExt cx="7290914" cy="1897847"/>
              </a:xfrm>
            </p:grpSpPr>
            <p:sp>
              <p:nvSpPr>
                <p:cNvPr id="8" name="Rectangle: Rounded Corners 7">
                  <a:extLst>
                    <a:ext uri="{FF2B5EF4-FFF2-40B4-BE49-F238E27FC236}">
                      <a16:creationId xmlns:a16="http://schemas.microsoft.com/office/drawing/2014/main" id="{3647CCE3-DEBD-6323-CABE-792291E83AB4}"/>
                    </a:ext>
                  </a:extLst>
                </p:cNvPr>
                <p:cNvSpPr/>
                <p:nvPr/>
              </p:nvSpPr>
              <p:spPr>
                <a:xfrm>
                  <a:off x="9615055" y="5354392"/>
                  <a:ext cx="1967754" cy="160059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p>
              </p:txBody>
            </p:sp>
            <p:sp>
              <p:nvSpPr>
                <p:cNvPr id="9" name="Rectangle: Rounded Corners 8">
                  <a:extLst>
                    <a:ext uri="{FF2B5EF4-FFF2-40B4-BE49-F238E27FC236}">
                      <a16:creationId xmlns:a16="http://schemas.microsoft.com/office/drawing/2014/main" id="{737406D2-2917-E09B-685A-B40A437C0246}"/>
                    </a:ext>
                  </a:extLst>
                </p:cNvPr>
                <p:cNvSpPr/>
                <p:nvPr/>
              </p:nvSpPr>
              <p:spPr>
                <a:xfrm>
                  <a:off x="4291895" y="5525338"/>
                  <a:ext cx="637310" cy="330462"/>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p>
              </p:txBody>
            </p:sp>
            <p:sp>
              <p:nvSpPr>
                <p:cNvPr id="10" name="Dodecagon 9">
                  <a:extLst>
                    <a:ext uri="{FF2B5EF4-FFF2-40B4-BE49-F238E27FC236}">
                      <a16:creationId xmlns:a16="http://schemas.microsoft.com/office/drawing/2014/main" id="{18C4016F-44E6-F506-021B-6B3A2730E878}"/>
                    </a:ext>
                  </a:extLst>
                </p:cNvPr>
                <p:cNvSpPr/>
                <p:nvPr/>
              </p:nvSpPr>
              <p:spPr>
                <a:xfrm>
                  <a:off x="10486069" y="5057135"/>
                  <a:ext cx="376926" cy="29064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200"/>
                    <a:t>2</a:t>
                  </a:r>
                </a:p>
              </p:txBody>
            </p:sp>
            <p:sp>
              <p:nvSpPr>
                <p:cNvPr id="11" name="Dodecagon 10">
                  <a:extLst>
                    <a:ext uri="{FF2B5EF4-FFF2-40B4-BE49-F238E27FC236}">
                      <a16:creationId xmlns:a16="http://schemas.microsoft.com/office/drawing/2014/main" id="{19F949E2-24DD-FAD5-2B06-5FFB84C9AF05}"/>
                    </a:ext>
                  </a:extLst>
                </p:cNvPr>
                <p:cNvSpPr/>
                <p:nvPr/>
              </p:nvSpPr>
              <p:spPr>
                <a:xfrm>
                  <a:off x="4469436" y="5932357"/>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200"/>
                    <a:t>1</a:t>
                  </a:r>
                </a:p>
              </p:txBody>
            </p:sp>
          </p:grpSp>
          <p:sp>
            <p:nvSpPr>
              <p:cNvPr id="12" name="TextBox 11">
                <a:extLst>
                  <a:ext uri="{FF2B5EF4-FFF2-40B4-BE49-F238E27FC236}">
                    <a16:creationId xmlns:a16="http://schemas.microsoft.com/office/drawing/2014/main" id="{EA201EE4-BFB9-5A55-FD88-52B62FAA53B9}"/>
                  </a:ext>
                </a:extLst>
              </p:cNvPr>
              <p:cNvSpPr txBox="1"/>
              <p:nvPr/>
            </p:nvSpPr>
            <p:spPr>
              <a:xfrm>
                <a:off x="6215630" y="5844007"/>
                <a:ext cx="2264976" cy="553998"/>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n-GB" sz="1000"/>
                  <a:t>In case of NoCommit – Supplier Reason Code is MANDATORY to choose from drop down!</a:t>
                </a:r>
              </a:p>
            </p:txBody>
          </p:sp>
          <p:cxnSp>
            <p:nvCxnSpPr>
              <p:cNvPr id="13" name="Connector: Elbow 12">
                <a:extLst>
                  <a:ext uri="{FF2B5EF4-FFF2-40B4-BE49-F238E27FC236}">
                    <a16:creationId xmlns:a16="http://schemas.microsoft.com/office/drawing/2014/main" id="{FFB70692-0D08-E4C8-5313-24CCE3CBA5D7}"/>
                  </a:ext>
                </a:extLst>
              </p:cNvPr>
              <p:cNvCxnSpPr>
                <a:cxnSpLocks/>
                <a:stCxn id="11" idx="4"/>
                <a:endCxn id="12" idx="1"/>
              </p:cNvCxnSpPr>
              <p:nvPr/>
            </p:nvCxnSpPr>
            <p:spPr>
              <a:xfrm rot="16200000" flipH="1">
                <a:off x="5000530" y="4905905"/>
                <a:ext cx="1071341" cy="1358859"/>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4" name="Connector: Elbow 13">
                <a:extLst>
                  <a:ext uri="{FF2B5EF4-FFF2-40B4-BE49-F238E27FC236}">
                    <a16:creationId xmlns:a16="http://schemas.microsoft.com/office/drawing/2014/main" id="{713B3333-64C9-C9D4-954E-96A6E3529E6F}"/>
                  </a:ext>
                </a:extLst>
              </p:cNvPr>
              <p:cNvCxnSpPr>
                <a:cxnSpLocks/>
                <a:stCxn id="12" idx="3"/>
                <a:endCxn id="8" idx="2"/>
              </p:cNvCxnSpPr>
              <p:nvPr/>
            </p:nvCxnSpPr>
            <p:spPr>
              <a:xfrm flipV="1">
                <a:off x="8480606" y="5815574"/>
                <a:ext cx="2326734" cy="305432"/>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grpSp>
        <p:pic>
          <p:nvPicPr>
            <p:cNvPr id="18" name="Picture 17">
              <a:extLst>
                <a:ext uri="{FF2B5EF4-FFF2-40B4-BE49-F238E27FC236}">
                  <a16:creationId xmlns:a16="http://schemas.microsoft.com/office/drawing/2014/main" id="{4D8530B5-2C15-81B4-DD2E-3B962B76CDB6}"/>
                </a:ext>
              </a:extLst>
            </p:cNvPr>
            <p:cNvPicPr>
              <a:picLocks noChangeAspect="1"/>
            </p:cNvPicPr>
            <p:nvPr/>
          </p:nvPicPr>
          <p:blipFill>
            <a:blip r:embed="rId3"/>
            <a:stretch>
              <a:fillRect/>
            </a:stretch>
          </p:blipFill>
          <p:spPr>
            <a:xfrm>
              <a:off x="891228" y="4115638"/>
              <a:ext cx="1862960" cy="2183562"/>
            </a:xfrm>
            <a:prstGeom prst="rect">
              <a:avLst/>
            </a:prstGeom>
          </p:spPr>
        </p:pic>
        <p:sp>
          <p:nvSpPr>
            <p:cNvPr id="21" name="Dodecagon 20">
              <a:extLst>
                <a:ext uri="{FF2B5EF4-FFF2-40B4-BE49-F238E27FC236}">
                  <a16:creationId xmlns:a16="http://schemas.microsoft.com/office/drawing/2014/main" id="{D36D282E-3B76-B49D-4C76-9FD535ACD9BD}"/>
                </a:ext>
              </a:extLst>
            </p:cNvPr>
            <p:cNvSpPr/>
            <p:nvPr/>
          </p:nvSpPr>
          <p:spPr>
            <a:xfrm>
              <a:off x="1841653" y="4895433"/>
              <a:ext cx="291948" cy="22793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200"/>
                <a:t>3</a:t>
              </a:r>
            </a:p>
          </p:txBody>
        </p:sp>
      </p:grpSp>
      <p:pic>
        <p:nvPicPr>
          <p:cNvPr id="2" name="Picture 1">
            <a:extLst>
              <a:ext uri="{FF2B5EF4-FFF2-40B4-BE49-F238E27FC236}">
                <a16:creationId xmlns:a16="http://schemas.microsoft.com/office/drawing/2014/main" id="{5ACB825E-284A-D8F3-9797-46F21FB27352}"/>
              </a:ext>
            </a:extLst>
          </p:cNvPr>
          <p:cNvPicPr>
            <a:picLocks noChangeAspect="1"/>
          </p:cNvPicPr>
          <p:nvPr/>
        </p:nvPicPr>
        <p:blipFill>
          <a:blip r:embed="rId4"/>
          <a:stretch>
            <a:fillRect/>
          </a:stretch>
        </p:blipFill>
        <p:spPr>
          <a:xfrm>
            <a:off x="11277600" y="0"/>
            <a:ext cx="914400" cy="914400"/>
          </a:xfrm>
          <a:prstGeom prst="rect">
            <a:avLst/>
          </a:prstGeom>
        </p:spPr>
      </p:pic>
      <p:pic>
        <p:nvPicPr>
          <p:cNvPr id="4" name="Kép 6" descr="A képen szöveg látható&#10;&#10;Automatikusan generált leírás">
            <a:extLst>
              <a:ext uri="{FF2B5EF4-FFF2-40B4-BE49-F238E27FC236}">
                <a16:creationId xmlns:a16="http://schemas.microsoft.com/office/drawing/2014/main" id="{F97E007B-C2F4-467E-D632-94087D8F5E95}"/>
              </a:ext>
            </a:extLst>
          </p:cNvPr>
          <p:cNvPicPr>
            <a:picLocks noChangeAspect="1"/>
          </p:cNvPicPr>
          <p:nvPr/>
        </p:nvPicPr>
        <p:blipFill>
          <a:blip r:embed="rId5"/>
          <a:stretch>
            <a:fillRect/>
          </a:stretch>
        </p:blipFill>
        <p:spPr>
          <a:xfrm>
            <a:off x="2664889" y="4959510"/>
            <a:ext cx="1933334" cy="729688"/>
          </a:xfrm>
          <a:prstGeom prst="rect">
            <a:avLst/>
          </a:prstGeom>
        </p:spPr>
      </p:pic>
    </p:spTree>
    <p:extLst>
      <p:ext uri="{BB962C8B-B14F-4D97-AF65-F5344CB8AC3E}">
        <p14:creationId xmlns:p14="http://schemas.microsoft.com/office/powerpoint/2010/main" val="2975258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FF728C-8ECC-D574-4F19-CD5D2E6855F8}"/>
              </a:ext>
            </a:extLst>
          </p:cNvPr>
          <p:cNvSpPr>
            <a:spLocks noGrp="1"/>
          </p:cNvSpPr>
          <p:nvPr>
            <p:ph type="title" idx="4294967295"/>
          </p:nvPr>
        </p:nvSpPr>
        <p:spPr>
          <a:xfrm>
            <a:off x="1378491" y="192088"/>
            <a:ext cx="9435018" cy="987425"/>
          </a:xfrm>
        </p:spPr>
        <p:txBody>
          <a:bodyPr>
            <a:normAutofit fontScale="90000"/>
          </a:bodyPr>
          <a:lstStyle/>
          <a:p>
            <a:r>
              <a:rPr lang="hu-HU" b="0" dirty="0">
                <a:solidFill>
                  <a:schemeClr val="bg1"/>
                </a:solidFill>
                <a:latin typeface="Grandview" panose="020B0502040204020203" pitchFamily="34" charset="0"/>
              </a:rPr>
              <a:t>CANCEL REQUEST ALERT</a:t>
            </a:r>
            <a:r>
              <a:rPr lang="en-US" b="0" dirty="0">
                <a:solidFill>
                  <a:schemeClr val="bg1"/>
                </a:solidFill>
                <a:latin typeface="Grandview" panose="020B0502040204020203" pitchFamily="34" charset="0"/>
              </a:rPr>
              <a:t> |</a:t>
            </a:r>
            <a:r>
              <a:rPr lang="hu-HU" b="0" dirty="0">
                <a:solidFill>
                  <a:schemeClr val="bg1"/>
                </a:solidFill>
                <a:latin typeface="Grandview" panose="020B0502040204020203" pitchFamily="34" charset="0"/>
              </a:rPr>
              <a:t> EXCEL ATTACHMENT </a:t>
            </a:r>
            <a:endParaRPr lang="en-US" b="0" dirty="0">
              <a:solidFill>
                <a:schemeClr val="bg1"/>
              </a:solidFill>
              <a:latin typeface="Grandview" panose="020B0502040204020203" pitchFamily="34" charset="0"/>
            </a:endParaRPr>
          </a:p>
        </p:txBody>
      </p:sp>
      <p:grpSp>
        <p:nvGrpSpPr>
          <p:cNvPr id="5" name="Group 4">
            <a:extLst>
              <a:ext uri="{FF2B5EF4-FFF2-40B4-BE49-F238E27FC236}">
                <a16:creationId xmlns:a16="http://schemas.microsoft.com/office/drawing/2014/main" id="{301D3672-FBE9-AFC0-5E48-C88EDE011F8C}"/>
              </a:ext>
            </a:extLst>
          </p:cNvPr>
          <p:cNvGrpSpPr/>
          <p:nvPr/>
        </p:nvGrpSpPr>
        <p:grpSpPr>
          <a:xfrm>
            <a:off x="157595" y="1246909"/>
            <a:ext cx="5347278" cy="3554990"/>
            <a:chOff x="1543050" y="1009650"/>
            <a:chExt cx="9105900" cy="4838700"/>
          </a:xfrm>
        </p:grpSpPr>
        <p:pic>
          <p:nvPicPr>
            <p:cNvPr id="15" name="Picture 14">
              <a:extLst>
                <a:ext uri="{FF2B5EF4-FFF2-40B4-BE49-F238E27FC236}">
                  <a16:creationId xmlns:a16="http://schemas.microsoft.com/office/drawing/2014/main" id="{14B5A2AC-5918-BF6C-6031-6A4B4E947AC0}"/>
                </a:ext>
              </a:extLst>
            </p:cNvPr>
            <p:cNvPicPr>
              <a:picLocks noChangeAspect="1"/>
            </p:cNvPicPr>
            <p:nvPr/>
          </p:nvPicPr>
          <p:blipFill>
            <a:blip r:embed="rId2"/>
            <a:stretch>
              <a:fillRect/>
            </a:stretch>
          </p:blipFill>
          <p:spPr>
            <a:xfrm>
              <a:off x="1543050" y="1009650"/>
              <a:ext cx="9105900" cy="4838700"/>
            </a:xfrm>
            <a:prstGeom prst="rect">
              <a:avLst/>
            </a:prstGeom>
          </p:spPr>
        </p:pic>
        <p:pic>
          <p:nvPicPr>
            <p:cNvPr id="8" name="Picture 7">
              <a:extLst>
                <a:ext uri="{FF2B5EF4-FFF2-40B4-BE49-F238E27FC236}">
                  <a16:creationId xmlns:a16="http://schemas.microsoft.com/office/drawing/2014/main" id="{A537FB2B-D717-D3BB-4C1E-B89EBA80DE6B}"/>
                </a:ext>
              </a:extLst>
            </p:cNvPr>
            <p:cNvPicPr>
              <a:picLocks noChangeAspect="1"/>
            </p:cNvPicPr>
            <p:nvPr/>
          </p:nvPicPr>
          <p:blipFill>
            <a:blip r:embed="rId3"/>
            <a:stretch>
              <a:fillRect/>
            </a:stretch>
          </p:blipFill>
          <p:spPr>
            <a:xfrm>
              <a:off x="8538327" y="1791524"/>
              <a:ext cx="1820946" cy="1089860"/>
            </a:xfrm>
            <a:prstGeom prst="rect">
              <a:avLst/>
            </a:prstGeom>
          </p:spPr>
        </p:pic>
        <p:cxnSp>
          <p:nvCxnSpPr>
            <p:cNvPr id="9" name="Connector: Elbow 8">
              <a:extLst>
                <a:ext uri="{FF2B5EF4-FFF2-40B4-BE49-F238E27FC236}">
                  <a16:creationId xmlns:a16="http://schemas.microsoft.com/office/drawing/2014/main" id="{7FDB6852-CF6E-1162-3A7A-8D849B58B8B8}"/>
                </a:ext>
              </a:extLst>
            </p:cNvPr>
            <p:cNvCxnSpPr>
              <a:cxnSpLocks/>
            </p:cNvCxnSpPr>
            <p:nvPr/>
          </p:nvCxnSpPr>
          <p:spPr>
            <a:xfrm rot="10800000" flipV="1">
              <a:off x="9169511" y="1611498"/>
              <a:ext cx="558578" cy="29297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pic>
          <p:nvPicPr>
            <p:cNvPr id="12" name="Picture 11">
              <a:extLst>
                <a:ext uri="{FF2B5EF4-FFF2-40B4-BE49-F238E27FC236}">
                  <a16:creationId xmlns:a16="http://schemas.microsoft.com/office/drawing/2014/main" id="{F5694A03-5BD1-1FBC-1106-717C8E5510FC}"/>
                </a:ext>
              </a:extLst>
            </p:cNvPr>
            <p:cNvPicPr>
              <a:picLocks noChangeAspect="1"/>
            </p:cNvPicPr>
            <p:nvPr/>
          </p:nvPicPr>
          <p:blipFill>
            <a:blip r:embed="rId4"/>
            <a:stretch>
              <a:fillRect/>
            </a:stretch>
          </p:blipFill>
          <p:spPr>
            <a:xfrm>
              <a:off x="9644063" y="1444275"/>
              <a:ext cx="657225" cy="361950"/>
            </a:xfrm>
            <a:prstGeom prst="rect">
              <a:avLst/>
            </a:prstGeom>
          </p:spPr>
        </p:pic>
      </p:grpSp>
      <p:pic>
        <p:nvPicPr>
          <p:cNvPr id="6" name="Picture 5">
            <a:extLst>
              <a:ext uri="{FF2B5EF4-FFF2-40B4-BE49-F238E27FC236}">
                <a16:creationId xmlns:a16="http://schemas.microsoft.com/office/drawing/2014/main" id="{2A3ED2F8-4CFB-F237-F405-2FB68B2606FE}"/>
              </a:ext>
            </a:extLst>
          </p:cNvPr>
          <p:cNvPicPr>
            <a:picLocks noChangeAspect="1"/>
          </p:cNvPicPr>
          <p:nvPr/>
        </p:nvPicPr>
        <p:blipFill>
          <a:blip r:embed="rId5"/>
          <a:stretch>
            <a:fillRect/>
          </a:stretch>
        </p:blipFill>
        <p:spPr>
          <a:xfrm>
            <a:off x="6449242" y="2536237"/>
            <a:ext cx="5371042" cy="3706689"/>
          </a:xfrm>
          <a:prstGeom prst="rect">
            <a:avLst/>
          </a:prstGeom>
        </p:spPr>
      </p:pic>
    </p:spTree>
    <p:extLst>
      <p:ext uri="{BB962C8B-B14F-4D97-AF65-F5344CB8AC3E}">
        <p14:creationId xmlns:p14="http://schemas.microsoft.com/office/powerpoint/2010/main" val="2066981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4FA00F-76D7-273D-8561-931EBA912754}"/>
              </a:ext>
            </a:extLst>
          </p:cNvPr>
          <p:cNvSpPr>
            <a:spLocks noGrp="1"/>
          </p:cNvSpPr>
          <p:nvPr>
            <p:ph type="title"/>
          </p:nvPr>
        </p:nvSpPr>
        <p:spPr/>
        <p:txBody>
          <a:bodyPr/>
          <a:lstStyle/>
          <a:p>
            <a:r>
              <a:rPr lang="hu-HU" dirty="0"/>
              <a:t>CANCEL REQUEST RESPONSE </a:t>
            </a:r>
            <a:r>
              <a:rPr lang="en-US" dirty="0">
                <a:solidFill>
                  <a:srgbClr val="002060"/>
                </a:solidFill>
              </a:rPr>
              <a:t>|</a:t>
            </a:r>
            <a:r>
              <a:rPr lang="hu-HU" dirty="0"/>
              <a:t> EXCEL ATTACHMENT</a:t>
            </a:r>
            <a:endParaRPr lang="en-US" dirty="0"/>
          </a:p>
        </p:txBody>
      </p:sp>
      <p:sp>
        <p:nvSpPr>
          <p:cNvPr id="6" name="Rectangle: Diagonal Corners Rounded 5">
            <a:extLst>
              <a:ext uri="{FF2B5EF4-FFF2-40B4-BE49-F238E27FC236}">
                <a16:creationId xmlns:a16="http://schemas.microsoft.com/office/drawing/2014/main" id="{E83AE52D-FDF5-6F73-9C6F-CF34A0996A26}"/>
              </a:ext>
            </a:extLst>
          </p:cNvPr>
          <p:cNvSpPr/>
          <p:nvPr/>
        </p:nvSpPr>
        <p:spPr>
          <a:xfrm>
            <a:off x="211328" y="1089942"/>
            <a:ext cx="11197265" cy="2483937"/>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n-US" sz="1400" i="0" dirty="0">
                <a:solidFill>
                  <a:schemeClr val="tx1"/>
                </a:solidFill>
                <a:effectLst/>
              </a:rPr>
              <a:t>Download and Open Excel Attachment from the email</a:t>
            </a:r>
          </a:p>
          <a:p>
            <a:r>
              <a:rPr lang="en-US" sz="1400" i="0" dirty="0">
                <a:solidFill>
                  <a:schemeClr val="tx1"/>
                </a:solidFill>
                <a:effectLst/>
              </a:rPr>
              <a:t>Please follow below instructions and note that mandatory fields need to be checked and updated​.</a:t>
            </a:r>
          </a:p>
          <a:p>
            <a:endParaRPr lang="en-US" sz="1400" dirty="0">
              <a:solidFill>
                <a:schemeClr val="tx1"/>
              </a:solidFill>
            </a:endParaRPr>
          </a:p>
          <a:p>
            <a:pPr marL="342900" indent="-342900">
              <a:buFont typeface="Wingdings" panose="05000000000000000000" pitchFamily="2" charset="2"/>
              <a:buChar char="Ø"/>
            </a:pPr>
            <a:r>
              <a:rPr lang="en-US" sz="1400" u="sng" dirty="0">
                <a:solidFill>
                  <a:schemeClr val="tx1"/>
                </a:solidFill>
              </a:rPr>
              <a:t>Action field</a:t>
            </a:r>
            <a:r>
              <a:rPr lang="en-US" sz="1400" i="0" dirty="0">
                <a:solidFill>
                  <a:schemeClr val="tx1"/>
                </a:solidFill>
                <a:effectLst/>
              </a:rPr>
              <a:t>: </a:t>
            </a:r>
            <a:r>
              <a:rPr lang="en-US" sz="1400" dirty="0">
                <a:solidFill>
                  <a:schemeClr val="tx1"/>
                </a:solidFill>
              </a:rPr>
              <a:t>you can choose from drop down list </a:t>
            </a:r>
            <a:r>
              <a:rPr lang="en-US" sz="1400" b="1" dirty="0">
                <a:solidFill>
                  <a:schemeClr val="tx1"/>
                </a:solidFill>
              </a:rPr>
              <a:t>(1) – </a:t>
            </a:r>
            <a:r>
              <a:rPr lang="en-US" sz="1400" dirty="0">
                <a:solidFill>
                  <a:schemeClr val="tx1"/>
                </a:solidFill>
              </a:rPr>
              <a:t>ONLY</a:t>
            </a:r>
            <a:r>
              <a:rPr lang="en-US" sz="1400" b="1" dirty="0">
                <a:solidFill>
                  <a:schemeClr val="tx1"/>
                </a:solidFill>
              </a:rPr>
              <a:t> '</a:t>
            </a:r>
            <a:r>
              <a:rPr lang="en-US" sz="1400" b="1" dirty="0" err="1">
                <a:solidFill>
                  <a:schemeClr val="tx1"/>
                </a:solidFill>
              </a:rPr>
              <a:t>CancelResponse</a:t>
            </a:r>
            <a:r>
              <a:rPr lang="en-US" sz="1400" b="1" dirty="0">
                <a:solidFill>
                  <a:schemeClr val="tx1"/>
                </a:solidFill>
              </a:rPr>
              <a:t>' </a:t>
            </a:r>
            <a:r>
              <a:rPr lang="en-US" sz="1400" dirty="0">
                <a:solidFill>
                  <a:schemeClr val="tx1"/>
                </a:solidFill>
              </a:rPr>
              <a:t>is acceptable</a:t>
            </a:r>
          </a:p>
          <a:p>
            <a:pPr marL="342900" indent="-342900">
              <a:buFont typeface="Wingdings" panose="05000000000000000000" pitchFamily="2" charset="2"/>
              <a:buChar char="Ø"/>
            </a:pPr>
            <a:r>
              <a:rPr lang="en-US" sz="1400" u="sng" dirty="0">
                <a:solidFill>
                  <a:schemeClr val="tx1"/>
                </a:solidFill>
              </a:rPr>
              <a:t>MRP Response Type</a:t>
            </a:r>
            <a:r>
              <a:rPr lang="en-US" sz="1400" b="1" dirty="0">
                <a:solidFill>
                  <a:schemeClr val="tx1"/>
                </a:solidFill>
              </a:rPr>
              <a:t> (2): </a:t>
            </a:r>
            <a:r>
              <a:rPr lang="en-US" sz="1400" dirty="0">
                <a:solidFill>
                  <a:schemeClr val="tx1"/>
                </a:solidFill>
              </a:rPr>
              <a:t>you can choose from drop down list '</a:t>
            </a:r>
            <a:r>
              <a:rPr lang="en-US" sz="1400" b="1" dirty="0">
                <a:solidFill>
                  <a:schemeClr val="tx1"/>
                </a:solidFill>
              </a:rPr>
              <a:t>Accept/NoCommit</a:t>
            </a:r>
            <a:r>
              <a:rPr lang="en-US" sz="1400" u="sng" dirty="0">
                <a:solidFill>
                  <a:srgbClr val="002060"/>
                </a:solidFill>
              </a:rPr>
              <a:t>'</a:t>
            </a:r>
          </a:p>
          <a:p>
            <a:pPr marL="285750" indent="-285750">
              <a:buFont typeface="Wingdings" panose="05000000000000000000" pitchFamily="2" charset="2"/>
              <a:buChar char="Ø"/>
            </a:pPr>
            <a:r>
              <a:rPr lang="en-US" sz="1400" b="1" dirty="0">
                <a:solidFill>
                  <a:schemeClr val="tx1"/>
                </a:solidFill>
              </a:rPr>
              <a:t>You can send notes or messages to Jabil in </a:t>
            </a:r>
            <a:r>
              <a:rPr lang="en-US" sz="1400" dirty="0">
                <a:solidFill>
                  <a:schemeClr val="tx1"/>
                </a:solidFill>
              </a:rPr>
              <a:t>in Line Notes to Customer column </a:t>
            </a:r>
            <a:r>
              <a:rPr lang="en-US" sz="1400" b="1" dirty="0">
                <a:solidFill>
                  <a:schemeClr val="tx1"/>
                </a:solidFill>
              </a:rPr>
              <a:t>(3)</a:t>
            </a:r>
            <a:r>
              <a:rPr lang="en-US" sz="1400" dirty="0">
                <a:solidFill>
                  <a:schemeClr val="tx1"/>
                </a:solidFill>
              </a:rPr>
              <a:t>! </a:t>
            </a:r>
          </a:p>
          <a:p>
            <a:pPr marL="285750" indent="-285750">
              <a:buFont typeface="Wingdings" panose="05000000000000000000" pitchFamily="2" charset="2"/>
              <a:buChar char="Ø"/>
            </a:pPr>
            <a:r>
              <a:rPr lang="en-US" sz="1400" dirty="0">
                <a:solidFill>
                  <a:schemeClr val="tx1"/>
                </a:solidFill>
              </a:rPr>
              <a:t>You can exclude a line from your response to use </a:t>
            </a:r>
            <a:r>
              <a:rPr lang="en-US" sz="1400" b="1" dirty="0">
                <a:solidFill>
                  <a:schemeClr val="tx1"/>
                </a:solidFill>
              </a:rPr>
              <a:t># character prefix in first </a:t>
            </a:r>
            <a:r>
              <a:rPr lang="en-US" sz="1400" dirty="0">
                <a:solidFill>
                  <a:schemeClr val="tx1"/>
                </a:solidFill>
              </a:rPr>
              <a:t>(PO nr.) field </a:t>
            </a:r>
            <a:r>
              <a:rPr lang="en-US" sz="1400" b="1" dirty="0">
                <a:solidFill>
                  <a:schemeClr val="tx1"/>
                </a:solidFill>
              </a:rPr>
              <a:t>(4) </a:t>
            </a:r>
            <a:r>
              <a:rPr lang="en-US" sz="1400" dirty="0">
                <a:solidFill>
                  <a:schemeClr val="tx1"/>
                </a:solidFill>
              </a:rPr>
              <a:t>or delete line from the file!</a:t>
            </a:r>
          </a:p>
          <a:p>
            <a:pPr marL="285750" indent="-285750">
              <a:buFont typeface="Wingdings" panose="05000000000000000000" pitchFamily="2" charset="2"/>
              <a:buChar char="Ø"/>
            </a:pPr>
            <a:endParaRPr lang="en-US" sz="1400" dirty="0">
              <a:solidFill>
                <a:schemeClr val="tx1"/>
              </a:solidFill>
            </a:endParaRPr>
          </a:p>
          <a:p>
            <a:r>
              <a:rPr lang="en-US" sz="1400" i="0" u="sng" dirty="0">
                <a:solidFill>
                  <a:srgbClr val="002060"/>
                </a:solidFill>
                <a:effectLst/>
              </a:rPr>
              <a:t>NOTE: confirmation update of Ship/Arrival date is not possible - please contact with Jabil Buyer</a:t>
            </a:r>
          </a:p>
          <a:p>
            <a:r>
              <a:rPr lang="en-US" sz="1400" i="0" u="sng" dirty="0">
                <a:solidFill>
                  <a:srgbClr val="002060"/>
                </a:solidFill>
                <a:effectLst/>
              </a:rPr>
              <a:t>Promise qty and date are mandatory fields </a:t>
            </a:r>
            <a:r>
              <a:rPr lang="en-US" sz="1400" i="0" dirty="0">
                <a:solidFill>
                  <a:schemeClr val="tx1"/>
                </a:solidFill>
                <a:effectLst/>
              </a:rPr>
              <a:t>– please do not remove data from here</a:t>
            </a:r>
          </a:p>
          <a:p>
            <a:endParaRPr lang="en-US" sz="1400" dirty="0">
              <a:solidFill>
                <a:schemeClr val="tx1"/>
              </a:solidFill>
            </a:endParaRPr>
          </a:p>
          <a:p>
            <a:pPr marL="285750" indent="-285750">
              <a:buFont typeface="Wingdings" panose="05000000000000000000" pitchFamily="2" charset="2"/>
              <a:buChar char="Ø"/>
            </a:pPr>
            <a:endParaRPr lang="en-US" sz="1400" b="1" dirty="0">
              <a:solidFill>
                <a:schemeClr val="tx1"/>
              </a:solidFill>
            </a:endParaRPr>
          </a:p>
          <a:p>
            <a:pPr marL="285750" indent="-285750">
              <a:buFont typeface="Wingdings" panose="05000000000000000000" pitchFamily="2" charset="2"/>
              <a:buChar char="Ø"/>
            </a:pPr>
            <a:endParaRPr lang="en-US" sz="1400" dirty="0">
              <a:solidFill>
                <a:schemeClr val="tx1"/>
              </a:solidFill>
            </a:endParaRPr>
          </a:p>
        </p:txBody>
      </p:sp>
      <p:pic>
        <p:nvPicPr>
          <p:cNvPr id="15" name="Picture 14">
            <a:extLst>
              <a:ext uri="{FF2B5EF4-FFF2-40B4-BE49-F238E27FC236}">
                <a16:creationId xmlns:a16="http://schemas.microsoft.com/office/drawing/2014/main" id="{29774E74-1F55-3493-AE57-5482BD78CAA5}"/>
              </a:ext>
            </a:extLst>
          </p:cNvPr>
          <p:cNvPicPr>
            <a:picLocks noChangeAspect="1"/>
          </p:cNvPicPr>
          <p:nvPr/>
        </p:nvPicPr>
        <p:blipFill>
          <a:blip r:embed="rId2"/>
          <a:stretch>
            <a:fillRect/>
          </a:stretch>
        </p:blipFill>
        <p:spPr>
          <a:xfrm>
            <a:off x="3057754" y="5086679"/>
            <a:ext cx="2705100" cy="1143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a:extLst>
              <a:ext uri="{FF2B5EF4-FFF2-40B4-BE49-F238E27FC236}">
                <a16:creationId xmlns:a16="http://schemas.microsoft.com/office/drawing/2014/main" id="{45FD4D3E-C584-0576-290E-E3DD90ACFEB2}"/>
              </a:ext>
            </a:extLst>
          </p:cNvPr>
          <p:cNvPicPr>
            <a:picLocks noChangeAspect="1"/>
          </p:cNvPicPr>
          <p:nvPr/>
        </p:nvPicPr>
        <p:blipFill>
          <a:blip r:embed="rId3"/>
          <a:stretch>
            <a:fillRect/>
          </a:stretch>
        </p:blipFill>
        <p:spPr>
          <a:xfrm>
            <a:off x="34072" y="5123874"/>
            <a:ext cx="2737161" cy="951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Dodecagon 21">
            <a:extLst>
              <a:ext uri="{FF2B5EF4-FFF2-40B4-BE49-F238E27FC236}">
                <a16:creationId xmlns:a16="http://schemas.microsoft.com/office/drawing/2014/main" id="{05D68DE3-DCAD-0EFC-6D8B-BFE71B4BF5D4}"/>
              </a:ext>
            </a:extLst>
          </p:cNvPr>
          <p:cNvSpPr/>
          <p:nvPr/>
        </p:nvSpPr>
        <p:spPr>
          <a:xfrm>
            <a:off x="5551526" y="534806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3</a:t>
            </a:r>
            <a:endParaRPr lang="en-US" sz="1200"/>
          </a:p>
        </p:txBody>
      </p:sp>
      <p:sp>
        <p:nvSpPr>
          <p:cNvPr id="23" name="Dodecagon 22">
            <a:extLst>
              <a:ext uri="{FF2B5EF4-FFF2-40B4-BE49-F238E27FC236}">
                <a16:creationId xmlns:a16="http://schemas.microsoft.com/office/drawing/2014/main" id="{FAAC8C1C-73C0-4B22-C835-7E4C6B6CE172}"/>
              </a:ext>
            </a:extLst>
          </p:cNvPr>
          <p:cNvSpPr/>
          <p:nvPr/>
        </p:nvSpPr>
        <p:spPr>
          <a:xfrm>
            <a:off x="0" y="552405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4</a:t>
            </a:r>
            <a:endParaRPr lang="en-US" sz="1200"/>
          </a:p>
        </p:txBody>
      </p:sp>
      <p:grpSp>
        <p:nvGrpSpPr>
          <p:cNvPr id="12" name="Group 11">
            <a:extLst>
              <a:ext uri="{FF2B5EF4-FFF2-40B4-BE49-F238E27FC236}">
                <a16:creationId xmlns:a16="http://schemas.microsoft.com/office/drawing/2014/main" id="{1071C07B-5357-4AC1-80DD-2FAB79DF5726}"/>
              </a:ext>
            </a:extLst>
          </p:cNvPr>
          <p:cNvGrpSpPr/>
          <p:nvPr/>
        </p:nvGrpSpPr>
        <p:grpSpPr>
          <a:xfrm>
            <a:off x="0" y="3905363"/>
            <a:ext cx="12276467" cy="926768"/>
            <a:chOff x="-37084" y="4356379"/>
            <a:chExt cx="12276467" cy="926768"/>
          </a:xfrm>
        </p:grpSpPr>
        <p:pic>
          <p:nvPicPr>
            <p:cNvPr id="7" name="Picture 6">
              <a:extLst>
                <a:ext uri="{FF2B5EF4-FFF2-40B4-BE49-F238E27FC236}">
                  <a16:creationId xmlns:a16="http://schemas.microsoft.com/office/drawing/2014/main" id="{A98C7233-9CC2-2F26-8559-A7492475283F}"/>
                </a:ext>
              </a:extLst>
            </p:cNvPr>
            <p:cNvPicPr>
              <a:picLocks noChangeAspect="1"/>
            </p:cNvPicPr>
            <p:nvPr/>
          </p:nvPicPr>
          <p:blipFill>
            <a:blip r:embed="rId4"/>
            <a:stretch>
              <a:fillRect/>
            </a:stretch>
          </p:blipFill>
          <p:spPr>
            <a:xfrm>
              <a:off x="-37084" y="4592124"/>
              <a:ext cx="12192000" cy="651282"/>
            </a:xfrm>
            <a:prstGeom prst="rect">
              <a:avLst/>
            </a:prstGeom>
          </p:spPr>
        </p:pic>
        <p:sp>
          <p:nvSpPr>
            <p:cNvPr id="18" name="Dodecagon 17">
              <a:extLst>
                <a:ext uri="{FF2B5EF4-FFF2-40B4-BE49-F238E27FC236}">
                  <a16:creationId xmlns:a16="http://schemas.microsoft.com/office/drawing/2014/main" id="{E823584A-A10C-41AA-29ED-53A3989EE9BB}"/>
                </a:ext>
              </a:extLst>
            </p:cNvPr>
            <p:cNvSpPr/>
            <p:nvPr/>
          </p:nvSpPr>
          <p:spPr>
            <a:xfrm>
              <a:off x="5670988" y="435637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9" name="Rectangle 18">
              <a:extLst>
                <a:ext uri="{FF2B5EF4-FFF2-40B4-BE49-F238E27FC236}">
                  <a16:creationId xmlns:a16="http://schemas.microsoft.com/office/drawing/2014/main" id="{E498D4B7-5ABC-B324-EC62-A19229C7CADB}"/>
                </a:ext>
              </a:extLst>
            </p:cNvPr>
            <p:cNvSpPr/>
            <p:nvPr/>
          </p:nvSpPr>
          <p:spPr>
            <a:xfrm>
              <a:off x="5486123" y="4886413"/>
              <a:ext cx="609877" cy="10961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decagon 19">
              <a:extLst>
                <a:ext uri="{FF2B5EF4-FFF2-40B4-BE49-F238E27FC236}">
                  <a16:creationId xmlns:a16="http://schemas.microsoft.com/office/drawing/2014/main" id="{37DC345D-BAF1-9DCF-B93B-CEB60C7B0AC9}"/>
                </a:ext>
              </a:extLst>
            </p:cNvPr>
            <p:cNvSpPr/>
            <p:nvPr/>
          </p:nvSpPr>
          <p:spPr>
            <a:xfrm>
              <a:off x="11450782" y="435637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21" name="Rectangle 20">
              <a:extLst>
                <a:ext uri="{FF2B5EF4-FFF2-40B4-BE49-F238E27FC236}">
                  <a16:creationId xmlns:a16="http://schemas.microsoft.com/office/drawing/2014/main" id="{65EBB3CA-88A2-3982-A0E9-042F42359266}"/>
                </a:ext>
              </a:extLst>
            </p:cNvPr>
            <p:cNvSpPr/>
            <p:nvPr/>
          </p:nvSpPr>
          <p:spPr>
            <a:xfrm>
              <a:off x="11084837" y="4654711"/>
              <a:ext cx="1154546" cy="62843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94AF93D-7DBE-5EE8-3D22-CB3B50B8D2D6}"/>
                </a:ext>
              </a:extLst>
            </p:cNvPr>
            <p:cNvPicPr>
              <a:picLocks noChangeAspect="1"/>
            </p:cNvPicPr>
            <p:nvPr/>
          </p:nvPicPr>
          <p:blipFill>
            <a:blip r:embed="rId5"/>
            <a:stretch>
              <a:fillRect/>
            </a:stretch>
          </p:blipFill>
          <p:spPr>
            <a:xfrm>
              <a:off x="11218234" y="4886413"/>
              <a:ext cx="978916" cy="267672"/>
            </a:xfrm>
            <a:prstGeom prst="rect">
              <a:avLst/>
            </a:prstGeom>
          </p:spPr>
        </p:pic>
      </p:grpSp>
      <p:pic>
        <p:nvPicPr>
          <p:cNvPr id="2" name="Picture 1">
            <a:extLst>
              <a:ext uri="{FF2B5EF4-FFF2-40B4-BE49-F238E27FC236}">
                <a16:creationId xmlns:a16="http://schemas.microsoft.com/office/drawing/2014/main" id="{E52CF89B-26C1-908E-8AEA-2B76817B173C}"/>
              </a:ext>
            </a:extLst>
          </p:cNvPr>
          <p:cNvPicPr>
            <a:picLocks noChangeAspect="1"/>
          </p:cNvPicPr>
          <p:nvPr/>
        </p:nvPicPr>
        <p:blipFill>
          <a:blip r:embed="rId6"/>
          <a:stretch>
            <a:fillRect/>
          </a:stretch>
        </p:blipFill>
        <p:spPr>
          <a:xfrm>
            <a:off x="11277600" y="0"/>
            <a:ext cx="914400" cy="914400"/>
          </a:xfrm>
          <a:prstGeom prst="rect">
            <a:avLst/>
          </a:prstGeom>
        </p:spPr>
      </p:pic>
      <p:sp>
        <p:nvSpPr>
          <p:cNvPr id="4" name="Rectangle 3">
            <a:extLst>
              <a:ext uri="{FF2B5EF4-FFF2-40B4-BE49-F238E27FC236}">
                <a16:creationId xmlns:a16="http://schemas.microsoft.com/office/drawing/2014/main" id="{3D721632-A55D-37EB-C165-2FA2CEC91CA7}"/>
              </a:ext>
            </a:extLst>
          </p:cNvPr>
          <p:cNvSpPr/>
          <p:nvPr/>
        </p:nvSpPr>
        <p:spPr>
          <a:xfrm>
            <a:off x="6595270" y="5123874"/>
            <a:ext cx="5214761" cy="1143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91440" tIns="45720" rIns="91440" bIns="45720" rtlCol="0" anchor="ctr"/>
          <a:lstStyle/>
          <a:p>
            <a:pPr algn="ctr"/>
            <a:r>
              <a:rPr lang="en-US" sz="1200" dirty="0"/>
              <a:t>Note: In Cancel request Alert– you cannot confirm/update PO delivery date</a:t>
            </a:r>
            <a:r>
              <a:rPr lang="hu-HU" sz="1200" dirty="0"/>
              <a:t>!</a:t>
            </a:r>
            <a:endParaRPr lang="en-US" sz="1200" dirty="0"/>
          </a:p>
          <a:p>
            <a:pPr algn="ctr"/>
            <a:r>
              <a:rPr lang="en-US" sz="1200" dirty="0"/>
              <a:t>In case of ‚</a:t>
            </a:r>
            <a:r>
              <a:rPr lang="en-US" sz="1200" b="1" dirty="0"/>
              <a:t>No Commit</a:t>
            </a:r>
            <a:r>
              <a:rPr lang="en-US" sz="1200" dirty="0"/>
              <a:t>’ of our Cancel request Buyer will make alignment with you about new PO delivery date confirmation (possible PUSH OUT) through separate process and send new PO Requested delivery date information accordingly in weekly PO Summary Alert. </a:t>
            </a:r>
          </a:p>
        </p:txBody>
      </p:sp>
    </p:spTree>
    <p:extLst>
      <p:ext uri="{BB962C8B-B14F-4D97-AF65-F5344CB8AC3E}">
        <p14:creationId xmlns:p14="http://schemas.microsoft.com/office/powerpoint/2010/main" val="14382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hu-HU" dirty="0">
                <a:latin typeface="+mj-lt"/>
              </a:rPr>
              <a:t>SUPPLIERS IN e2open </a:t>
            </a:r>
            <a:r>
              <a:rPr lang="en-US" dirty="0">
                <a:solidFill>
                  <a:srgbClr val="002060"/>
                </a:solidFill>
                <a:latin typeface="+mj-lt"/>
              </a:rPr>
              <a:t>|</a:t>
            </a:r>
            <a:r>
              <a:rPr lang="en-US" dirty="0">
                <a:latin typeface="+mj-lt"/>
              </a:rPr>
              <a:t> </a:t>
            </a:r>
            <a:r>
              <a:rPr lang="hu-HU" dirty="0">
                <a:latin typeface="+mj-lt"/>
              </a:rPr>
              <a:t>OVERVIEW</a:t>
            </a:r>
            <a:endParaRPr lang="en-US" dirty="0">
              <a:latin typeface="+mj-lt"/>
            </a:endParaRPr>
          </a:p>
        </p:txBody>
      </p:sp>
      <p:sp>
        <p:nvSpPr>
          <p:cNvPr id="7" name="TextBox 6">
            <a:extLst>
              <a:ext uri="{FF2B5EF4-FFF2-40B4-BE49-F238E27FC236}">
                <a16:creationId xmlns:a16="http://schemas.microsoft.com/office/drawing/2014/main" id="{BBDD818A-481D-08F9-A5EE-6DCCBA2878CA}"/>
              </a:ext>
            </a:extLst>
          </p:cNvPr>
          <p:cNvSpPr txBox="1"/>
          <p:nvPr/>
        </p:nvSpPr>
        <p:spPr>
          <a:xfrm>
            <a:off x="164592" y="3980298"/>
            <a:ext cx="11545454" cy="227081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hu-HU" sz="1200" b="1" dirty="0">
                <a:solidFill>
                  <a:srgbClr val="60605B"/>
                </a:solidFill>
              </a:rPr>
              <a:t>e2open</a:t>
            </a:r>
            <a:r>
              <a:rPr kumimoji="0" lang="hu-HU" sz="1200" b="1" i="0" u="none" strike="noStrike" kern="1200" cap="none" spc="0" normalizeH="0" baseline="0" noProof="0" dirty="0">
                <a:ln>
                  <a:noFill/>
                </a:ln>
                <a:solidFill>
                  <a:srgbClr val="60605B"/>
                </a:solidFill>
                <a:effectLst/>
                <a:uLnTx/>
                <a:uFillTx/>
                <a:ea typeface="+mn-ea"/>
                <a:cs typeface="+mn-cs"/>
              </a:rPr>
              <a:t> is Jabil new Collaboration Platform to standardize and digitize our communication, one system for all Suppliers, all Communication methods</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Automation of Purchase Order and Reschedule and/or Cancellation System message and Forecast communication to supplier and response write back into ERP system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Improved partnership with </a:t>
            </a:r>
            <a:r>
              <a:rPr lang="hu-HU" sz="1200" b="0" i="0" dirty="0">
                <a:effectLst/>
              </a:rPr>
              <a:t>our </a:t>
            </a:r>
            <a:r>
              <a:rPr lang="en-US" sz="1200" b="0" i="0" dirty="0">
                <a:effectLst/>
              </a:rPr>
              <a:t>Suppliers thru proactive collaboration</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1200" b="0" i="0" dirty="0">
                <a:effectLst/>
              </a:rPr>
              <a:t>Platform for Suppliers</a:t>
            </a:r>
            <a:r>
              <a:rPr lang="hu-HU" sz="1200" b="0" i="0" dirty="0">
                <a:effectLst/>
              </a:rPr>
              <a:t> </a:t>
            </a:r>
            <a:r>
              <a:rPr lang="en-US" sz="1200" b="0" i="0" dirty="0">
                <a:effectLst/>
              </a:rPr>
              <a:t>and Buyers</a:t>
            </a:r>
            <a:r>
              <a:rPr lang="hu-HU" sz="1200" b="0" i="0" dirty="0">
                <a:effectLst/>
              </a:rPr>
              <a:t> </a:t>
            </a:r>
            <a:r>
              <a:rPr lang="en-US" sz="1200" b="0" i="0" dirty="0">
                <a:effectLst/>
              </a:rPr>
              <a:t> for short-term and long-term supply problems to support RISK and Shortage Management </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1200" b="1" i="0" u="none" strike="noStrike" kern="1200" cap="none" spc="0" normalizeH="0" baseline="0" noProof="0" dirty="0">
              <a:ln>
                <a:noFill/>
              </a:ln>
              <a:solidFill>
                <a:srgbClr val="60605B"/>
              </a:solidFill>
              <a:effectLst/>
              <a:uLnTx/>
              <a:uFillTx/>
              <a:ea typeface="+mn-ea"/>
              <a:cs typeface="+mn-cs"/>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hu-HU" sz="1200" b="1" i="0" u="none" strike="noStrike" kern="1200" cap="none" spc="0" normalizeH="0" baseline="0" noProof="0" dirty="0">
                <a:ln>
                  <a:noFill/>
                </a:ln>
                <a:solidFill>
                  <a:schemeClr val="tx2"/>
                </a:solidFill>
                <a:effectLst/>
                <a:uLnTx/>
                <a:uFillTx/>
                <a:ea typeface="+mn-ea"/>
                <a:cs typeface="+mn-cs"/>
              </a:rPr>
              <a:t>e2open </a:t>
            </a:r>
            <a:r>
              <a:rPr lang="hu-HU" sz="1200" b="1" dirty="0">
                <a:solidFill>
                  <a:schemeClr val="tx2"/>
                </a:solidFill>
              </a:rPr>
              <a:t>are mapping</a:t>
            </a:r>
            <a:r>
              <a:rPr kumimoji="0" lang="hu-HU" sz="1200" b="1" i="0" u="none" strike="noStrike" kern="1200" cap="none" spc="0" normalizeH="0" baseline="0" noProof="0" dirty="0">
                <a:ln>
                  <a:noFill/>
                </a:ln>
                <a:solidFill>
                  <a:schemeClr val="tx2"/>
                </a:solidFill>
                <a:effectLst/>
                <a:uLnTx/>
                <a:uFillTx/>
                <a:ea typeface="+mn-ea"/>
                <a:cs typeface="+mn-cs"/>
              </a:rPr>
              <a:t> our Open PO and FC data from our ERP system &gt; summarize it Iin a user-friendly Interface &gt;then send it out to our Suppliers automatically</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hu-HU" sz="1200" b="0" i="0" u="none" strike="noStrike" kern="1200" cap="none" spc="0" normalizeH="0" baseline="0" noProof="0" dirty="0">
              <a:ln>
                <a:noFill/>
              </a:ln>
              <a:solidFill>
                <a:srgbClr val="60605B"/>
              </a:solidFill>
              <a:effectLst/>
              <a:uLnTx/>
              <a:uFillTx/>
              <a:ea typeface="+mn-ea"/>
              <a:cs typeface="+mn-cs"/>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129448"/>
            <a:ext cx="9378720" cy="2831111"/>
            <a:chOff x="934301" y="1380219"/>
            <a:chExt cx="9378720" cy="2831111"/>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660337"/>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Input data</a:t>
              </a:r>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620504"/>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ERP system</a:t>
              </a:r>
            </a:p>
          </p:txBody>
        </p:sp>
        <p:sp>
          <p:nvSpPr>
            <p:cNvPr id="15" name="TextBox 15">
              <a:extLst>
                <a:ext uri="{FF2B5EF4-FFF2-40B4-BE49-F238E27FC236}">
                  <a16:creationId xmlns:a16="http://schemas.microsoft.com/office/drawing/2014/main" id="{AE73686C-6990-4523-90B0-ADEA425113A3}"/>
                </a:ext>
              </a:extLst>
            </p:cNvPr>
            <p:cNvSpPr txBox="1"/>
            <p:nvPr/>
          </p:nvSpPr>
          <p:spPr>
            <a:xfrm>
              <a:off x="5819454" y="1380219"/>
              <a:ext cx="175965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 Collaboration</a:t>
              </a:r>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5671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Suppliers</a:t>
              </a:r>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962289" y="307341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4942833" y="2140198"/>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Request</a:t>
              </a:r>
            </a:p>
          </p:txBody>
        </p:sp>
        <p:sp>
          <p:nvSpPr>
            <p:cNvPr id="28" name="TextBox 41">
              <a:extLst>
                <a:ext uri="{FF2B5EF4-FFF2-40B4-BE49-F238E27FC236}">
                  <a16:creationId xmlns:a16="http://schemas.microsoft.com/office/drawing/2014/main" id="{AB71459B-96E3-4920-B76A-010C2E27D108}"/>
                </a:ext>
              </a:extLst>
            </p:cNvPr>
            <p:cNvSpPr txBox="1"/>
            <p:nvPr/>
          </p:nvSpPr>
          <p:spPr>
            <a:xfrm>
              <a:off x="7908942" y="2005088"/>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sp>
          <p:nvSpPr>
            <p:cNvPr id="29" name="TextBox 43">
              <a:extLst>
                <a:ext uri="{FF2B5EF4-FFF2-40B4-BE49-F238E27FC236}">
                  <a16:creationId xmlns:a16="http://schemas.microsoft.com/office/drawing/2014/main" id="{9A5A2608-8DAE-46C5-8CDC-59C2CB9C934B}"/>
                </a:ext>
              </a:extLst>
            </p:cNvPr>
            <p:cNvSpPr txBox="1"/>
            <p:nvPr/>
          </p:nvSpPr>
          <p:spPr>
            <a:xfrm>
              <a:off x="4937042" y="276808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Auto Write Back</a:t>
              </a:r>
            </a:p>
          </p:txBody>
        </p:sp>
        <p:sp>
          <p:nvSpPr>
            <p:cNvPr id="30" name="TextBox 45">
              <a:extLst>
                <a:ext uri="{FF2B5EF4-FFF2-40B4-BE49-F238E27FC236}">
                  <a16:creationId xmlns:a16="http://schemas.microsoft.com/office/drawing/2014/main" id="{E80E5610-1292-41FA-806A-F8BED7805C1B}"/>
                </a:ext>
              </a:extLst>
            </p:cNvPr>
            <p:cNvSpPr txBox="1"/>
            <p:nvPr/>
          </p:nvSpPr>
          <p:spPr>
            <a:xfrm>
              <a:off x="7909737" y="2728355"/>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grpSp>
      <p:pic>
        <p:nvPicPr>
          <p:cNvPr id="2" name="Picture 1">
            <a:extLst>
              <a:ext uri="{FF2B5EF4-FFF2-40B4-BE49-F238E27FC236}">
                <a16:creationId xmlns:a16="http://schemas.microsoft.com/office/drawing/2014/main" id="{3BFBBA5A-DC25-BD83-2086-12E271EEC61A}"/>
              </a:ext>
            </a:extLst>
          </p:cNvPr>
          <p:cNvPicPr>
            <a:picLocks noChangeAspect="1"/>
          </p:cNvPicPr>
          <p:nvPr/>
        </p:nvPicPr>
        <p:blipFill>
          <a:blip r:embed="rId11"/>
          <a:stretch>
            <a:fillRect/>
          </a:stretch>
        </p:blipFill>
        <p:spPr>
          <a:xfrm>
            <a:off x="11277600" y="0"/>
            <a:ext cx="914400" cy="914400"/>
          </a:xfrm>
          <a:prstGeom prst="rect">
            <a:avLst/>
          </a:prstGeom>
        </p:spPr>
      </p:pic>
    </p:spTree>
    <p:extLst>
      <p:ext uri="{BB962C8B-B14F-4D97-AF65-F5344CB8AC3E}">
        <p14:creationId xmlns:p14="http://schemas.microsoft.com/office/powerpoint/2010/main" val="1660064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4A0B8DD-9789-8BCB-22AF-55D3CBA08E9C}"/>
              </a:ext>
            </a:extLst>
          </p:cNvPr>
          <p:cNvSpPr>
            <a:spLocks noGrp="1"/>
          </p:cNvSpPr>
          <p:nvPr>
            <p:ph type="title"/>
          </p:nvPr>
        </p:nvSpPr>
        <p:spPr/>
        <p:txBody>
          <a:bodyPr>
            <a:normAutofit fontScale="90000"/>
          </a:bodyPr>
          <a:lstStyle/>
          <a:p>
            <a:r>
              <a:rPr lang="hu-HU" dirty="0"/>
              <a:t>PARTIAL CANCEL REQUEST RESPONSE </a:t>
            </a:r>
            <a:r>
              <a:rPr lang="en-US" dirty="0"/>
              <a:t>|</a:t>
            </a:r>
            <a:r>
              <a:rPr lang="hu-HU" dirty="0"/>
              <a:t> EXCEL ATTACHMENT</a:t>
            </a:r>
            <a:endParaRPr lang="en-US" dirty="0"/>
          </a:p>
        </p:txBody>
      </p:sp>
      <p:sp>
        <p:nvSpPr>
          <p:cNvPr id="5" name="TextBox 4">
            <a:extLst>
              <a:ext uri="{FF2B5EF4-FFF2-40B4-BE49-F238E27FC236}">
                <a16:creationId xmlns:a16="http://schemas.microsoft.com/office/drawing/2014/main" id="{E60912D8-4DFD-F8A2-C04D-6FCA3BD62F10}"/>
              </a:ext>
            </a:extLst>
          </p:cNvPr>
          <p:cNvSpPr txBox="1"/>
          <p:nvPr/>
        </p:nvSpPr>
        <p:spPr>
          <a:xfrm>
            <a:off x="203201" y="1033234"/>
            <a:ext cx="11324659" cy="337113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n-US" sz="1600" dirty="0"/>
              <a:t>In case you have </a:t>
            </a:r>
            <a:r>
              <a:rPr lang="en-US" sz="1600" u="sng" dirty="0"/>
              <a:t>multiple confirmation against one PO Line </a:t>
            </a:r>
            <a:r>
              <a:rPr lang="en-US" sz="1600" b="1" u="sng" dirty="0"/>
              <a:t>(1)</a:t>
            </a:r>
            <a:r>
              <a:rPr lang="en-US" sz="1600" dirty="0"/>
              <a:t> and partial cancellation request against some of them, you can provide Cancelation response only against of those Confirmation lines where you can see the Cancel request: </a:t>
            </a:r>
            <a:r>
              <a:rPr lang="en-US" sz="1600" b="1" dirty="0"/>
              <a:t>MRP type = Cancel</a:t>
            </a:r>
          </a:p>
          <a:p>
            <a:endParaRPr lang="en-US" sz="1600" b="1" dirty="0"/>
          </a:p>
          <a:p>
            <a:pPr marL="285750" indent="-285750">
              <a:buFont typeface="Arial" panose="020B0604020202020204" pitchFamily="34" charset="0"/>
              <a:buChar char="•"/>
            </a:pPr>
            <a:r>
              <a:rPr lang="en-US" sz="1600" dirty="0"/>
              <a:t>In column </a:t>
            </a:r>
            <a:r>
              <a:rPr lang="en-US" sz="1600" u="sng" dirty="0">
                <a:solidFill>
                  <a:schemeClr val="tx1"/>
                </a:solidFill>
              </a:rPr>
              <a:t>MRP Type </a:t>
            </a:r>
            <a:r>
              <a:rPr lang="en-US" sz="1600" dirty="0"/>
              <a:t>the Buyer cancellation request is visible </a:t>
            </a:r>
            <a:r>
              <a:rPr lang="en-US" sz="1600" b="1" dirty="0"/>
              <a:t>(2)</a:t>
            </a:r>
          </a:p>
          <a:p>
            <a:pPr marL="285750" indent="-285750">
              <a:buFont typeface="Arial" panose="020B0604020202020204" pitchFamily="34" charset="0"/>
              <a:buChar char="•"/>
            </a:pPr>
            <a:r>
              <a:rPr lang="en-US" sz="1600" dirty="0"/>
              <a:t>In ACTION field: populate with '</a:t>
            </a:r>
            <a:r>
              <a:rPr lang="en-US" sz="1600" dirty="0" err="1"/>
              <a:t>CancelResponse</a:t>
            </a:r>
            <a:r>
              <a:rPr lang="en-US" sz="1600" dirty="0"/>
              <a:t>' value from drop down list </a:t>
            </a:r>
            <a:r>
              <a:rPr lang="en-US" sz="1600" b="1" dirty="0"/>
              <a:t>(3)</a:t>
            </a:r>
            <a:endParaRPr lang="en-US" sz="1600" dirty="0"/>
          </a:p>
          <a:p>
            <a:pPr marL="285750" indent="-285750">
              <a:buFont typeface="Arial" panose="020B0604020202020204" pitchFamily="34" charset="0"/>
              <a:buChar char="•"/>
            </a:pPr>
            <a:r>
              <a:rPr lang="en-US" sz="1600" dirty="0"/>
              <a:t>Please provides the response by updating the field </a:t>
            </a:r>
            <a:r>
              <a:rPr lang="en-US" sz="1600" u="sng" dirty="0">
                <a:solidFill>
                  <a:schemeClr val="tx1"/>
                </a:solidFill>
              </a:rPr>
              <a:t>MRP Response Type </a:t>
            </a:r>
            <a:r>
              <a:rPr lang="en-US" sz="1600" b="1" dirty="0">
                <a:solidFill>
                  <a:schemeClr val="tx1"/>
                </a:solidFill>
              </a:rPr>
              <a:t>with ‚Accept’ or ‚</a:t>
            </a:r>
            <a:r>
              <a:rPr lang="en-US" sz="1600" b="1" dirty="0" err="1">
                <a:solidFill>
                  <a:schemeClr val="tx1"/>
                </a:solidFill>
              </a:rPr>
              <a:t>NoCommit</a:t>
            </a:r>
            <a:r>
              <a:rPr lang="en-US" sz="1600" b="1" dirty="0">
                <a:solidFill>
                  <a:schemeClr val="tx1"/>
                </a:solidFill>
              </a:rPr>
              <a:t>’</a:t>
            </a:r>
            <a:r>
              <a:rPr lang="en-US" sz="1600" dirty="0">
                <a:solidFill>
                  <a:schemeClr val="tx1"/>
                </a:solidFill>
              </a:rPr>
              <a:t> </a:t>
            </a:r>
            <a:r>
              <a:rPr lang="en-US" sz="1600" b="1" dirty="0">
                <a:solidFill>
                  <a:schemeClr val="tx1"/>
                </a:solidFill>
              </a:rPr>
              <a:t>(4)</a:t>
            </a:r>
            <a:r>
              <a:rPr lang="en-US" sz="1600" dirty="0">
                <a:solidFill>
                  <a:schemeClr val="tx1"/>
                </a:solidFill>
              </a:rPr>
              <a:t> from drop down list and save.</a:t>
            </a:r>
          </a:p>
          <a:p>
            <a:pPr marL="285750" indent="-285750">
              <a:buFont typeface="Arial" panose="020B0604020202020204" pitchFamily="34" charset="0"/>
              <a:buChar char="•"/>
            </a:pPr>
            <a:endParaRPr lang="en-US" sz="1600" dirty="0">
              <a:solidFill>
                <a:srgbClr val="FF0000"/>
              </a:solidFill>
            </a:endParaRPr>
          </a:p>
          <a:p>
            <a:pPr algn="just"/>
            <a:r>
              <a:rPr lang="en-US" sz="1600" dirty="0">
                <a:solidFill>
                  <a:srgbClr val="FF0000"/>
                </a:solidFill>
              </a:rPr>
              <a:t>*NOTE: you </a:t>
            </a:r>
            <a:r>
              <a:rPr lang="en-US" sz="1600" b="1" u="sng" dirty="0">
                <a:solidFill>
                  <a:srgbClr val="FF0000"/>
                </a:solidFill>
              </a:rPr>
              <a:t>cannot</a:t>
            </a:r>
            <a:r>
              <a:rPr lang="en-US" sz="1600" dirty="0">
                <a:solidFill>
                  <a:srgbClr val="FF0000"/>
                </a:solidFill>
              </a:rPr>
              <a:t> provide Cancel Response against a PO schedule line or promise line where is </a:t>
            </a:r>
            <a:r>
              <a:rPr lang="en-US" sz="1600" b="1" u="sng" dirty="0">
                <a:solidFill>
                  <a:srgbClr val="FF0000"/>
                </a:solidFill>
              </a:rPr>
              <a:t>no</a:t>
            </a:r>
            <a:r>
              <a:rPr lang="en-US" sz="1600" dirty="0">
                <a:solidFill>
                  <a:srgbClr val="FF0000"/>
                </a:solidFill>
              </a:rPr>
              <a:t> Cancel Request in MRP type column! Please exclude this line from your response to use # character prefix in first (PO nr.) field or delete the line from your file </a:t>
            </a:r>
            <a:r>
              <a:rPr lang="en-US" sz="1600" b="1" dirty="0">
                <a:solidFill>
                  <a:srgbClr val="FF0000"/>
                </a:solidFill>
              </a:rPr>
              <a:t>(5)</a:t>
            </a:r>
          </a:p>
        </p:txBody>
      </p:sp>
      <p:pic>
        <p:nvPicPr>
          <p:cNvPr id="2" name="Picture 1">
            <a:extLst>
              <a:ext uri="{FF2B5EF4-FFF2-40B4-BE49-F238E27FC236}">
                <a16:creationId xmlns:a16="http://schemas.microsoft.com/office/drawing/2014/main" id="{82A3E186-304D-3E64-0F15-87F3728844D4}"/>
              </a:ext>
            </a:extLst>
          </p:cNvPr>
          <p:cNvPicPr>
            <a:picLocks noChangeAspect="1"/>
          </p:cNvPicPr>
          <p:nvPr/>
        </p:nvPicPr>
        <p:blipFill>
          <a:blip r:embed="rId2"/>
          <a:stretch>
            <a:fillRect/>
          </a:stretch>
        </p:blipFill>
        <p:spPr>
          <a:xfrm>
            <a:off x="11277600" y="0"/>
            <a:ext cx="914400" cy="914400"/>
          </a:xfrm>
          <a:prstGeom prst="rect">
            <a:avLst/>
          </a:prstGeom>
        </p:spPr>
      </p:pic>
      <p:grpSp>
        <p:nvGrpSpPr>
          <p:cNvPr id="30" name="Group 29">
            <a:extLst>
              <a:ext uri="{FF2B5EF4-FFF2-40B4-BE49-F238E27FC236}">
                <a16:creationId xmlns:a16="http://schemas.microsoft.com/office/drawing/2014/main" id="{4E017E80-85FC-26B7-26FB-0E1BB9655096}"/>
              </a:ext>
            </a:extLst>
          </p:cNvPr>
          <p:cNvGrpSpPr/>
          <p:nvPr/>
        </p:nvGrpSpPr>
        <p:grpSpPr>
          <a:xfrm>
            <a:off x="0" y="4532420"/>
            <a:ext cx="12192000" cy="2193435"/>
            <a:chOff x="0" y="4411100"/>
            <a:chExt cx="12192000" cy="2193435"/>
          </a:xfrm>
        </p:grpSpPr>
        <p:pic>
          <p:nvPicPr>
            <p:cNvPr id="20" name="Picture 19">
              <a:extLst>
                <a:ext uri="{FF2B5EF4-FFF2-40B4-BE49-F238E27FC236}">
                  <a16:creationId xmlns:a16="http://schemas.microsoft.com/office/drawing/2014/main" id="{C982585A-2A62-3990-FDAE-63A875BA93C5}"/>
                </a:ext>
              </a:extLst>
            </p:cNvPr>
            <p:cNvPicPr>
              <a:picLocks noChangeAspect="1"/>
            </p:cNvPicPr>
            <p:nvPr/>
          </p:nvPicPr>
          <p:blipFill>
            <a:blip r:embed="rId3"/>
            <a:stretch>
              <a:fillRect/>
            </a:stretch>
          </p:blipFill>
          <p:spPr>
            <a:xfrm>
              <a:off x="0" y="4757352"/>
              <a:ext cx="12192000" cy="689348"/>
            </a:xfrm>
            <a:prstGeom prst="rect">
              <a:avLst/>
            </a:prstGeom>
          </p:spPr>
        </p:pic>
        <p:sp>
          <p:nvSpPr>
            <p:cNvPr id="7" name="Rectangle: Rounded Corners 6">
              <a:extLst>
                <a:ext uri="{FF2B5EF4-FFF2-40B4-BE49-F238E27FC236}">
                  <a16:creationId xmlns:a16="http://schemas.microsoft.com/office/drawing/2014/main" id="{AA2B1806-F41E-9A9F-80EF-E760D8EAA95D}"/>
                </a:ext>
              </a:extLst>
            </p:cNvPr>
            <p:cNvSpPr/>
            <p:nvPr/>
          </p:nvSpPr>
          <p:spPr>
            <a:xfrm>
              <a:off x="6822061" y="4873762"/>
              <a:ext cx="733283" cy="517232"/>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B14F643-C27D-7903-46E5-0A3E33845081}"/>
                </a:ext>
              </a:extLst>
            </p:cNvPr>
            <p:cNvSpPr/>
            <p:nvPr/>
          </p:nvSpPr>
          <p:spPr>
            <a:xfrm>
              <a:off x="10820399" y="5132378"/>
              <a:ext cx="457201" cy="244766"/>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decagon 11">
              <a:extLst>
                <a:ext uri="{FF2B5EF4-FFF2-40B4-BE49-F238E27FC236}">
                  <a16:creationId xmlns:a16="http://schemas.microsoft.com/office/drawing/2014/main" id="{DEBCDA51-245E-2FEE-CE19-2F2F85AD9DF2}"/>
                </a:ext>
              </a:extLst>
            </p:cNvPr>
            <p:cNvSpPr/>
            <p:nvPr/>
          </p:nvSpPr>
          <p:spPr>
            <a:xfrm>
              <a:off x="7626920" y="4457945"/>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3" name="Dodecagon 12">
              <a:extLst>
                <a:ext uri="{FF2B5EF4-FFF2-40B4-BE49-F238E27FC236}">
                  <a16:creationId xmlns:a16="http://schemas.microsoft.com/office/drawing/2014/main" id="{528C2DF6-4A08-C198-F326-768BF15B7126}"/>
                </a:ext>
              </a:extLst>
            </p:cNvPr>
            <p:cNvSpPr/>
            <p:nvPr/>
          </p:nvSpPr>
          <p:spPr>
            <a:xfrm>
              <a:off x="11173172" y="5301402"/>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4" name="Dodecagon 13">
              <a:extLst>
                <a:ext uri="{FF2B5EF4-FFF2-40B4-BE49-F238E27FC236}">
                  <a16:creationId xmlns:a16="http://schemas.microsoft.com/office/drawing/2014/main" id="{707DF3FD-01A8-3760-046B-B338288EA702}"/>
                </a:ext>
              </a:extLst>
            </p:cNvPr>
            <p:cNvSpPr/>
            <p:nvPr/>
          </p:nvSpPr>
          <p:spPr>
            <a:xfrm>
              <a:off x="7023503" y="4465601"/>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7" name="Dodecagon 16">
              <a:extLst>
                <a:ext uri="{FF2B5EF4-FFF2-40B4-BE49-F238E27FC236}">
                  <a16:creationId xmlns:a16="http://schemas.microsoft.com/office/drawing/2014/main" id="{B79AF0CC-0336-5025-D1D9-4CB39259377E}"/>
                </a:ext>
              </a:extLst>
            </p:cNvPr>
            <p:cNvSpPr/>
            <p:nvPr/>
          </p:nvSpPr>
          <p:spPr>
            <a:xfrm>
              <a:off x="11687868" y="4411100"/>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8" name="Rectangle: Rounded Corners 17">
              <a:extLst>
                <a:ext uri="{FF2B5EF4-FFF2-40B4-BE49-F238E27FC236}">
                  <a16:creationId xmlns:a16="http://schemas.microsoft.com/office/drawing/2014/main" id="{7101C390-207A-9944-A9EB-9AC26FEC0130}"/>
                </a:ext>
              </a:extLst>
            </p:cNvPr>
            <p:cNvSpPr/>
            <p:nvPr/>
          </p:nvSpPr>
          <p:spPr>
            <a:xfrm>
              <a:off x="7539434" y="4873762"/>
              <a:ext cx="457201" cy="503382"/>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CCD83449-199B-7CC0-26DE-D8D9253B437F}"/>
                </a:ext>
              </a:extLst>
            </p:cNvPr>
            <p:cNvPicPr>
              <a:picLocks noChangeAspect="1"/>
            </p:cNvPicPr>
            <p:nvPr/>
          </p:nvPicPr>
          <p:blipFill>
            <a:blip r:embed="rId4"/>
            <a:stretch>
              <a:fillRect/>
            </a:stretch>
          </p:blipFill>
          <p:spPr>
            <a:xfrm>
              <a:off x="9202477" y="5558118"/>
              <a:ext cx="1617922" cy="10464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 name="Rectangle: Rounded Corners 22">
              <a:extLst>
                <a:ext uri="{FF2B5EF4-FFF2-40B4-BE49-F238E27FC236}">
                  <a16:creationId xmlns:a16="http://schemas.microsoft.com/office/drawing/2014/main" id="{73B3C0BE-7D75-2BA1-1E7B-5348926B8602}"/>
                </a:ext>
              </a:extLst>
            </p:cNvPr>
            <p:cNvSpPr/>
            <p:nvPr/>
          </p:nvSpPr>
          <p:spPr>
            <a:xfrm>
              <a:off x="11277600" y="4834995"/>
              <a:ext cx="849745" cy="244767"/>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0B7CDAE3-F558-D01E-E347-6C4450DEE3FE}"/>
                </a:ext>
              </a:extLst>
            </p:cNvPr>
            <p:cNvSpPr/>
            <p:nvPr/>
          </p:nvSpPr>
          <p:spPr>
            <a:xfrm>
              <a:off x="27710" y="5017666"/>
              <a:ext cx="175491" cy="19487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decagon 24">
              <a:extLst>
                <a:ext uri="{FF2B5EF4-FFF2-40B4-BE49-F238E27FC236}">
                  <a16:creationId xmlns:a16="http://schemas.microsoft.com/office/drawing/2014/main" id="{108576B8-C74C-139F-82F9-C0AE12BA0918}"/>
                </a:ext>
              </a:extLst>
            </p:cNvPr>
            <p:cNvSpPr/>
            <p:nvPr/>
          </p:nvSpPr>
          <p:spPr>
            <a:xfrm>
              <a:off x="8985175" y="5635655"/>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cxnSp>
          <p:nvCxnSpPr>
            <p:cNvPr id="28" name="Connector: Elbow 27">
              <a:extLst>
                <a:ext uri="{FF2B5EF4-FFF2-40B4-BE49-F238E27FC236}">
                  <a16:creationId xmlns:a16="http://schemas.microsoft.com/office/drawing/2014/main" id="{3CF56BDA-BCDD-DDC5-788C-7D2C68265800}"/>
                </a:ext>
              </a:extLst>
            </p:cNvPr>
            <p:cNvCxnSpPr>
              <a:stCxn id="23" idx="2"/>
              <a:endCxn id="22" idx="3"/>
            </p:cNvCxnSpPr>
            <p:nvPr/>
          </p:nvCxnSpPr>
          <p:spPr>
            <a:xfrm rot="5400000">
              <a:off x="10760654" y="5139507"/>
              <a:ext cx="1001565" cy="882074"/>
            </a:xfrm>
            <a:prstGeom prst="bentConnector2">
              <a:avLst/>
            </a:prstGeom>
            <a:ln>
              <a:tailEnd type="triangle"/>
            </a:ln>
          </p:spPr>
          <p:style>
            <a:lnRef idx="1">
              <a:schemeClr val="accent5"/>
            </a:lnRef>
            <a:fillRef idx="0">
              <a:schemeClr val="accent5"/>
            </a:fillRef>
            <a:effectRef idx="0">
              <a:schemeClr val="accent5"/>
            </a:effectRef>
            <a:fontRef idx="minor">
              <a:schemeClr val="tx1"/>
            </a:fontRef>
          </p:style>
        </p:cxnSp>
        <p:sp>
          <p:nvSpPr>
            <p:cNvPr id="29" name="Dodecagon 28">
              <a:extLst>
                <a:ext uri="{FF2B5EF4-FFF2-40B4-BE49-F238E27FC236}">
                  <a16:creationId xmlns:a16="http://schemas.microsoft.com/office/drawing/2014/main" id="{73C6C710-1003-B8EA-EFF0-AC11169D060D}"/>
                </a:ext>
              </a:extLst>
            </p:cNvPr>
            <p:cNvSpPr/>
            <p:nvPr/>
          </p:nvSpPr>
          <p:spPr>
            <a:xfrm>
              <a:off x="0" y="5407878"/>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grpSp>
    </p:spTree>
    <p:extLst>
      <p:ext uri="{BB962C8B-B14F-4D97-AF65-F5344CB8AC3E}">
        <p14:creationId xmlns:p14="http://schemas.microsoft.com/office/powerpoint/2010/main" val="2309508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C5E821-48C2-98E8-F89D-47295FCED0E6}"/>
              </a:ext>
            </a:extLst>
          </p:cNvPr>
          <p:cNvPicPr>
            <a:picLocks noChangeAspect="1"/>
          </p:cNvPicPr>
          <p:nvPr/>
        </p:nvPicPr>
        <p:blipFill>
          <a:blip r:embed="rId2"/>
          <a:stretch>
            <a:fillRect/>
          </a:stretch>
        </p:blipFill>
        <p:spPr>
          <a:xfrm>
            <a:off x="1558649" y="1387119"/>
            <a:ext cx="9074703" cy="4844390"/>
          </a:xfrm>
          <a:prstGeom prst="rect">
            <a:avLst/>
          </a:prstGeom>
        </p:spPr>
      </p:pic>
      <p:sp>
        <p:nvSpPr>
          <p:cNvPr id="3" name="Title 2">
            <a:extLst>
              <a:ext uri="{FF2B5EF4-FFF2-40B4-BE49-F238E27FC236}">
                <a16:creationId xmlns:a16="http://schemas.microsoft.com/office/drawing/2014/main" id="{E8287CAE-E376-403E-EBEF-563BA1553483}"/>
              </a:ext>
            </a:extLst>
          </p:cNvPr>
          <p:cNvSpPr>
            <a:spLocks noGrp="1"/>
          </p:cNvSpPr>
          <p:nvPr>
            <p:ph type="title" idx="4294967295"/>
          </p:nvPr>
        </p:nvSpPr>
        <p:spPr>
          <a:xfrm>
            <a:off x="475673" y="192088"/>
            <a:ext cx="11240655" cy="987425"/>
          </a:xfrm>
        </p:spPr>
        <p:txBody>
          <a:bodyPr>
            <a:normAutofit fontScale="90000"/>
          </a:bodyPr>
          <a:lstStyle/>
          <a:p>
            <a:pPr algn="ctr"/>
            <a:r>
              <a:rPr lang="hu-HU" b="0" dirty="0">
                <a:solidFill>
                  <a:schemeClr val="bg1"/>
                </a:solidFill>
                <a:latin typeface="Grandview" panose="020B0502040204020203" pitchFamily="34" charset="0"/>
              </a:rPr>
              <a:t>NEW OR CHANGED FORECAST</a:t>
            </a:r>
            <a:r>
              <a:rPr lang="en-US" b="0" dirty="0">
                <a:solidFill>
                  <a:schemeClr val="bg1"/>
                </a:solidFill>
                <a:latin typeface="Grandview" panose="020B0502040204020203" pitchFamily="34" charset="0"/>
              </a:rPr>
              <a:t>|</a:t>
            </a:r>
            <a:r>
              <a:rPr lang="hu-HU" b="0" dirty="0">
                <a:solidFill>
                  <a:schemeClr val="bg1"/>
                </a:solidFill>
                <a:latin typeface="Grandview" panose="020B0502040204020203" pitchFamily="34" charset="0"/>
              </a:rPr>
              <a:t> EXCEL ATTACHMENT + UI LINK </a:t>
            </a:r>
            <a:r>
              <a:rPr lang="en-US" b="0" dirty="0">
                <a:solidFill>
                  <a:schemeClr val="bg1"/>
                </a:solidFill>
                <a:latin typeface="Grandview" panose="020B0502040204020203" pitchFamily="34" charset="0"/>
              </a:rPr>
              <a:t>|</a:t>
            </a:r>
            <a:r>
              <a:rPr lang="hu-HU" b="0" dirty="0">
                <a:solidFill>
                  <a:schemeClr val="bg1"/>
                </a:solidFill>
                <a:latin typeface="Grandview" panose="020B0502040204020203" pitchFamily="34" charset="0"/>
              </a:rPr>
              <a:t> DISCRETE ORDERS</a:t>
            </a:r>
            <a:endParaRPr lang="en-US" b="0" dirty="0">
              <a:solidFill>
                <a:schemeClr val="bg1"/>
              </a:solidFill>
              <a:latin typeface="Grandview" panose="020B0502040204020203" pitchFamily="34" charset="0"/>
            </a:endParaRPr>
          </a:p>
        </p:txBody>
      </p:sp>
      <p:pic>
        <p:nvPicPr>
          <p:cNvPr id="9" name="Picture 8">
            <a:extLst>
              <a:ext uri="{FF2B5EF4-FFF2-40B4-BE49-F238E27FC236}">
                <a16:creationId xmlns:a16="http://schemas.microsoft.com/office/drawing/2014/main" id="{FC6FFAAA-49AA-A11E-AC5D-024B7C6986BF}"/>
              </a:ext>
            </a:extLst>
          </p:cNvPr>
          <p:cNvPicPr>
            <a:picLocks noChangeAspect="1"/>
          </p:cNvPicPr>
          <p:nvPr/>
        </p:nvPicPr>
        <p:blipFill>
          <a:blip r:embed="rId3"/>
          <a:stretch>
            <a:fillRect/>
          </a:stretch>
        </p:blipFill>
        <p:spPr>
          <a:xfrm>
            <a:off x="8728363" y="2121804"/>
            <a:ext cx="1794151" cy="942211"/>
          </a:xfrm>
          <a:prstGeom prst="rect">
            <a:avLst/>
          </a:prstGeom>
        </p:spPr>
      </p:pic>
      <p:cxnSp>
        <p:nvCxnSpPr>
          <p:cNvPr id="12" name="Connector: Elbow 11">
            <a:extLst>
              <a:ext uri="{FF2B5EF4-FFF2-40B4-BE49-F238E27FC236}">
                <a16:creationId xmlns:a16="http://schemas.microsoft.com/office/drawing/2014/main" id="{8E5DFF28-8D2B-1802-5C48-1232E4661D1A}"/>
              </a:ext>
            </a:extLst>
          </p:cNvPr>
          <p:cNvCxnSpPr>
            <a:cxnSpLocks/>
            <a:endCxn id="9" idx="0"/>
          </p:cNvCxnSpPr>
          <p:nvPr/>
        </p:nvCxnSpPr>
        <p:spPr>
          <a:xfrm rot="10800000" flipV="1">
            <a:off x="9625439" y="1938114"/>
            <a:ext cx="586070" cy="183689"/>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sp>
        <p:nvSpPr>
          <p:cNvPr id="5" name="Rectangle: Diagonal Corners Rounded 4">
            <a:extLst>
              <a:ext uri="{FF2B5EF4-FFF2-40B4-BE49-F238E27FC236}">
                <a16:creationId xmlns:a16="http://schemas.microsoft.com/office/drawing/2014/main" id="{6A1A493A-05CA-1DD2-2D48-8ED004CB7FA3}"/>
              </a:ext>
            </a:extLst>
          </p:cNvPr>
          <p:cNvSpPr/>
          <p:nvPr/>
        </p:nvSpPr>
        <p:spPr>
          <a:xfrm>
            <a:off x="7674038" y="4842308"/>
            <a:ext cx="4488872" cy="1650567"/>
          </a:xfrm>
          <a:prstGeom prst="round2Diag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sz="1400" b="1" dirty="0">
                <a:latin typeface="Grandview" panose="020B0502040204020203" pitchFamily="34" charset="0"/>
              </a:rPr>
              <a:t>Both Excel &amp; UI LINK is available for Forecast checking</a:t>
            </a:r>
          </a:p>
          <a:p>
            <a:pPr marL="285750" indent="-285750">
              <a:buFont typeface="Arial" panose="020B0604020202020204" pitchFamily="34" charset="0"/>
              <a:buChar char="•"/>
            </a:pPr>
            <a:r>
              <a:rPr lang="hu-HU" sz="1400" dirty="0">
                <a:latin typeface="Grandview" panose="020B0502040204020203" pitchFamily="34" charset="0"/>
              </a:rPr>
              <a:t>In </a:t>
            </a:r>
            <a:r>
              <a:rPr lang="hu-HU" sz="1400" b="1" u="sng" dirty="0">
                <a:latin typeface="Grandview" panose="020B0502040204020203" pitchFamily="34" charset="0"/>
              </a:rPr>
              <a:t>Excel</a:t>
            </a:r>
            <a:r>
              <a:rPr lang="hu-HU" sz="1400" dirty="0">
                <a:latin typeface="Grandview" panose="020B0502040204020203" pitchFamily="34" charset="0"/>
              </a:rPr>
              <a:t> you can see static Forecast for next 2 years</a:t>
            </a:r>
          </a:p>
          <a:p>
            <a:pPr marL="285750" indent="-285750">
              <a:buFont typeface="Arial" panose="020B0604020202020204" pitchFamily="34" charset="0"/>
              <a:buChar char="•"/>
            </a:pPr>
            <a:r>
              <a:rPr lang="hu-HU" sz="1400" dirty="0">
                <a:latin typeface="Grandview" panose="020B0502040204020203" pitchFamily="34" charset="0"/>
              </a:rPr>
              <a:t>In </a:t>
            </a:r>
            <a:r>
              <a:rPr lang="hu-HU" sz="1400" b="1" u="sng" dirty="0">
                <a:latin typeface="Grandview" panose="020B0502040204020203" pitchFamily="34" charset="0"/>
              </a:rPr>
              <a:t>UI LINK </a:t>
            </a:r>
            <a:r>
              <a:rPr lang="hu-HU" sz="1400" dirty="0">
                <a:latin typeface="Grandview" panose="020B0502040204020203" pitchFamily="34" charset="0"/>
              </a:rPr>
              <a:t>you can see dynamic Forecast for extended horizon</a:t>
            </a:r>
            <a:endParaRPr lang="en-US" sz="1400" dirty="0">
              <a:latin typeface="Grandview" panose="020B0502040204020203" pitchFamily="34" charset="0"/>
            </a:endParaRPr>
          </a:p>
        </p:txBody>
      </p:sp>
    </p:spTree>
    <p:extLst>
      <p:ext uri="{BB962C8B-B14F-4D97-AF65-F5344CB8AC3E}">
        <p14:creationId xmlns:p14="http://schemas.microsoft.com/office/powerpoint/2010/main" val="1056905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737736-46C5-E07C-E6E8-1DED56369A7A}"/>
              </a:ext>
            </a:extLst>
          </p:cNvPr>
          <p:cNvPicPr>
            <a:picLocks noChangeAspect="1"/>
          </p:cNvPicPr>
          <p:nvPr/>
        </p:nvPicPr>
        <p:blipFill>
          <a:blip r:embed="rId2"/>
          <a:stretch>
            <a:fillRect/>
          </a:stretch>
        </p:blipFill>
        <p:spPr>
          <a:xfrm>
            <a:off x="1265381" y="1556043"/>
            <a:ext cx="9374909" cy="4721275"/>
          </a:xfrm>
          <a:prstGeom prst="rect">
            <a:avLst/>
          </a:prstGeom>
        </p:spPr>
      </p:pic>
      <p:sp>
        <p:nvSpPr>
          <p:cNvPr id="4" name="Title 2">
            <a:extLst>
              <a:ext uri="{FF2B5EF4-FFF2-40B4-BE49-F238E27FC236}">
                <a16:creationId xmlns:a16="http://schemas.microsoft.com/office/drawing/2014/main" id="{104BAB0F-7A25-149A-10C7-15B9655B449D}"/>
              </a:ext>
            </a:extLst>
          </p:cNvPr>
          <p:cNvSpPr txBox="1">
            <a:spLocks/>
          </p:cNvSpPr>
          <p:nvPr/>
        </p:nvSpPr>
        <p:spPr>
          <a:xfrm>
            <a:off x="475673" y="192088"/>
            <a:ext cx="11240655" cy="98742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a:lstStyle>
          <a:p>
            <a:pPr algn="ctr"/>
            <a:r>
              <a:rPr lang="hu-HU" b="0" dirty="0">
                <a:solidFill>
                  <a:schemeClr val="bg1"/>
                </a:solidFill>
                <a:latin typeface="Grandview" panose="020B0502040204020203" pitchFamily="34" charset="0"/>
              </a:rPr>
              <a:t>NEW OR CHANGED FORECAST </a:t>
            </a:r>
            <a:r>
              <a:rPr lang="en-US" b="0" dirty="0">
                <a:solidFill>
                  <a:schemeClr val="bg1"/>
                </a:solidFill>
                <a:latin typeface="Grandview" panose="020B0502040204020203" pitchFamily="34" charset="0"/>
              </a:rPr>
              <a:t>|</a:t>
            </a:r>
            <a:r>
              <a:rPr lang="hu-HU" b="0" dirty="0">
                <a:solidFill>
                  <a:schemeClr val="bg1"/>
                </a:solidFill>
                <a:latin typeface="Grandview" panose="020B0502040204020203" pitchFamily="34" charset="0"/>
              </a:rPr>
              <a:t> EXCEL ATTACHMENT + UI LINK </a:t>
            </a:r>
            <a:r>
              <a:rPr lang="en-US" b="0" dirty="0">
                <a:solidFill>
                  <a:schemeClr val="bg1"/>
                </a:solidFill>
                <a:latin typeface="Grandview" panose="020B0502040204020203" pitchFamily="34" charset="0"/>
              </a:rPr>
              <a:t>|</a:t>
            </a:r>
            <a:r>
              <a:rPr lang="hu-HU" b="0" dirty="0">
                <a:solidFill>
                  <a:schemeClr val="bg1"/>
                </a:solidFill>
                <a:latin typeface="Grandview" panose="020B0502040204020203" pitchFamily="34" charset="0"/>
              </a:rPr>
              <a:t> JIT SCHEDULE AGREEMENTS</a:t>
            </a:r>
            <a:endParaRPr lang="en-US" b="0" dirty="0">
              <a:solidFill>
                <a:schemeClr val="bg1"/>
              </a:solidFill>
              <a:latin typeface="Grandview" panose="020B0502040204020203" pitchFamily="34" charset="0"/>
            </a:endParaRPr>
          </a:p>
        </p:txBody>
      </p:sp>
      <p:sp>
        <p:nvSpPr>
          <p:cNvPr id="2" name="Rectangle: Diagonal Corners Rounded 1">
            <a:extLst>
              <a:ext uri="{FF2B5EF4-FFF2-40B4-BE49-F238E27FC236}">
                <a16:creationId xmlns:a16="http://schemas.microsoft.com/office/drawing/2014/main" id="{70F25C55-6088-A724-123E-2079560AD5D7}"/>
              </a:ext>
            </a:extLst>
          </p:cNvPr>
          <p:cNvSpPr/>
          <p:nvPr/>
        </p:nvSpPr>
        <p:spPr>
          <a:xfrm>
            <a:off x="7674038" y="4842308"/>
            <a:ext cx="4488872" cy="1650567"/>
          </a:xfrm>
          <a:prstGeom prst="round2Diag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sz="1400" b="1" dirty="0">
                <a:latin typeface="Grandview" panose="020B0502040204020203" pitchFamily="34" charset="0"/>
              </a:rPr>
              <a:t>Both Excel &amp; UI LINK is available for Forecast checking</a:t>
            </a:r>
          </a:p>
          <a:p>
            <a:pPr marL="285750" indent="-285750">
              <a:buFont typeface="Arial" panose="020B0604020202020204" pitchFamily="34" charset="0"/>
              <a:buChar char="•"/>
            </a:pPr>
            <a:r>
              <a:rPr lang="hu-HU" sz="1400" dirty="0">
                <a:latin typeface="Grandview" panose="020B0502040204020203" pitchFamily="34" charset="0"/>
              </a:rPr>
              <a:t>In </a:t>
            </a:r>
            <a:r>
              <a:rPr lang="hu-HU" sz="1400" b="1" u="sng" dirty="0">
                <a:latin typeface="Grandview" panose="020B0502040204020203" pitchFamily="34" charset="0"/>
              </a:rPr>
              <a:t>Excel</a:t>
            </a:r>
            <a:r>
              <a:rPr lang="hu-HU" sz="1400" dirty="0">
                <a:latin typeface="Grandview" panose="020B0502040204020203" pitchFamily="34" charset="0"/>
              </a:rPr>
              <a:t> you can see static Forecast for next 2 years</a:t>
            </a:r>
          </a:p>
          <a:p>
            <a:pPr marL="285750" indent="-285750">
              <a:buFont typeface="Arial" panose="020B0604020202020204" pitchFamily="34" charset="0"/>
              <a:buChar char="•"/>
            </a:pPr>
            <a:r>
              <a:rPr lang="hu-HU" sz="1400" dirty="0">
                <a:latin typeface="Grandview" panose="020B0502040204020203" pitchFamily="34" charset="0"/>
              </a:rPr>
              <a:t>In </a:t>
            </a:r>
            <a:r>
              <a:rPr lang="hu-HU" sz="1400" b="1" u="sng" dirty="0">
                <a:latin typeface="Grandview" panose="020B0502040204020203" pitchFamily="34" charset="0"/>
              </a:rPr>
              <a:t>UI LINK </a:t>
            </a:r>
            <a:r>
              <a:rPr lang="hu-HU" sz="1400" dirty="0">
                <a:latin typeface="Grandview" panose="020B0502040204020203" pitchFamily="34" charset="0"/>
              </a:rPr>
              <a:t>you can see dynamic Forecast for extended horizon</a:t>
            </a:r>
            <a:endParaRPr lang="en-US" sz="1400" dirty="0">
              <a:latin typeface="Grandview" panose="020B0502040204020203" pitchFamily="34" charset="0"/>
            </a:endParaRPr>
          </a:p>
        </p:txBody>
      </p:sp>
    </p:spTree>
    <p:extLst>
      <p:ext uri="{BB962C8B-B14F-4D97-AF65-F5344CB8AC3E}">
        <p14:creationId xmlns:p14="http://schemas.microsoft.com/office/powerpoint/2010/main" val="372241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EA77216-8608-3B64-4CC8-1F56E8201005}"/>
              </a:ext>
            </a:extLst>
          </p:cNvPr>
          <p:cNvPicPr>
            <a:picLocks noChangeAspect="1"/>
          </p:cNvPicPr>
          <p:nvPr/>
        </p:nvPicPr>
        <p:blipFill>
          <a:blip r:embed="rId2"/>
          <a:stretch>
            <a:fillRect/>
          </a:stretch>
        </p:blipFill>
        <p:spPr>
          <a:xfrm>
            <a:off x="16174" y="3880128"/>
            <a:ext cx="12192000" cy="1733613"/>
          </a:xfrm>
          <a:prstGeom prst="rect">
            <a:avLst/>
          </a:prstGeom>
        </p:spPr>
      </p:pic>
      <p:sp>
        <p:nvSpPr>
          <p:cNvPr id="3" name="Title 2">
            <a:extLst>
              <a:ext uri="{FF2B5EF4-FFF2-40B4-BE49-F238E27FC236}">
                <a16:creationId xmlns:a16="http://schemas.microsoft.com/office/drawing/2014/main" id="{2B45A503-8175-E833-0A57-B5CB536E7352}"/>
              </a:ext>
            </a:extLst>
          </p:cNvPr>
          <p:cNvSpPr>
            <a:spLocks noGrp="1"/>
          </p:cNvSpPr>
          <p:nvPr>
            <p:ph type="title"/>
          </p:nvPr>
        </p:nvSpPr>
        <p:spPr/>
        <p:txBody>
          <a:bodyPr>
            <a:normAutofit fontScale="90000"/>
          </a:bodyPr>
          <a:lstStyle/>
          <a:p>
            <a:r>
              <a:rPr lang="hu-HU" dirty="0"/>
              <a:t>FORECAST RESPONSE </a:t>
            </a:r>
            <a:r>
              <a:rPr lang="en-US" dirty="0">
                <a:solidFill>
                  <a:srgbClr val="002060"/>
                </a:solidFill>
              </a:rPr>
              <a:t>|</a:t>
            </a:r>
            <a:r>
              <a:rPr lang="hu-HU" dirty="0">
                <a:solidFill>
                  <a:srgbClr val="002060"/>
                </a:solidFill>
              </a:rPr>
              <a:t> DISCRETE ORDERS</a:t>
            </a:r>
            <a:r>
              <a:rPr lang="en-US" dirty="0">
                <a:solidFill>
                  <a:srgbClr val="002060"/>
                </a:solidFill>
              </a:rPr>
              <a:t> |</a:t>
            </a:r>
            <a:r>
              <a:rPr lang="hu-HU" dirty="0">
                <a:solidFill>
                  <a:srgbClr val="002060"/>
                </a:solidFill>
              </a:rPr>
              <a:t> </a:t>
            </a:r>
            <a:r>
              <a:rPr lang="hu-HU" dirty="0"/>
              <a:t>EXCEL ATTACHMENT </a:t>
            </a:r>
            <a:endParaRPr lang="en-US" dirty="0"/>
          </a:p>
        </p:txBody>
      </p:sp>
      <p:sp>
        <p:nvSpPr>
          <p:cNvPr id="5" name="Rectangle: Diagonal Corners Rounded 4">
            <a:extLst>
              <a:ext uri="{FF2B5EF4-FFF2-40B4-BE49-F238E27FC236}">
                <a16:creationId xmlns:a16="http://schemas.microsoft.com/office/drawing/2014/main" id="{E812BEB4-01D5-73D6-9CA7-902B0A7F89E0}"/>
              </a:ext>
            </a:extLst>
          </p:cNvPr>
          <p:cNvSpPr/>
          <p:nvPr/>
        </p:nvSpPr>
        <p:spPr>
          <a:xfrm>
            <a:off x="164591" y="1384476"/>
            <a:ext cx="11197265" cy="2199233"/>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n-US" sz="1400" i="0" dirty="0">
                <a:solidFill>
                  <a:schemeClr val="tx1"/>
                </a:solidFill>
                <a:effectLst/>
              </a:rPr>
              <a:t>Download and Open Excel Attachment from the email!</a:t>
            </a:r>
          </a:p>
          <a:p>
            <a:r>
              <a:rPr lang="en-US" sz="1400" i="0" dirty="0">
                <a:solidFill>
                  <a:schemeClr val="tx1"/>
                </a:solidFill>
                <a:effectLst/>
              </a:rPr>
              <a:t>Please follow below instructions and note that mandatory fields need to be checked and updated​.</a:t>
            </a:r>
          </a:p>
          <a:p>
            <a:endParaRPr lang="en-US" sz="1400" dirty="0">
              <a:solidFill>
                <a:schemeClr val="tx1"/>
              </a:solidFill>
            </a:endParaRPr>
          </a:p>
          <a:p>
            <a:pPr marL="342900" indent="-342900">
              <a:buFont typeface="Wingdings" panose="05000000000000000000" pitchFamily="2" charset="2"/>
              <a:buChar char="Ø"/>
            </a:pPr>
            <a:r>
              <a:rPr lang="en-US" sz="1400" i="0" u="sng" dirty="0">
                <a:solidFill>
                  <a:schemeClr val="tx1"/>
                </a:solidFill>
                <a:effectLst/>
              </a:rPr>
              <a:t>Commit Data Measure</a:t>
            </a:r>
            <a:r>
              <a:rPr lang="en-US" sz="1400" i="0" dirty="0">
                <a:solidFill>
                  <a:schemeClr val="tx1"/>
                </a:solidFill>
                <a:effectLst/>
              </a:rPr>
              <a:t>: You can see </a:t>
            </a:r>
            <a:r>
              <a:rPr lang="en-US" sz="1400" b="1" dirty="0" err="1">
                <a:solidFill>
                  <a:schemeClr val="tx1"/>
                </a:solidFill>
              </a:rPr>
              <a:t>ConsumptionCommit</a:t>
            </a:r>
            <a:r>
              <a:rPr lang="en-US" sz="1400" dirty="0">
                <a:solidFill>
                  <a:schemeClr val="tx1"/>
                </a:solidFill>
              </a:rPr>
              <a:t>’ </a:t>
            </a:r>
            <a:r>
              <a:rPr lang="en-US" sz="1400" b="1" dirty="0">
                <a:solidFill>
                  <a:schemeClr val="tx1"/>
                </a:solidFill>
              </a:rPr>
              <a:t>(1) – </a:t>
            </a:r>
            <a:r>
              <a:rPr lang="en-US" sz="1400" dirty="0">
                <a:solidFill>
                  <a:schemeClr val="tx1"/>
                </a:solidFill>
              </a:rPr>
              <a:t>ONLY</a:t>
            </a:r>
            <a:r>
              <a:rPr lang="en-US" sz="1400" b="1" dirty="0">
                <a:solidFill>
                  <a:schemeClr val="tx1"/>
                </a:solidFill>
              </a:rPr>
              <a:t> </a:t>
            </a:r>
            <a:r>
              <a:rPr lang="en-US" sz="1400" dirty="0">
                <a:solidFill>
                  <a:schemeClr val="tx1"/>
                </a:solidFill>
              </a:rPr>
              <a:t>this</a:t>
            </a:r>
            <a:r>
              <a:rPr lang="en-US" sz="1400" b="1" dirty="0">
                <a:solidFill>
                  <a:schemeClr val="tx1"/>
                </a:solidFill>
              </a:rPr>
              <a:t> </a:t>
            </a:r>
            <a:r>
              <a:rPr lang="en-US" sz="1400" dirty="0">
                <a:solidFill>
                  <a:schemeClr val="tx1"/>
                </a:solidFill>
              </a:rPr>
              <a:t>is acceptable, please do not change!</a:t>
            </a:r>
          </a:p>
          <a:p>
            <a:pPr marL="342900" indent="-342900">
              <a:buFont typeface="Wingdings" panose="05000000000000000000" pitchFamily="2" charset="2"/>
              <a:buChar char="Ø"/>
            </a:pPr>
            <a:r>
              <a:rPr lang="en-US" sz="1400" u="sng" dirty="0">
                <a:solidFill>
                  <a:schemeClr val="tx1"/>
                </a:solidFill>
              </a:rPr>
              <a:t>Commit qty &amp; Commit Date </a:t>
            </a:r>
            <a:r>
              <a:rPr lang="en-US" sz="1400" b="1" dirty="0">
                <a:solidFill>
                  <a:schemeClr val="tx1"/>
                </a:solidFill>
              </a:rPr>
              <a:t>(2): </a:t>
            </a:r>
            <a:r>
              <a:rPr lang="en-US" sz="1400" dirty="0">
                <a:solidFill>
                  <a:schemeClr val="tx1"/>
                </a:solidFill>
              </a:rPr>
              <a:t>cannot be empty – please add available Quantity and Date information here</a:t>
            </a:r>
            <a:endParaRPr lang="en-US" sz="1400" b="1" u="sng" dirty="0">
              <a:solidFill>
                <a:srgbClr val="002060"/>
              </a:solidFill>
            </a:endParaRPr>
          </a:p>
          <a:p>
            <a:pPr marL="285750" indent="-285750">
              <a:buFont typeface="Wingdings" panose="05000000000000000000" pitchFamily="2" charset="2"/>
              <a:buChar char="Ø"/>
            </a:pPr>
            <a:endParaRPr lang="en-US" sz="1400" dirty="0">
              <a:solidFill>
                <a:schemeClr val="tx1"/>
              </a:solidFill>
            </a:endParaRPr>
          </a:p>
          <a:p>
            <a:pPr marL="285750" indent="-285750">
              <a:buFont typeface="Wingdings" panose="05000000000000000000" pitchFamily="2" charset="2"/>
              <a:buChar char="Ø"/>
            </a:pPr>
            <a:r>
              <a:rPr lang="en-US" sz="1400" dirty="0">
                <a:solidFill>
                  <a:schemeClr val="tx1"/>
                </a:solidFill>
              </a:rPr>
              <a:t>You can exclude a line from your response to use </a:t>
            </a:r>
            <a:r>
              <a:rPr lang="en-US" sz="1400" b="1" dirty="0">
                <a:solidFill>
                  <a:schemeClr val="tx1"/>
                </a:solidFill>
              </a:rPr>
              <a:t># character prefix in first </a:t>
            </a:r>
            <a:r>
              <a:rPr lang="en-US" sz="1400" dirty="0">
                <a:solidFill>
                  <a:schemeClr val="tx1"/>
                </a:solidFill>
              </a:rPr>
              <a:t>field </a:t>
            </a:r>
            <a:r>
              <a:rPr lang="en-US" sz="1400" b="1" dirty="0">
                <a:solidFill>
                  <a:schemeClr val="tx1"/>
                </a:solidFill>
              </a:rPr>
              <a:t>(3) </a:t>
            </a:r>
            <a:r>
              <a:rPr lang="en-US" sz="1400" dirty="0">
                <a:solidFill>
                  <a:schemeClr val="tx1"/>
                </a:solidFill>
              </a:rPr>
              <a:t>or delete line from the file!</a:t>
            </a:r>
          </a:p>
        </p:txBody>
      </p:sp>
      <p:grpSp>
        <p:nvGrpSpPr>
          <p:cNvPr id="11" name="Group 10">
            <a:extLst>
              <a:ext uri="{FF2B5EF4-FFF2-40B4-BE49-F238E27FC236}">
                <a16:creationId xmlns:a16="http://schemas.microsoft.com/office/drawing/2014/main" id="{CF299BE3-C82F-7362-BD3B-3FE4E35A82B5}"/>
              </a:ext>
            </a:extLst>
          </p:cNvPr>
          <p:cNvGrpSpPr/>
          <p:nvPr/>
        </p:nvGrpSpPr>
        <p:grpSpPr>
          <a:xfrm>
            <a:off x="203430" y="3620176"/>
            <a:ext cx="11394589" cy="315282"/>
            <a:chOff x="332740" y="4869727"/>
            <a:chExt cx="11394589" cy="315282"/>
          </a:xfrm>
        </p:grpSpPr>
        <p:sp>
          <p:nvSpPr>
            <p:cNvPr id="8" name="Dodecagon 7">
              <a:extLst>
                <a:ext uri="{FF2B5EF4-FFF2-40B4-BE49-F238E27FC236}">
                  <a16:creationId xmlns:a16="http://schemas.microsoft.com/office/drawing/2014/main" id="{FCC18D00-99C2-AF51-C1AB-C3205D01B243}"/>
                </a:ext>
              </a:extLst>
            </p:cNvPr>
            <p:cNvSpPr/>
            <p:nvPr/>
          </p:nvSpPr>
          <p:spPr>
            <a:xfrm>
              <a:off x="10187073" y="498900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9" name="Dodecagon 8">
              <a:extLst>
                <a:ext uri="{FF2B5EF4-FFF2-40B4-BE49-F238E27FC236}">
                  <a16:creationId xmlns:a16="http://schemas.microsoft.com/office/drawing/2014/main" id="{A4254D9E-E3B3-EC20-2118-E81250901C65}"/>
                </a:ext>
              </a:extLst>
            </p:cNvPr>
            <p:cNvSpPr/>
            <p:nvPr/>
          </p:nvSpPr>
          <p:spPr>
            <a:xfrm>
              <a:off x="11516001" y="496069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0" name="Dodecagon 9">
              <a:extLst>
                <a:ext uri="{FF2B5EF4-FFF2-40B4-BE49-F238E27FC236}">
                  <a16:creationId xmlns:a16="http://schemas.microsoft.com/office/drawing/2014/main" id="{18FB4D9C-3F7F-3FCA-24F1-0FD6BCACD99E}"/>
                </a:ext>
              </a:extLst>
            </p:cNvPr>
            <p:cNvSpPr/>
            <p:nvPr/>
          </p:nvSpPr>
          <p:spPr>
            <a:xfrm>
              <a:off x="332740" y="486972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3</a:t>
              </a:r>
              <a:endParaRPr lang="en-US" sz="1200"/>
            </a:p>
          </p:txBody>
        </p:sp>
      </p:grpSp>
      <p:sp>
        <p:nvSpPr>
          <p:cNvPr id="6" name="Rectangle: Rounded Corners 5">
            <a:extLst>
              <a:ext uri="{FF2B5EF4-FFF2-40B4-BE49-F238E27FC236}">
                <a16:creationId xmlns:a16="http://schemas.microsoft.com/office/drawing/2014/main" id="{A0162D2D-D87D-B794-D512-017E8264040D}"/>
              </a:ext>
            </a:extLst>
          </p:cNvPr>
          <p:cNvSpPr/>
          <p:nvPr/>
        </p:nvSpPr>
        <p:spPr>
          <a:xfrm>
            <a:off x="0" y="3907143"/>
            <a:ext cx="637310" cy="109624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CC7F8B4E-CBA7-9F6B-3141-3F330D36DE46}"/>
              </a:ext>
            </a:extLst>
          </p:cNvPr>
          <p:cNvSpPr/>
          <p:nvPr/>
        </p:nvSpPr>
        <p:spPr>
          <a:xfrm>
            <a:off x="9769773" y="4372818"/>
            <a:ext cx="2135900" cy="26785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2143E94-0B4A-0B34-DE17-BF3D6FD6EF3D}"/>
              </a:ext>
            </a:extLst>
          </p:cNvPr>
          <p:cNvSpPr txBox="1"/>
          <p:nvPr/>
        </p:nvSpPr>
        <p:spPr>
          <a:xfrm>
            <a:off x="723392" y="5672853"/>
            <a:ext cx="11011408" cy="646331"/>
          </a:xfrm>
          <a:prstGeom prst="rect">
            <a:avLst/>
          </a:prstGeom>
          <a:noFill/>
        </p:spPr>
        <p:txBody>
          <a:bodyPr wrap="square">
            <a:spAutoFit/>
          </a:bodyPr>
          <a:lstStyle/>
          <a:p>
            <a:r>
              <a:rPr lang="hu-HU" b="1" i="0" dirty="0">
                <a:solidFill>
                  <a:srgbClr val="323130"/>
                </a:solidFill>
                <a:effectLst/>
              </a:rPr>
              <a:t>Note</a:t>
            </a:r>
            <a:r>
              <a:rPr lang="hu-HU" b="0" i="0" dirty="0">
                <a:solidFill>
                  <a:srgbClr val="323130"/>
                </a:solidFill>
                <a:effectLst/>
              </a:rPr>
              <a:t>: If you would like to send new FC Commit during the same week, please</a:t>
            </a:r>
            <a:r>
              <a:rPr lang="en-US" b="0" i="0" dirty="0">
                <a:solidFill>
                  <a:srgbClr val="323130"/>
                </a:solidFill>
                <a:effectLst/>
              </a:rPr>
              <a:t> provide </a:t>
            </a:r>
            <a:r>
              <a:rPr lang="en-US" b="0" i="0" u="sng" dirty="0">
                <a:solidFill>
                  <a:srgbClr val="323130"/>
                </a:solidFill>
                <a:effectLst/>
              </a:rPr>
              <a:t>full commit </a:t>
            </a:r>
            <a:endParaRPr lang="hu-HU" b="0" i="0" u="sng" dirty="0">
              <a:solidFill>
                <a:srgbClr val="323130"/>
              </a:solidFill>
              <a:effectLst/>
            </a:endParaRPr>
          </a:p>
          <a:p>
            <a:r>
              <a:rPr lang="en-US" b="0" i="0" dirty="0">
                <a:solidFill>
                  <a:srgbClr val="323130"/>
                </a:solidFill>
                <a:effectLst/>
              </a:rPr>
              <a:t>(entering 0 on the previously entered buckets</a:t>
            </a:r>
            <a:r>
              <a:rPr lang="hu-HU" b="0" i="0" dirty="0">
                <a:solidFill>
                  <a:srgbClr val="323130"/>
                </a:solidFill>
                <a:effectLst/>
              </a:rPr>
              <a:t>!</a:t>
            </a:r>
            <a:r>
              <a:rPr lang="en-US" b="0" i="0" dirty="0">
                <a:solidFill>
                  <a:srgbClr val="323130"/>
                </a:solidFill>
                <a:effectLst/>
              </a:rPr>
              <a:t>)</a:t>
            </a:r>
            <a:endParaRPr lang="en-US" dirty="0"/>
          </a:p>
        </p:txBody>
      </p:sp>
      <p:pic>
        <p:nvPicPr>
          <p:cNvPr id="2" name="Picture 1">
            <a:extLst>
              <a:ext uri="{FF2B5EF4-FFF2-40B4-BE49-F238E27FC236}">
                <a16:creationId xmlns:a16="http://schemas.microsoft.com/office/drawing/2014/main" id="{4B6E7E67-3479-1B2A-320F-AB2D36C0F3FA}"/>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16292594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0E34B-181E-778F-ED1F-48FD202264F0}"/>
              </a:ext>
            </a:extLst>
          </p:cNvPr>
          <p:cNvSpPr>
            <a:spLocks noGrp="1"/>
          </p:cNvSpPr>
          <p:nvPr>
            <p:ph type="title"/>
          </p:nvPr>
        </p:nvSpPr>
        <p:spPr/>
        <p:txBody>
          <a:bodyPr/>
          <a:lstStyle/>
          <a:p>
            <a:r>
              <a:rPr lang="hu-HU" dirty="0"/>
              <a:t>FORECAST </a:t>
            </a:r>
            <a:r>
              <a:rPr lang="hu-HU" dirty="0">
                <a:solidFill>
                  <a:srgbClr val="002060"/>
                </a:solidFill>
              </a:rPr>
              <a:t>RESPONSE </a:t>
            </a:r>
            <a:r>
              <a:rPr lang="en-US" dirty="0">
                <a:solidFill>
                  <a:srgbClr val="002060"/>
                </a:solidFill>
              </a:rPr>
              <a:t>|</a:t>
            </a:r>
            <a:r>
              <a:rPr lang="hu-HU" dirty="0">
                <a:solidFill>
                  <a:srgbClr val="002060"/>
                </a:solidFill>
              </a:rPr>
              <a:t> DISCRETE ORDERS</a:t>
            </a:r>
            <a:r>
              <a:rPr lang="en-US" dirty="0">
                <a:solidFill>
                  <a:srgbClr val="002060"/>
                </a:solidFill>
              </a:rPr>
              <a:t> | </a:t>
            </a:r>
            <a:r>
              <a:rPr lang="hu-HU" dirty="0">
                <a:solidFill>
                  <a:srgbClr val="002060"/>
                </a:solidFill>
              </a:rPr>
              <a:t>UI </a:t>
            </a:r>
            <a:r>
              <a:rPr lang="hu-HU" dirty="0"/>
              <a:t>LINK</a:t>
            </a:r>
            <a:endParaRPr lang="en-US" dirty="0"/>
          </a:p>
        </p:txBody>
      </p:sp>
      <p:pic>
        <p:nvPicPr>
          <p:cNvPr id="4" name="Picture 3">
            <a:extLst>
              <a:ext uri="{FF2B5EF4-FFF2-40B4-BE49-F238E27FC236}">
                <a16:creationId xmlns:a16="http://schemas.microsoft.com/office/drawing/2014/main" id="{7605EE70-281D-D87E-43D9-A6792304469D}"/>
              </a:ext>
            </a:extLst>
          </p:cNvPr>
          <p:cNvPicPr>
            <a:picLocks noChangeAspect="1"/>
          </p:cNvPicPr>
          <p:nvPr/>
        </p:nvPicPr>
        <p:blipFill>
          <a:blip r:embed="rId2"/>
          <a:stretch>
            <a:fillRect/>
          </a:stretch>
        </p:blipFill>
        <p:spPr>
          <a:xfrm>
            <a:off x="0" y="1752171"/>
            <a:ext cx="12192000" cy="4419600"/>
          </a:xfrm>
          <a:prstGeom prst="rect">
            <a:avLst/>
          </a:prstGeom>
        </p:spPr>
      </p:pic>
      <p:sp>
        <p:nvSpPr>
          <p:cNvPr id="5" name="Rectangle: Diagonal Corners Rounded 4">
            <a:extLst>
              <a:ext uri="{FF2B5EF4-FFF2-40B4-BE49-F238E27FC236}">
                <a16:creationId xmlns:a16="http://schemas.microsoft.com/office/drawing/2014/main" id="{06544B2E-399E-1D30-1BD0-07B13631FF59}"/>
              </a:ext>
            </a:extLst>
          </p:cNvPr>
          <p:cNvSpPr/>
          <p:nvPr/>
        </p:nvSpPr>
        <p:spPr>
          <a:xfrm>
            <a:off x="100769" y="987038"/>
            <a:ext cx="12091231" cy="846078"/>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Wingdings" panose="05000000000000000000" pitchFamily="2" charset="2"/>
              <a:buChar char="Ø"/>
            </a:pPr>
            <a:r>
              <a:rPr lang="hu-HU" sz="1400" dirty="0">
                <a:solidFill>
                  <a:schemeClr val="tx1"/>
                </a:solidFill>
              </a:rPr>
              <a:t>After </a:t>
            </a:r>
            <a:r>
              <a:rPr lang="hu-HU" sz="1400" b="1" dirty="0">
                <a:solidFill>
                  <a:schemeClr val="tx1"/>
                </a:solidFill>
              </a:rPr>
              <a:t>click the LINK in the email Alert</a:t>
            </a:r>
            <a:r>
              <a:rPr lang="hu-HU" sz="1400" dirty="0">
                <a:solidFill>
                  <a:schemeClr val="tx1"/>
                </a:solidFill>
              </a:rPr>
              <a:t>  - &gt;you will drive to the e2o tool – simplified UI – where you can see </a:t>
            </a:r>
            <a:r>
              <a:rPr lang="hu-HU" sz="1400" u="sng" dirty="0">
                <a:solidFill>
                  <a:schemeClr val="tx1"/>
                </a:solidFill>
              </a:rPr>
              <a:t>all Jabil Part Number Forecast/Planned PO data what Jabil Buyer released to you</a:t>
            </a:r>
          </a:p>
          <a:p>
            <a:pPr marL="285750" indent="-285750">
              <a:buFont typeface="Wingdings" panose="05000000000000000000" pitchFamily="2" charset="2"/>
              <a:buChar char="Ø"/>
            </a:pPr>
            <a:r>
              <a:rPr lang="hu-HU" sz="1400" b="1" dirty="0">
                <a:solidFill>
                  <a:schemeClr val="tx1"/>
                </a:solidFill>
              </a:rPr>
              <a:t>Open PO quantity (2) </a:t>
            </a:r>
            <a:r>
              <a:rPr lang="hu-HU" sz="1400" dirty="0">
                <a:solidFill>
                  <a:schemeClr val="tx1"/>
                </a:solidFill>
              </a:rPr>
              <a:t>is scheudled in weeklybuckets </a:t>
            </a:r>
            <a:r>
              <a:rPr lang="hu-HU" sz="1400" u="sng" dirty="0">
                <a:solidFill>
                  <a:schemeClr val="tx1"/>
                </a:solidFill>
              </a:rPr>
              <a:t>based on PO requetsed delivery date</a:t>
            </a:r>
            <a:r>
              <a:rPr lang="hu-HU" sz="1400" dirty="0">
                <a:solidFill>
                  <a:schemeClr val="tx1"/>
                </a:solidFill>
              </a:rPr>
              <a:t>!</a:t>
            </a:r>
          </a:p>
          <a:p>
            <a:endParaRPr lang="hu-HU" sz="1400" dirty="0">
              <a:solidFill>
                <a:schemeClr val="tx1"/>
              </a:solidFill>
            </a:endParaRPr>
          </a:p>
          <a:p>
            <a:endParaRPr lang="hu-HU" sz="1400" dirty="0">
              <a:solidFill>
                <a:schemeClr val="tx1"/>
              </a:solidFill>
            </a:endParaRPr>
          </a:p>
        </p:txBody>
      </p:sp>
      <p:sp>
        <p:nvSpPr>
          <p:cNvPr id="6" name="Rectangle 5">
            <a:extLst>
              <a:ext uri="{FF2B5EF4-FFF2-40B4-BE49-F238E27FC236}">
                <a16:creationId xmlns:a16="http://schemas.microsoft.com/office/drawing/2014/main" id="{93F637D2-7B0F-240E-7253-C850D5A926BB}"/>
              </a:ext>
            </a:extLst>
          </p:cNvPr>
          <p:cNvSpPr/>
          <p:nvPr/>
        </p:nvSpPr>
        <p:spPr>
          <a:xfrm>
            <a:off x="3121890" y="2007620"/>
            <a:ext cx="277091" cy="22167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C7E310BB-3605-E8DD-2925-AC01B108161E}"/>
              </a:ext>
            </a:extLst>
          </p:cNvPr>
          <p:cNvCxnSpPr>
            <a:cxnSpLocks/>
            <a:stCxn id="8" idx="0"/>
            <a:endCxn id="6" idx="2"/>
          </p:cNvCxnSpPr>
          <p:nvPr/>
        </p:nvCxnSpPr>
        <p:spPr>
          <a:xfrm flipH="1" flipV="1">
            <a:off x="3260436" y="2229293"/>
            <a:ext cx="891623" cy="3036585"/>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8" name="Rectangle 7">
            <a:extLst>
              <a:ext uri="{FF2B5EF4-FFF2-40B4-BE49-F238E27FC236}">
                <a16:creationId xmlns:a16="http://schemas.microsoft.com/office/drawing/2014/main" id="{6B425E7A-D451-6777-E011-6DF92979FAE4}"/>
              </a:ext>
            </a:extLst>
          </p:cNvPr>
          <p:cNvSpPr/>
          <p:nvPr/>
        </p:nvSpPr>
        <p:spPr>
          <a:xfrm>
            <a:off x="3302313" y="5265878"/>
            <a:ext cx="1699491" cy="291191"/>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hu-HU" sz="1000" dirty="0"/>
              <a:t>Click here to open Filter Menu</a:t>
            </a:r>
            <a:endParaRPr lang="en-US" sz="1000" dirty="0"/>
          </a:p>
        </p:txBody>
      </p:sp>
      <p:sp>
        <p:nvSpPr>
          <p:cNvPr id="9" name="Arrow: Right 8">
            <a:extLst>
              <a:ext uri="{FF2B5EF4-FFF2-40B4-BE49-F238E27FC236}">
                <a16:creationId xmlns:a16="http://schemas.microsoft.com/office/drawing/2014/main" id="{4B76D735-ADA7-E05A-4B8F-4EB46B69E241}"/>
              </a:ext>
            </a:extLst>
          </p:cNvPr>
          <p:cNvSpPr/>
          <p:nvPr/>
        </p:nvSpPr>
        <p:spPr>
          <a:xfrm rot="10800000">
            <a:off x="2819557" y="5188078"/>
            <a:ext cx="461818" cy="446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855EE6C5-8AD8-6CC0-D124-D3ECC158D03D}"/>
              </a:ext>
            </a:extLst>
          </p:cNvPr>
          <p:cNvSpPr/>
          <p:nvPr/>
        </p:nvSpPr>
        <p:spPr>
          <a:xfrm>
            <a:off x="5646470" y="2128362"/>
            <a:ext cx="214727" cy="20186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11" name="Dodecagon 10">
            <a:extLst>
              <a:ext uri="{FF2B5EF4-FFF2-40B4-BE49-F238E27FC236}">
                <a16:creationId xmlns:a16="http://schemas.microsoft.com/office/drawing/2014/main" id="{E6304F37-0C40-95F1-35EE-7DA25AE5F59B}"/>
              </a:ext>
            </a:extLst>
          </p:cNvPr>
          <p:cNvSpPr/>
          <p:nvPr/>
        </p:nvSpPr>
        <p:spPr>
          <a:xfrm>
            <a:off x="11707652" y="2120687"/>
            <a:ext cx="214727" cy="20186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12" name="Rectangle: Rounded Corners 11">
            <a:extLst>
              <a:ext uri="{FF2B5EF4-FFF2-40B4-BE49-F238E27FC236}">
                <a16:creationId xmlns:a16="http://schemas.microsoft.com/office/drawing/2014/main" id="{EFE997A2-E69C-ED0C-F020-C832835345D6}"/>
              </a:ext>
            </a:extLst>
          </p:cNvPr>
          <p:cNvSpPr/>
          <p:nvPr/>
        </p:nvSpPr>
        <p:spPr>
          <a:xfrm>
            <a:off x="5970019" y="2250330"/>
            <a:ext cx="1434278" cy="15062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31773EE5-E915-5903-E2FD-6834DC7540F3}"/>
              </a:ext>
            </a:extLst>
          </p:cNvPr>
          <p:cNvCxnSpPr>
            <a:stCxn id="13" idx="1"/>
          </p:cNvCxnSpPr>
          <p:nvPr/>
        </p:nvCxnSpPr>
        <p:spPr>
          <a:xfrm flipH="1">
            <a:off x="7248429" y="1929354"/>
            <a:ext cx="717139" cy="37346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5" name="Rectangle: Diagonal Corners Rounded 14">
            <a:extLst>
              <a:ext uri="{FF2B5EF4-FFF2-40B4-BE49-F238E27FC236}">
                <a16:creationId xmlns:a16="http://schemas.microsoft.com/office/drawing/2014/main" id="{AE05DA20-E0F4-99DF-D045-C37E8FDFD176}"/>
              </a:ext>
            </a:extLst>
          </p:cNvPr>
          <p:cNvSpPr/>
          <p:nvPr/>
        </p:nvSpPr>
        <p:spPr>
          <a:xfrm>
            <a:off x="-15002" y="1049753"/>
            <a:ext cx="12091231" cy="846078"/>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Wingdings" panose="05000000000000000000" pitchFamily="2" charset="2"/>
              <a:buChar char="Ø"/>
            </a:pPr>
            <a:r>
              <a:rPr lang="en-US" sz="1400" dirty="0">
                <a:solidFill>
                  <a:schemeClr val="tx1"/>
                </a:solidFill>
              </a:rPr>
              <a:t>After </a:t>
            </a:r>
            <a:r>
              <a:rPr lang="en-US" sz="1400" b="1" dirty="0">
                <a:solidFill>
                  <a:schemeClr val="tx1"/>
                </a:solidFill>
              </a:rPr>
              <a:t>click the LINK in the email Alert</a:t>
            </a:r>
            <a:r>
              <a:rPr lang="en-US" sz="1400" dirty="0">
                <a:solidFill>
                  <a:schemeClr val="tx1"/>
                </a:solidFill>
              </a:rPr>
              <a:t>  - &gt;you will drive to the e2o tool – simplified UI – where you can see </a:t>
            </a:r>
            <a:r>
              <a:rPr lang="en-US" sz="1400" u="sng" dirty="0">
                <a:solidFill>
                  <a:schemeClr val="tx1"/>
                </a:solidFill>
              </a:rPr>
              <a:t>all Jabil Part Number Forecast/Planned PO data what Jabil Buyer released to you</a:t>
            </a:r>
          </a:p>
          <a:p>
            <a:pPr marL="285750" indent="-285750">
              <a:buFont typeface="Wingdings" panose="05000000000000000000" pitchFamily="2" charset="2"/>
              <a:buChar char="Ø"/>
            </a:pPr>
            <a:r>
              <a:rPr lang="en-US" sz="1400" b="1" dirty="0">
                <a:solidFill>
                  <a:schemeClr val="tx1"/>
                </a:solidFill>
              </a:rPr>
              <a:t>Open PO quantity (2) </a:t>
            </a:r>
            <a:r>
              <a:rPr lang="en-US" sz="1400" dirty="0">
                <a:solidFill>
                  <a:schemeClr val="tx1"/>
                </a:solidFill>
              </a:rPr>
              <a:t>is scheduled in weekly buckets </a:t>
            </a:r>
            <a:r>
              <a:rPr lang="en-US" sz="1400" u="sng" dirty="0">
                <a:solidFill>
                  <a:schemeClr val="tx1"/>
                </a:solidFill>
              </a:rPr>
              <a:t>based on PO requested delivery date</a:t>
            </a:r>
            <a:r>
              <a:rPr lang="en-US" sz="1400" dirty="0">
                <a:solidFill>
                  <a:schemeClr val="tx1"/>
                </a:solidFill>
              </a:rPr>
              <a:t>!</a:t>
            </a:r>
          </a:p>
          <a:p>
            <a:endParaRPr lang="en-US" sz="1400" dirty="0">
              <a:solidFill>
                <a:schemeClr val="tx1"/>
              </a:solidFill>
            </a:endParaRPr>
          </a:p>
          <a:p>
            <a:endParaRPr lang="en-US" sz="1400" dirty="0">
              <a:solidFill>
                <a:schemeClr val="tx1"/>
              </a:solidFill>
            </a:endParaRPr>
          </a:p>
        </p:txBody>
      </p:sp>
      <p:sp>
        <p:nvSpPr>
          <p:cNvPr id="16" name="Dodecagon 15">
            <a:extLst>
              <a:ext uri="{FF2B5EF4-FFF2-40B4-BE49-F238E27FC236}">
                <a16:creationId xmlns:a16="http://schemas.microsoft.com/office/drawing/2014/main" id="{C5313E8E-BDF0-7784-EA2B-36280454CC61}"/>
              </a:ext>
            </a:extLst>
          </p:cNvPr>
          <p:cNvSpPr/>
          <p:nvPr/>
        </p:nvSpPr>
        <p:spPr>
          <a:xfrm>
            <a:off x="6651951" y="3311145"/>
            <a:ext cx="214727" cy="20186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7" name="Dodecagon 16">
            <a:extLst>
              <a:ext uri="{FF2B5EF4-FFF2-40B4-BE49-F238E27FC236}">
                <a16:creationId xmlns:a16="http://schemas.microsoft.com/office/drawing/2014/main" id="{9FCE73DA-D56F-4A64-DD7D-769C3412C711}"/>
              </a:ext>
            </a:extLst>
          </p:cNvPr>
          <p:cNvSpPr/>
          <p:nvPr/>
        </p:nvSpPr>
        <p:spPr>
          <a:xfrm>
            <a:off x="5701189" y="3367330"/>
            <a:ext cx="218495" cy="16687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8" name="Rectangle 17">
            <a:extLst>
              <a:ext uri="{FF2B5EF4-FFF2-40B4-BE49-F238E27FC236}">
                <a16:creationId xmlns:a16="http://schemas.microsoft.com/office/drawing/2014/main" id="{8CC6EFF4-3426-9EDE-E12B-FF691A5F9A42}"/>
              </a:ext>
            </a:extLst>
          </p:cNvPr>
          <p:cNvSpPr/>
          <p:nvPr/>
        </p:nvSpPr>
        <p:spPr>
          <a:xfrm>
            <a:off x="5658691" y="3521753"/>
            <a:ext cx="291259" cy="20186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decagon 18">
            <a:extLst>
              <a:ext uri="{FF2B5EF4-FFF2-40B4-BE49-F238E27FC236}">
                <a16:creationId xmlns:a16="http://schemas.microsoft.com/office/drawing/2014/main" id="{D93AE12B-F2E8-D0DA-FBE3-5A106E41202C}"/>
              </a:ext>
            </a:extLst>
          </p:cNvPr>
          <p:cNvSpPr/>
          <p:nvPr/>
        </p:nvSpPr>
        <p:spPr>
          <a:xfrm>
            <a:off x="5294453" y="3805614"/>
            <a:ext cx="218495" cy="16687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0" name="Dodecagon 19">
            <a:extLst>
              <a:ext uri="{FF2B5EF4-FFF2-40B4-BE49-F238E27FC236}">
                <a16:creationId xmlns:a16="http://schemas.microsoft.com/office/drawing/2014/main" id="{22277211-9643-648B-3F71-21C1D934A922}"/>
              </a:ext>
            </a:extLst>
          </p:cNvPr>
          <p:cNvSpPr/>
          <p:nvPr/>
        </p:nvSpPr>
        <p:spPr>
          <a:xfrm>
            <a:off x="6030613" y="2649077"/>
            <a:ext cx="214727" cy="20186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21" name="Rectangle: Rounded Corners 20">
            <a:extLst>
              <a:ext uri="{FF2B5EF4-FFF2-40B4-BE49-F238E27FC236}">
                <a16:creationId xmlns:a16="http://schemas.microsoft.com/office/drawing/2014/main" id="{CB66DEA5-1D93-E868-E681-D8BEBDAB03F1}"/>
              </a:ext>
            </a:extLst>
          </p:cNvPr>
          <p:cNvSpPr/>
          <p:nvPr/>
        </p:nvSpPr>
        <p:spPr>
          <a:xfrm>
            <a:off x="4515117" y="3770627"/>
            <a:ext cx="637309" cy="152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C278CDA4-EB47-C50B-6477-16E2A91274B1}"/>
              </a:ext>
            </a:extLst>
          </p:cNvPr>
          <p:cNvSpPr/>
          <p:nvPr/>
        </p:nvSpPr>
        <p:spPr>
          <a:xfrm>
            <a:off x="6030614" y="3752132"/>
            <a:ext cx="5003818" cy="16687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500D00CE-4D9F-CDB5-280C-085B08CA41C5}"/>
              </a:ext>
            </a:extLst>
          </p:cNvPr>
          <p:cNvSpPr/>
          <p:nvPr/>
        </p:nvSpPr>
        <p:spPr>
          <a:xfrm>
            <a:off x="4570535" y="3234945"/>
            <a:ext cx="637309" cy="152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866C5E29-009C-9760-86B2-B8BB09D361C4}"/>
              </a:ext>
            </a:extLst>
          </p:cNvPr>
          <p:cNvSpPr/>
          <p:nvPr/>
        </p:nvSpPr>
        <p:spPr>
          <a:xfrm>
            <a:off x="4513849" y="3571214"/>
            <a:ext cx="637309" cy="152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Diagonal Corners Rounded 24">
            <a:extLst>
              <a:ext uri="{FF2B5EF4-FFF2-40B4-BE49-F238E27FC236}">
                <a16:creationId xmlns:a16="http://schemas.microsoft.com/office/drawing/2014/main" id="{9E3B4172-26A4-6202-C4FE-DA9408E6EA62}"/>
              </a:ext>
            </a:extLst>
          </p:cNvPr>
          <p:cNvSpPr/>
          <p:nvPr/>
        </p:nvSpPr>
        <p:spPr>
          <a:xfrm>
            <a:off x="5327229" y="4885379"/>
            <a:ext cx="6539346" cy="1440565"/>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285750" indent="-285750">
              <a:buFont typeface="Wingdings" panose="05000000000000000000" pitchFamily="2" charset="2"/>
              <a:buChar char="Ø"/>
            </a:pPr>
            <a:r>
              <a:rPr lang="en-US" sz="1000" dirty="0"/>
              <a:t>You can add FC/Planned PO commit data here </a:t>
            </a:r>
            <a:r>
              <a:rPr lang="en-US" sz="1000" b="1" dirty="0"/>
              <a:t>(1)</a:t>
            </a:r>
          </a:p>
          <a:p>
            <a:pPr marL="285750" indent="-285750">
              <a:buFont typeface="Wingdings" panose="05000000000000000000" pitchFamily="2" charset="2"/>
              <a:buChar char="Ø"/>
            </a:pPr>
            <a:endParaRPr lang="en-US" sz="1000" b="1" dirty="0"/>
          </a:p>
          <a:p>
            <a:pPr marL="285750" indent="-285750">
              <a:buFont typeface="Wingdings" panose="05000000000000000000" pitchFamily="2" charset="2"/>
              <a:buChar char="Ø"/>
            </a:pPr>
            <a:r>
              <a:rPr lang="en-US" sz="1000" dirty="0"/>
              <a:t>Click Open PO number to see open PO details </a:t>
            </a:r>
            <a:r>
              <a:rPr lang="en-US" sz="1000" b="1" dirty="0"/>
              <a:t>(2) - </a:t>
            </a:r>
            <a:r>
              <a:rPr lang="en-US" sz="1000" dirty="0"/>
              <a:t>past due PO data is also including</a:t>
            </a:r>
          </a:p>
          <a:p>
            <a:pPr marL="285750" indent="-285750">
              <a:buFont typeface="Wingdings" panose="05000000000000000000" pitchFamily="2" charset="2"/>
              <a:buChar char="Ø"/>
            </a:pPr>
            <a:r>
              <a:rPr lang="en-US" sz="1000" b="1" dirty="0"/>
              <a:t>Netted Forecast = </a:t>
            </a:r>
            <a:r>
              <a:rPr lang="en-US" sz="1000" b="1" u="sng" dirty="0">
                <a:solidFill>
                  <a:schemeClr val="tx1"/>
                </a:solidFill>
              </a:rPr>
              <a:t>FC Planned PO – Open PO Post FC load (3) – dynamic field – provide actual status update!</a:t>
            </a:r>
          </a:p>
          <a:p>
            <a:pPr marL="285750" indent="-285750">
              <a:buFont typeface="Wingdings" panose="05000000000000000000" pitchFamily="2" charset="2"/>
              <a:buChar char="Ø"/>
            </a:pPr>
            <a:r>
              <a:rPr lang="en-US" sz="1000" b="1" dirty="0">
                <a:solidFill>
                  <a:schemeClr val="tx1"/>
                </a:solidFill>
                <a:effectLst/>
              </a:rPr>
              <a:t>Past due demand </a:t>
            </a:r>
            <a:r>
              <a:rPr lang="en-US" sz="1000" dirty="0">
                <a:solidFill>
                  <a:schemeClr val="tx1"/>
                </a:solidFill>
                <a:effectLst/>
              </a:rPr>
              <a:t>is consolidated always in the current week Planned PO data </a:t>
            </a:r>
            <a:r>
              <a:rPr lang="en-US" sz="1000" b="1" dirty="0">
                <a:solidFill>
                  <a:schemeClr val="tx1"/>
                </a:solidFill>
                <a:effectLst/>
              </a:rPr>
              <a:t>(4)</a:t>
            </a:r>
          </a:p>
          <a:p>
            <a:pPr marL="285750" indent="-285750">
              <a:buFont typeface="Wingdings" panose="05000000000000000000" pitchFamily="2" charset="2"/>
              <a:buChar char="Ø"/>
            </a:pPr>
            <a:r>
              <a:rPr lang="en-US" sz="1000" b="1" dirty="0">
                <a:solidFill>
                  <a:schemeClr val="tx1"/>
                </a:solidFill>
                <a:effectLst/>
              </a:rPr>
              <a:t>TOTAL</a:t>
            </a:r>
            <a:r>
              <a:rPr lang="en-US" sz="1000" dirty="0">
                <a:solidFill>
                  <a:schemeClr val="tx1"/>
                </a:solidFill>
                <a:effectLst/>
              </a:rPr>
              <a:t> is calculated based on full data, independently from Calendar view set up on TOP! </a:t>
            </a:r>
            <a:r>
              <a:rPr lang="en-US" sz="1000" b="1" dirty="0">
                <a:solidFill>
                  <a:schemeClr val="tx1"/>
                </a:solidFill>
                <a:effectLst/>
              </a:rPr>
              <a:t>(5)</a:t>
            </a:r>
          </a:p>
          <a:p>
            <a:pPr marL="285750" indent="-285750">
              <a:buFont typeface="Wingdings" panose="05000000000000000000" pitchFamily="2" charset="2"/>
              <a:buChar char="Ø"/>
            </a:pPr>
            <a:r>
              <a:rPr lang="en-US" sz="1000" b="1" dirty="0">
                <a:solidFill>
                  <a:schemeClr val="tx1"/>
                </a:solidFill>
                <a:effectLst/>
              </a:rPr>
              <a:t>SUM Quantity</a:t>
            </a:r>
            <a:r>
              <a:rPr lang="en-US" sz="1000" dirty="0">
                <a:solidFill>
                  <a:schemeClr val="tx1"/>
                </a:solidFill>
                <a:effectLst/>
              </a:rPr>
              <a:t>: is including all demand and PO data based on Calendar view set up on TOP</a:t>
            </a:r>
            <a:r>
              <a:rPr lang="en-US" sz="1000" b="1" dirty="0">
                <a:solidFill>
                  <a:schemeClr val="tx1"/>
                </a:solidFill>
                <a:effectLst/>
              </a:rPr>
              <a:t> (6)</a:t>
            </a:r>
            <a:endParaRPr lang="en-US" sz="1000" dirty="0">
              <a:solidFill>
                <a:schemeClr val="tx1"/>
              </a:solidFill>
              <a:effectLst/>
            </a:endParaRPr>
          </a:p>
          <a:p>
            <a:pPr marL="285750" indent="-285750">
              <a:buFont typeface="Wingdings" panose="05000000000000000000" pitchFamily="2" charset="2"/>
              <a:buChar char="Ø"/>
            </a:pPr>
            <a:endParaRPr lang="en-US" sz="1000" dirty="0">
              <a:solidFill>
                <a:schemeClr val="tx1"/>
              </a:solidFill>
              <a:effectLst/>
            </a:endParaRPr>
          </a:p>
          <a:p>
            <a:pPr marL="285750" indent="-285750">
              <a:buFont typeface="Wingdings" panose="05000000000000000000" pitchFamily="2" charset="2"/>
              <a:buChar char="Ø"/>
            </a:pPr>
            <a:endParaRPr lang="en-US" sz="1000" b="1" dirty="0"/>
          </a:p>
        </p:txBody>
      </p:sp>
      <p:sp>
        <p:nvSpPr>
          <p:cNvPr id="26" name="Rectangle: Rounded Corners 25">
            <a:extLst>
              <a:ext uri="{FF2B5EF4-FFF2-40B4-BE49-F238E27FC236}">
                <a16:creationId xmlns:a16="http://schemas.microsoft.com/office/drawing/2014/main" id="{73C5C27B-9BD7-7FA9-B0E5-7DAF451EA375}"/>
              </a:ext>
            </a:extLst>
          </p:cNvPr>
          <p:cNvSpPr/>
          <p:nvPr/>
        </p:nvSpPr>
        <p:spPr>
          <a:xfrm>
            <a:off x="5646470" y="2330223"/>
            <a:ext cx="291259" cy="20186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94477F3B-D07F-18F6-EEF6-C78561518E6A}"/>
              </a:ext>
            </a:extLst>
          </p:cNvPr>
          <p:cNvSpPr/>
          <p:nvPr/>
        </p:nvSpPr>
        <p:spPr>
          <a:xfrm>
            <a:off x="11523756" y="2299841"/>
            <a:ext cx="552474" cy="20186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7018642-627D-80B3-37C0-F96FC1BB143A}"/>
              </a:ext>
            </a:extLst>
          </p:cNvPr>
          <p:cNvSpPr/>
          <p:nvPr/>
        </p:nvSpPr>
        <p:spPr>
          <a:xfrm>
            <a:off x="7965568" y="1597997"/>
            <a:ext cx="2108663" cy="66271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r>
              <a:rPr lang="hu-HU" sz="900" b="1" dirty="0">
                <a:latin typeface="+mj-lt"/>
              </a:rPr>
              <a:t>Calendar</a:t>
            </a:r>
          </a:p>
          <a:p>
            <a:pPr algn="ctr"/>
            <a:r>
              <a:rPr lang="hu-HU" sz="900" dirty="0">
                <a:latin typeface="+mj-lt"/>
              </a:rPr>
              <a:t>To change calendar date and view –&gt; click the link (Monthly or QTR-ly view is available too</a:t>
            </a:r>
            <a:endParaRPr lang="en-US" sz="900" dirty="0">
              <a:latin typeface="+mj-lt"/>
            </a:endParaRPr>
          </a:p>
        </p:txBody>
      </p:sp>
      <p:pic>
        <p:nvPicPr>
          <p:cNvPr id="3" name="Picture 2">
            <a:extLst>
              <a:ext uri="{FF2B5EF4-FFF2-40B4-BE49-F238E27FC236}">
                <a16:creationId xmlns:a16="http://schemas.microsoft.com/office/drawing/2014/main" id="{4B795E36-7B02-1BF3-C7A1-2B05DB733BA6}"/>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625107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F584A4-C6EA-1A0C-F874-A2DC6B43A0FC}"/>
              </a:ext>
            </a:extLst>
          </p:cNvPr>
          <p:cNvPicPr>
            <a:picLocks noChangeAspect="1"/>
          </p:cNvPicPr>
          <p:nvPr/>
        </p:nvPicPr>
        <p:blipFill>
          <a:blip r:embed="rId2"/>
          <a:stretch>
            <a:fillRect/>
          </a:stretch>
        </p:blipFill>
        <p:spPr>
          <a:xfrm>
            <a:off x="0" y="4249389"/>
            <a:ext cx="12192000" cy="1412843"/>
          </a:xfrm>
          <a:prstGeom prst="rect">
            <a:avLst/>
          </a:prstGeom>
        </p:spPr>
      </p:pic>
      <p:sp>
        <p:nvSpPr>
          <p:cNvPr id="3" name="Title 2">
            <a:extLst>
              <a:ext uri="{FF2B5EF4-FFF2-40B4-BE49-F238E27FC236}">
                <a16:creationId xmlns:a16="http://schemas.microsoft.com/office/drawing/2014/main" id="{19EBA117-5109-69CB-5BA9-22B62CB50E3A}"/>
              </a:ext>
            </a:extLst>
          </p:cNvPr>
          <p:cNvSpPr>
            <a:spLocks noGrp="1"/>
          </p:cNvSpPr>
          <p:nvPr>
            <p:ph type="title"/>
          </p:nvPr>
        </p:nvSpPr>
        <p:spPr/>
        <p:txBody>
          <a:bodyPr>
            <a:normAutofit fontScale="90000"/>
          </a:bodyPr>
          <a:lstStyle/>
          <a:p>
            <a:r>
              <a:rPr lang="hu-HU" dirty="0"/>
              <a:t>FORECAST RESPONSE </a:t>
            </a:r>
            <a:r>
              <a:rPr lang="en-US" dirty="0">
                <a:solidFill>
                  <a:srgbClr val="002060"/>
                </a:solidFill>
              </a:rPr>
              <a:t>|</a:t>
            </a:r>
            <a:r>
              <a:rPr lang="hu-HU" dirty="0">
                <a:solidFill>
                  <a:srgbClr val="002060"/>
                </a:solidFill>
              </a:rPr>
              <a:t> SCHEDULE AGREEMENTS</a:t>
            </a:r>
            <a:r>
              <a:rPr lang="en-US" dirty="0">
                <a:solidFill>
                  <a:srgbClr val="002060"/>
                </a:solidFill>
              </a:rPr>
              <a:t> |</a:t>
            </a:r>
            <a:r>
              <a:rPr lang="hu-HU" dirty="0">
                <a:solidFill>
                  <a:srgbClr val="002060"/>
                </a:solidFill>
              </a:rPr>
              <a:t> </a:t>
            </a:r>
            <a:r>
              <a:rPr lang="hu-HU" dirty="0"/>
              <a:t>EXCEL ATTACHMENT </a:t>
            </a:r>
            <a:endParaRPr lang="en-US" dirty="0"/>
          </a:p>
        </p:txBody>
      </p:sp>
      <p:sp>
        <p:nvSpPr>
          <p:cNvPr id="5" name="Rectangle: Diagonal Corners Rounded 4">
            <a:extLst>
              <a:ext uri="{FF2B5EF4-FFF2-40B4-BE49-F238E27FC236}">
                <a16:creationId xmlns:a16="http://schemas.microsoft.com/office/drawing/2014/main" id="{CBE16A3F-2078-41E8-1EAD-C71F5D671F73}"/>
              </a:ext>
            </a:extLst>
          </p:cNvPr>
          <p:cNvSpPr/>
          <p:nvPr/>
        </p:nvSpPr>
        <p:spPr>
          <a:xfrm>
            <a:off x="100768" y="1310388"/>
            <a:ext cx="11990464" cy="268731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hu-HU" sz="1400" i="0" dirty="0">
                <a:solidFill>
                  <a:schemeClr val="tx1"/>
                </a:solidFill>
                <a:effectLst/>
              </a:rPr>
              <a:t>Download and Open Excel Attachment from the email!</a:t>
            </a:r>
          </a:p>
          <a:p>
            <a:r>
              <a:rPr lang="en-US" sz="1400" i="0" dirty="0">
                <a:solidFill>
                  <a:schemeClr val="tx1"/>
                </a:solidFill>
                <a:effectLst/>
              </a:rPr>
              <a:t>Please follow below instructions and note that mandatory fields</a:t>
            </a:r>
            <a:r>
              <a:rPr lang="hu-HU" sz="1400" i="0" dirty="0">
                <a:solidFill>
                  <a:schemeClr val="tx1"/>
                </a:solidFill>
                <a:effectLst/>
              </a:rPr>
              <a:t> in </a:t>
            </a:r>
            <a:r>
              <a:rPr lang="hu-HU" sz="1400" b="1" i="0" dirty="0">
                <a:solidFill>
                  <a:srgbClr val="191EEF"/>
                </a:solidFill>
                <a:effectLst/>
              </a:rPr>
              <a:t>BLUE</a:t>
            </a:r>
            <a:r>
              <a:rPr lang="en-US" sz="1400" i="0" dirty="0">
                <a:solidFill>
                  <a:schemeClr val="tx2">
                    <a:lumMod val="75000"/>
                  </a:schemeClr>
                </a:solidFill>
                <a:effectLst/>
              </a:rPr>
              <a:t> </a:t>
            </a:r>
            <a:r>
              <a:rPr lang="en-US" sz="1400" i="0" dirty="0">
                <a:solidFill>
                  <a:schemeClr val="tx1"/>
                </a:solidFill>
                <a:effectLst/>
              </a:rPr>
              <a:t>need to be checked and updated​</a:t>
            </a:r>
            <a:r>
              <a:rPr lang="hu-HU" sz="1400" i="0" dirty="0">
                <a:solidFill>
                  <a:schemeClr val="tx1"/>
                </a:solidFill>
                <a:effectLst/>
              </a:rPr>
              <a:t>!</a:t>
            </a:r>
            <a:endParaRPr lang="en-US" sz="1400" i="0" dirty="0">
              <a:solidFill>
                <a:schemeClr val="tx1"/>
              </a:solidFill>
              <a:effectLst/>
            </a:endParaRPr>
          </a:p>
          <a:p>
            <a:endParaRPr lang="hu-HU" sz="1400" dirty="0">
              <a:solidFill>
                <a:schemeClr val="tx1"/>
              </a:solidFill>
            </a:endParaRPr>
          </a:p>
          <a:p>
            <a:pPr marL="342900" indent="-342900">
              <a:buFont typeface="Wingdings" panose="05000000000000000000" pitchFamily="2" charset="2"/>
              <a:buChar char="Ø"/>
            </a:pPr>
            <a:r>
              <a:rPr lang="hu-HU" sz="1400" i="0" u="sng" dirty="0">
                <a:solidFill>
                  <a:schemeClr val="tx1"/>
                </a:solidFill>
                <a:effectLst/>
              </a:rPr>
              <a:t>Commit Data Measure</a:t>
            </a:r>
            <a:r>
              <a:rPr lang="hu-HU" sz="1400" i="0" dirty="0">
                <a:solidFill>
                  <a:schemeClr val="tx1"/>
                </a:solidFill>
                <a:effectLst/>
              </a:rPr>
              <a:t>: </a:t>
            </a:r>
            <a:r>
              <a:rPr lang="hu-HU" sz="1400" dirty="0">
                <a:solidFill>
                  <a:schemeClr val="tx1"/>
                </a:solidFill>
              </a:rPr>
              <a:t>you can add against to:</a:t>
            </a:r>
          </a:p>
          <a:p>
            <a:pPr marL="800100" lvl="1" indent="-342900">
              <a:buFont typeface="Arial" panose="020B0604020202020204" pitchFamily="34" charset="0"/>
              <a:buChar char="•"/>
            </a:pPr>
            <a:r>
              <a:rPr lang="hu-HU" sz="1400" u="sng" dirty="0">
                <a:solidFill>
                  <a:schemeClr val="tx1"/>
                </a:solidFill>
              </a:rPr>
              <a:t>JIT FirmCurrForecast lines to </a:t>
            </a:r>
            <a:r>
              <a:rPr lang="hu-HU" sz="1400" b="1" dirty="0">
                <a:solidFill>
                  <a:schemeClr val="tx1"/>
                </a:solidFill>
              </a:rPr>
              <a:t>‚ConsumptionCommitSA</a:t>
            </a:r>
            <a:r>
              <a:rPr lang="hu-HU" sz="1400" dirty="0">
                <a:solidFill>
                  <a:schemeClr val="tx1"/>
                </a:solidFill>
              </a:rPr>
              <a:t>’ </a:t>
            </a:r>
            <a:r>
              <a:rPr lang="hu-HU" sz="1400" b="1" dirty="0">
                <a:solidFill>
                  <a:schemeClr val="tx1"/>
                </a:solidFill>
              </a:rPr>
              <a:t>(1) – </a:t>
            </a:r>
            <a:r>
              <a:rPr lang="hu-HU" sz="1400" dirty="0">
                <a:solidFill>
                  <a:schemeClr val="tx1"/>
                </a:solidFill>
              </a:rPr>
              <a:t>ONLY</a:t>
            </a:r>
            <a:r>
              <a:rPr lang="hu-HU" sz="1400" b="1" dirty="0">
                <a:solidFill>
                  <a:schemeClr val="tx1"/>
                </a:solidFill>
              </a:rPr>
              <a:t> </a:t>
            </a:r>
            <a:r>
              <a:rPr lang="hu-HU" sz="1400" dirty="0">
                <a:solidFill>
                  <a:schemeClr val="tx1"/>
                </a:solidFill>
              </a:rPr>
              <a:t>this</a:t>
            </a:r>
            <a:r>
              <a:rPr lang="hu-HU" sz="1400" b="1" dirty="0">
                <a:solidFill>
                  <a:schemeClr val="tx1"/>
                </a:solidFill>
              </a:rPr>
              <a:t> </a:t>
            </a:r>
            <a:r>
              <a:rPr lang="hu-HU" sz="1400" dirty="0">
                <a:solidFill>
                  <a:schemeClr val="tx1"/>
                </a:solidFill>
              </a:rPr>
              <a:t>is acceptable – Please do not change!</a:t>
            </a:r>
          </a:p>
          <a:p>
            <a:pPr marL="800100" lvl="1" indent="-342900">
              <a:buFont typeface="Arial" panose="020B0604020202020204" pitchFamily="34" charset="0"/>
              <a:buChar char="•"/>
            </a:pPr>
            <a:r>
              <a:rPr lang="hu-HU" sz="1400" u="sng" dirty="0">
                <a:solidFill>
                  <a:schemeClr val="tx1"/>
                </a:solidFill>
              </a:rPr>
              <a:t>JIT Curr.Forecast Lines</a:t>
            </a:r>
            <a:r>
              <a:rPr lang="hu-HU" sz="1400" dirty="0">
                <a:solidFill>
                  <a:schemeClr val="tx1"/>
                </a:solidFill>
              </a:rPr>
              <a:t>: ‚</a:t>
            </a:r>
            <a:r>
              <a:rPr lang="hu-HU" sz="1400" b="1" dirty="0">
                <a:solidFill>
                  <a:schemeClr val="tx1"/>
                </a:solidFill>
              </a:rPr>
              <a:t>ATPJIT</a:t>
            </a:r>
            <a:r>
              <a:rPr lang="hu-HU" sz="1400" dirty="0">
                <a:solidFill>
                  <a:schemeClr val="tx1"/>
                </a:solidFill>
              </a:rPr>
              <a:t>’</a:t>
            </a:r>
            <a:r>
              <a:rPr lang="hu-HU" sz="1400" b="1" dirty="0">
                <a:solidFill>
                  <a:schemeClr val="tx1"/>
                </a:solidFill>
              </a:rPr>
              <a:t>(2) – </a:t>
            </a:r>
            <a:r>
              <a:rPr lang="hu-HU" sz="1400" dirty="0">
                <a:solidFill>
                  <a:schemeClr val="tx1"/>
                </a:solidFill>
              </a:rPr>
              <a:t>ONLY</a:t>
            </a:r>
            <a:r>
              <a:rPr lang="hu-HU" sz="1400" b="1" dirty="0">
                <a:solidFill>
                  <a:schemeClr val="tx1"/>
                </a:solidFill>
              </a:rPr>
              <a:t> </a:t>
            </a:r>
            <a:r>
              <a:rPr lang="hu-HU" sz="1400" dirty="0">
                <a:solidFill>
                  <a:schemeClr val="tx1"/>
                </a:solidFill>
              </a:rPr>
              <a:t>this</a:t>
            </a:r>
            <a:r>
              <a:rPr lang="hu-HU" sz="1400" b="1" dirty="0">
                <a:solidFill>
                  <a:schemeClr val="tx1"/>
                </a:solidFill>
              </a:rPr>
              <a:t> </a:t>
            </a:r>
            <a:r>
              <a:rPr lang="hu-HU" sz="1400" dirty="0">
                <a:solidFill>
                  <a:schemeClr val="tx1"/>
                </a:solidFill>
              </a:rPr>
              <a:t>is acceptable– Please do not change!</a:t>
            </a:r>
          </a:p>
          <a:p>
            <a:pPr lvl="1"/>
            <a:r>
              <a:rPr lang="hu-HU" sz="1400" dirty="0">
                <a:solidFill>
                  <a:schemeClr val="tx1"/>
                </a:solidFill>
              </a:rPr>
              <a:t> </a:t>
            </a:r>
            <a:r>
              <a:rPr lang="hu-HU" sz="1400" i="1" dirty="0">
                <a:solidFill>
                  <a:schemeClr val="tx1"/>
                </a:solidFill>
              </a:rPr>
              <a:t>(ATPJIT means – available to promise Just inTime)</a:t>
            </a:r>
          </a:p>
          <a:p>
            <a:pPr lvl="1"/>
            <a:endParaRPr lang="hu-HU" sz="1400" b="1" dirty="0">
              <a:solidFill>
                <a:schemeClr val="tx1"/>
              </a:solidFill>
            </a:endParaRPr>
          </a:p>
          <a:p>
            <a:pPr marL="800100" lvl="1" indent="-342900">
              <a:buFont typeface="Arial" panose="020B0604020202020204" pitchFamily="34" charset="0"/>
              <a:buChar char="•"/>
            </a:pPr>
            <a:r>
              <a:rPr lang="hu-HU" sz="1400" u="sng" dirty="0">
                <a:solidFill>
                  <a:schemeClr val="tx1"/>
                </a:solidFill>
              </a:rPr>
              <a:t>Commit qty &amp; Commit Date </a:t>
            </a:r>
            <a:r>
              <a:rPr lang="hu-HU" sz="1400" b="1" dirty="0">
                <a:solidFill>
                  <a:schemeClr val="tx1"/>
                </a:solidFill>
              </a:rPr>
              <a:t>(3): </a:t>
            </a:r>
            <a:r>
              <a:rPr lang="hu-HU" sz="1400" dirty="0">
                <a:solidFill>
                  <a:schemeClr val="tx1"/>
                </a:solidFill>
              </a:rPr>
              <a:t>cannot be empty – please add available Quantity and Date information here</a:t>
            </a:r>
            <a:endParaRPr lang="hu-HU" sz="1400" b="1" u="sng" dirty="0">
              <a:solidFill>
                <a:srgbClr val="002060"/>
              </a:solidFill>
            </a:endParaRPr>
          </a:p>
          <a:p>
            <a:pPr marL="285750" indent="-285750">
              <a:buFont typeface="Arial" panose="020B0604020202020204" pitchFamily="34" charset="0"/>
              <a:buChar char="•"/>
            </a:pPr>
            <a:endParaRPr lang="hu-HU" sz="1400" dirty="0">
              <a:solidFill>
                <a:schemeClr val="tx1"/>
              </a:solidFill>
            </a:endParaRPr>
          </a:p>
          <a:p>
            <a:pPr marL="285750" indent="-285750">
              <a:buFont typeface="Wingdings" panose="05000000000000000000" pitchFamily="2" charset="2"/>
              <a:buChar char="Ø"/>
            </a:pPr>
            <a:r>
              <a:rPr lang="hu-HU" sz="1400" dirty="0">
                <a:solidFill>
                  <a:schemeClr val="tx1"/>
                </a:solidFill>
              </a:rPr>
              <a:t>You can exclude a line from your response to use </a:t>
            </a:r>
            <a:r>
              <a:rPr lang="hu-HU" sz="1400" b="1" dirty="0">
                <a:solidFill>
                  <a:schemeClr val="tx1"/>
                </a:solidFill>
              </a:rPr>
              <a:t># character prefix in first </a:t>
            </a:r>
            <a:r>
              <a:rPr lang="hu-HU" sz="1400" dirty="0">
                <a:solidFill>
                  <a:schemeClr val="tx1"/>
                </a:solidFill>
              </a:rPr>
              <a:t>field </a:t>
            </a:r>
            <a:r>
              <a:rPr lang="hu-HU" sz="1400" b="1" dirty="0">
                <a:solidFill>
                  <a:schemeClr val="tx1"/>
                </a:solidFill>
              </a:rPr>
              <a:t>(4) </a:t>
            </a:r>
            <a:r>
              <a:rPr lang="hu-HU" sz="1400" dirty="0">
                <a:solidFill>
                  <a:schemeClr val="tx1"/>
                </a:solidFill>
              </a:rPr>
              <a:t>or delete Line from the file!</a:t>
            </a:r>
          </a:p>
        </p:txBody>
      </p:sp>
      <p:grpSp>
        <p:nvGrpSpPr>
          <p:cNvPr id="9" name="Group 8">
            <a:extLst>
              <a:ext uri="{FF2B5EF4-FFF2-40B4-BE49-F238E27FC236}">
                <a16:creationId xmlns:a16="http://schemas.microsoft.com/office/drawing/2014/main" id="{15C611DF-409E-53D6-7579-30821DD4E587}"/>
              </a:ext>
            </a:extLst>
          </p:cNvPr>
          <p:cNvGrpSpPr/>
          <p:nvPr/>
        </p:nvGrpSpPr>
        <p:grpSpPr>
          <a:xfrm>
            <a:off x="563419" y="3905471"/>
            <a:ext cx="10596365" cy="1607461"/>
            <a:chOff x="548967" y="4076319"/>
            <a:chExt cx="10596365" cy="1607461"/>
          </a:xfrm>
        </p:grpSpPr>
        <p:grpSp>
          <p:nvGrpSpPr>
            <p:cNvPr id="18" name="Group 17">
              <a:extLst>
                <a:ext uri="{FF2B5EF4-FFF2-40B4-BE49-F238E27FC236}">
                  <a16:creationId xmlns:a16="http://schemas.microsoft.com/office/drawing/2014/main" id="{07E5E17C-59FA-E510-5479-54B4577CABE8}"/>
                </a:ext>
              </a:extLst>
            </p:cNvPr>
            <p:cNvGrpSpPr/>
            <p:nvPr/>
          </p:nvGrpSpPr>
          <p:grpSpPr>
            <a:xfrm>
              <a:off x="6511153" y="4076319"/>
              <a:ext cx="4634179" cy="1607461"/>
              <a:chOff x="6536053" y="3927732"/>
              <a:chExt cx="4560814" cy="1560821"/>
            </a:xfrm>
          </p:grpSpPr>
          <p:sp>
            <p:nvSpPr>
              <p:cNvPr id="19" name="Dodecagon 18">
                <a:extLst>
                  <a:ext uri="{FF2B5EF4-FFF2-40B4-BE49-F238E27FC236}">
                    <a16:creationId xmlns:a16="http://schemas.microsoft.com/office/drawing/2014/main" id="{B77234FA-4356-A5FC-3881-1629FD6F3D35}"/>
                  </a:ext>
                </a:extLst>
              </p:cNvPr>
              <p:cNvSpPr/>
              <p:nvPr/>
            </p:nvSpPr>
            <p:spPr>
              <a:xfrm>
                <a:off x="6556450" y="484959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0" name="Dodecagon 19">
                <a:extLst>
                  <a:ext uri="{FF2B5EF4-FFF2-40B4-BE49-F238E27FC236}">
                    <a16:creationId xmlns:a16="http://schemas.microsoft.com/office/drawing/2014/main" id="{44096CB1-15C6-0AD9-1E8A-152D04629008}"/>
                  </a:ext>
                </a:extLst>
              </p:cNvPr>
              <p:cNvSpPr/>
              <p:nvPr/>
            </p:nvSpPr>
            <p:spPr>
              <a:xfrm>
                <a:off x="6536053" y="529254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1" name="Dodecagon 20">
                <a:extLst>
                  <a:ext uri="{FF2B5EF4-FFF2-40B4-BE49-F238E27FC236}">
                    <a16:creationId xmlns:a16="http://schemas.microsoft.com/office/drawing/2014/main" id="{333E9408-F121-1849-5CE0-5DEA64FAADF7}"/>
                  </a:ext>
                </a:extLst>
              </p:cNvPr>
              <p:cNvSpPr/>
              <p:nvPr/>
            </p:nvSpPr>
            <p:spPr>
              <a:xfrm>
                <a:off x="10859264" y="3927732"/>
                <a:ext cx="237603" cy="24855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grpSp>
        <p:sp>
          <p:nvSpPr>
            <p:cNvPr id="26" name="Oval 25">
              <a:extLst>
                <a:ext uri="{FF2B5EF4-FFF2-40B4-BE49-F238E27FC236}">
                  <a16:creationId xmlns:a16="http://schemas.microsoft.com/office/drawing/2014/main" id="{BB70B1B5-A89B-3A77-C475-FA9875C5FC6A}"/>
                </a:ext>
              </a:extLst>
            </p:cNvPr>
            <p:cNvSpPr/>
            <p:nvPr/>
          </p:nvSpPr>
          <p:spPr>
            <a:xfrm>
              <a:off x="548967" y="5025729"/>
              <a:ext cx="275897" cy="229914"/>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endParaRPr lang="en-US" dirty="0"/>
            </a:p>
          </p:txBody>
        </p:sp>
      </p:grpSp>
      <p:sp>
        <p:nvSpPr>
          <p:cNvPr id="7" name="TextBox 6">
            <a:extLst>
              <a:ext uri="{FF2B5EF4-FFF2-40B4-BE49-F238E27FC236}">
                <a16:creationId xmlns:a16="http://schemas.microsoft.com/office/drawing/2014/main" id="{FCABBB3C-B4E5-F25A-E1EF-E17079C29DCB}"/>
              </a:ext>
            </a:extLst>
          </p:cNvPr>
          <p:cNvSpPr txBox="1"/>
          <p:nvPr/>
        </p:nvSpPr>
        <p:spPr>
          <a:xfrm>
            <a:off x="1065553" y="5672302"/>
            <a:ext cx="10060895" cy="923330"/>
          </a:xfrm>
          <a:prstGeom prst="rect">
            <a:avLst/>
          </a:prstGeom>
          <a:noFill/>
        </p:spPr>
        <p:txBody>
          <a:bodyPr wrap="square">
            <a:spAutoFit/>
          </a:bodyPr>
          <a:lstStyle/>
          <a:p>
            <a:r>
              <a:rPr lang="hu-HU" b="1" i="0" dirty="0">
                <a:solidFill>
                  <a:srgbClr val="323130"/>
                </a:solidFill>
                <a:effectLst/>
              </a:rPr>
              <a:t>Note</a:t>
            </a:r>
            <a:r>
              <a:rPr lang="hu-HU" b="0" i="0" dirty="0">
                <a:solidFill>
                  <a:srgbClr val="323130"/>
                </a:solidFill>
                <a:effectLst/>
              </a:rPr>
              <a:t>: If you would like to send new FC Commit during the same week, please</a:t>
            </a:r>
            <a:r>
              <a:rPr lang="en-US" b="0" i="0" dirty="0">
                <a:solidFill>
                  <a:srgbClr val="323130"/>
                </a:solidFill>
                <a:effectLst/>
              </a:rPr>
              <a:t> provide </a:t>
            </a:r>
            <a:r>
              <a:rPr lang="en-US" b="0" i="0" u="sng" dirty="0">
                <a:solidFill>
                  <a:srgbClr val="323130"/>
                </a:solidFill>
                <a:effectLst/>
              </a:rPr>
              <a:t>full commit </a:t>
            </a:r>
            <a:endParaRPr lang="hu-HU" b="0" i="0" u="sng" dirty="0">
              <a:solidFill>
                <a:srgbClr val="323130"/>
              </a:solidFill>
              <a:effectLst/>
            </a:endParaRPr>
          </a:p>
          <a:p>
            <a:r>
              <a:rPr lang="en-US" b="0" i="0" dirty="0">
                <a:solidFill>
                  <a:srgbClr val="323130"/>
                </a:solidFill>
                <a:effectLst/>
              </a:rPr>
              <a:t>(entering 0 on the previously entered buckets</a:t>
            </a:r>
            <a:r>
              <a:rPr lang="hu-HU" b="0" i="0" dirty="0">
                <a:solidFill>
                  <a:srgbClr val="323130"/>
                </a:solidFill>
                <a:effectLst/>
              </a:rPr>
              <a:t>!</a:t>
            </a:r>
            <a:r>
              <a:rPr lang="en-US" b="0" i="0" dirty="0">
                <a:solidFill>
                  <a:srgbClr val="323130"/>
                </a:solidFill>
                <a:effectLst/>
              </a:rPr>
              <a:t>)</a:t>
            </a:r>
            <a:endParaRPr lang="en-US" dirty="0"/>
          </a:p>
        </p:txBody>
      </p:sp>
      <p:pic>
        <p:nvPicPr>
          <p:cNvPr id="2" name="Picture 1">
            <a:extLst>
              <a:ext uri="{FF2B5EF4-FFF2-40B4-BE49-F238E27FC236}">
                <a16:creationId xmlns:a16="http://schemas.microsoft.com/office/drawing/2014/main" id="{A43F21F9-3CC4-534D-F084-2C3224775673}"/>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2309243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042BF-A753-5E93-D66F-9966586F0F56}"/>
              </a:ext>
            </a:extLst>
          </p:cNvPr>
          <p:cNvSpPr>
            <a:spLocks noGrp="1"/>
          </p:cNvSpPr>
          <p:nvPr>
            <p:ph type="title"/>
          </p:nvPr>
        </p:nvSpPr>
        <p:spPr/>
        <p:txBody>
          <a:bodyPr>
            <a:normAutofit fontScale="90000"/>
          </a:bodyPr>
          <a:lstStyle/>
          <a:p>
            <a:r>
              <a:rPr lang="hu-HU" dirty="0"/>
              <a:t>FORECAST </a:t>
            </a:r>
            <a:r>
              <a:rPr lang="hu-HU" dirty="0">
                <a:solidFill>
                  <a:srgbClr val="002060"/>
                </a:solidFill>
              </a:rPr>
              <a:t>RESPONSE </a:t>
            </a:r>
            <a:r>
              <a:rPr lang="en-US" dirty="0">
                <a:solidFill>
                  <a:srgbClr val="002060"/>
                </a:solidFill>
              </a:rPr>
              <a:t>|</a:t>
            </a:r>
            <a:r>
              <a:rPr lang="hu-HU" dirty="0">
                <a:solidFill>
                  <a:srgbClr val="002060"/>
                </a:solidFill>
              </a:rPr>
              <a:t> SCHEDULE AGREEMENTS </a:t>
            </a:r>
            <a:r>
              <a:rPr lang="en-US" dirty="0">
                <a:solidFill>
                  <a:srgbClr val="002060"/>
                </a:solidFill>
              </a:rPr>
              <a:t>|</a:t>
            </a:r>
            <a:r>
              <a:rPr lang="hu-HU" dirty="0">
                <a:solidFill>
                  <a:srgbClr val="002060"/>
                </a:solidFill>
              </a:rPr>
              <a:t> </a:t>
            </a:r>
            <a:r>
              <a:rPr lang="hu-HU" dirty="0"/>
              <a:t>UI LINK</a:t>
            </a:r>
            <a:endParaRPr lang="en-US" dirty="0"/>
          </a:p>
        </p:txBody>
      </p:sp>
      <p:sp>
        <p:nvSpPr>
          <p:cNvPr id="3" name="Rectangle: Diagonal Corners Rounded 2">
            <a:extLst>
              <a:ext uri="{FF2B5EF4-FFF2-40B4-BE49-F238E27FC236}">
                <a16:creationId xmlns:a16="http://schemas.microsoft.com/office/drawing/2014/main" id="{4712400F-B4E0-72C9-D62F-46DB969BB107}"/>
              </a:ext>
            </a:extLst>
          </p:cNvPr>
          <p:cNvSpPr/>
          <p:nvPr/>
        </p:nvSpPr>
        <p:spPr>
          <a:xfrm>
            <a:off x="0" y="947834"/>
            <a:ext cx="12091231" cy="846078"/>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Wingdings" panose="05000000000000000000" pitchFamily="2" charset="2"/>
              <a:buChar char="Ø"/>
            </a:pPr>
            <a:r>
              <a:rPr lang="hu-HU" sz="1400" dirty="0">
                <a:solidFill>
                  <a:schemeClr val="tx1"/>
                </a:solidFill>
              </a:rPr>
              <a:t>After </a:t>
            </a:r>
            <a:r>
              <a:rPr lang="hu-HU" sz="1400" b="1" dirty="0">
                <a:solidFill>
                  <a:schemeClr val="tx1"/>
                </a:solidFill>
              </a:rPr>
              <a:t>click the LINK in the email Alert</a:t>
            </a:r>
            <a:r>
              <a:rPr lang="hu-HU" sz="1400" dirty="0">
                <a:solidFill>
                  <a:schemeClr val="tx1"/>
                </a:solidFill>
              </a:rPr>
              <a:t>  - &gt;you will drive to the e2o tool – simplified UI – where you can see </a:t>
            </a:r>
            <a:r>
              <a:rPr lang="hu-HU" sz="1400" u="sng" dirty="0">
                <a:solidFill>
                  <a:schemeClr val="tx1"/>
                </a:solidFill>
              </a:rPr>
              <a:t>all Jabil Part Number Forecast/Firm SA data what Jabil Buyer released to you</a:t>
            </a:r>
          </a:p>
          <a:p>
            <a:pPr marL="285750" indent="-285750">
              <a:buFont typeface="Wingdings" panose="05000000000000000000" pitchFamily="2" charset="2"/>
              <a:buChar char="Ø"/>
            </a:pPr>
            <a:r>
              <a:rPr lang="hu-HU" sz="1400" b="1" dirty="0">
                <a:solidFill>
                  <a:schemeClr val="tx1"/>
                </a:solidFill>
              </a:rPr>
              <a:t>FIRM JIT quantity (1) </a:t>
            </a:r>
            <a:r>
              <a:rPr lang="hu-HU" sz="1400" dirty="0">
                <a:solidFill>
                  <a:schemeClr val="tx1"/>
                </a:solidFill>
              </a:rPr>
              <a:t>is scheudled in weekly buckets </a:t>
            </a:r>
            <a:r>
              <a:rPr lang="hu-HU" sz="1400" u="sng" dirty="0">
                <a:solidFill>
                  <a:schemeClr val="tx1"/>
                </a:solidFill>
              </a:rPr>
              <a:t>based on requested delivery date</a:t>
            </a:r>
            <a:r>
              <a:rPr lang="hu-HU" sz="1400" dirty="0">
                <a:solidFill>
                  <a:schemeClr val="tx1"/>
                </a:solidFill>
              </a:rPr>
              <a:t>!</a:t>
            </a:r>
          </a:p>
          <a:p>
            <a:endParaRPr lang="hu-HU" sz="1400" dirty="0">
              <a:solidFill>
                <a:schemeClr val="tx1"/>
              </a:solidFill>
            </a:endParaRPr>
          </a:p>
          <a:p>
            <a:endParaRPr lang="hu-HU" sz="1400" dirty="0">
              <a:solidFill>
                <a:schemeClr val="tx1"/>
              </a:solidFill>
            </a:endParaRPr>
          </a:p>
        </p:txBody>
      </p:sp>
      <p:pic>
        <p:nvPicPr>
          <p:cNvPr id="5" name="Picture 4">
            <a:extLst>
              <a:ext uri="{FF2B5EF4-FFF2-40B4-BE49-F238E27FC236}">
                <a16:creationId xmlns:a16="http://schemas.microsoft.com/office/drawing/2014/main" id="{60795A14-D3EF-05D5-F1A7-D59C3A57328C}"/>
              </a:ext>
            </a:extLst>
          </p:cNvPr>
          <p:cNvPicPr>
            <a:picLocks noChangeAspect="1"/>
          </p:cNvPicPr>
          <p:nvPr/>
        </p:nvPicPr>
        <p:blipFill>
          <a:blip r:embed="rId2"/>
          <a:stretch>
            <a:fillRect/>
          </a:stretch>
        </p:blipFill>
        <p:spPr>
          <a:xfrm>
            <a:off x="0" y="1934662"/>
            <a:ext cx="12192000" cy="4491789"/>
          </a:xfrm>
          <a:prstGeom prst="rect">
            <a:avLst/>
          </a:prstGeom>
        </p:spPr>
      </p:pic>
      <p:sp>
        <p:nvSpPr>
          <p:cNvPr id="10" name="Rectangle: Rounded Corners 9">
            <a:extLst>
              <a:ext uri="{FF2B5EF4-FFF2-40B4-BE49-F238E27FC236}">
                <a16:creationId xmlns:a16="http://schemas.microsoft.com/office/drawing/2014/main" id="{3FB1882E-48AE-9F60-C767-A0B73B1B47C3}"/>
              </a:ext>
            </a:extLst>
          </p:cNvPr>
          <p:cNvSpPr/>
          <p:nvPr/>
        </p:nvSpPr>
        <p:spPr>
          <a:xfrm>
            <a:off x="6096000" y="2410367"/>
            <a:ext cx="1434278" cy="15062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674C47D-25CC-7568-16B6-FEB4E35B479F}"/>
              </a:ext>
            </a:extLst>
          </p:cNvPr>
          <p:cNvSpPr/>
          <p:nvPr/>
        </p:nvSpPr>
        <p:spPr>
          <a:xfrm>
            <a:off x="8066337" y="1694578"/>
            <a:ext cx="2108663" cy="66271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pPr algn="ctr"/>
            <a:r>
              <a:rPr lang="hu-HU" sz="900" b="1" dirty="0">
                <a:latin typeface="+mj-lt"/>
              </a:rPr>
              <a:t>Calendar</a:t>
            </a:r>
          </a:p>
          <a:p>
            <a:pPr algn="ctr"/>
            <a:r>
              <a:rPr lang="hu-HU" sz="900" dirty="0">
                <a:latin typeface="+mj-lt"/>
              </a:rPr>
              <a:t>To change calendar date and view –&gt; click the link (Monthly or QTR-ly view is available too</a:t>
            </a:r>
            <a:endParaRPr lang="en-US" sz="900" dirty="0">
              <a:latin typeface="+mj-lt"/>
            </a:endParaRPr>
          </a:p>
        </p:txBody>
      </p:sp>
      <p:cxnSp>
        <p:nvCxnSpPr>
          <p:cNvPr id="12" name="Straight Arrow Connector 11">
            <a:extLst>
              <a:ext uri="{FF2B5EF4-FFF2-40B4-BE49-F238E27FC236}">
                <a16:creationId xmlns:a16="http://schemas.microsoft.com/office/drawing/2014/main" id="{6161AC08-77C0-446F-1BBD-1DC84F43B9A0}"/>
              </a:ext>
            </a:extLst>
          </p:cNvPr>
          <p:cNvCxnSpPr>
            <a:stCxn id="11" idx="1"/>
          </p:cNvCxnSpPr>
          <p:nvPr/>
        </p:nvCxnSpPr>
        <p:spPr>
          <a:xfrm flipH="1">
            <a:off x="7349198" y="2025935"/>
            <a:ext cx="717139" cy="37346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3" name="Dodecagon 12">
            <a:extLst>
              <a:ext uri="{FF2B5EF4-FFF2-40B4-BE49-F238E27FC236}">
                <a16:creationId xmlns:a16="http://schemas.microsoft.com/office/drawing/2014/main" id="{7716FDF1-7E8A-3E6E-935B-6D1BA37E07CD}"/>
              </a:ext>
            </a:extLst>
          </p:cNvPr>
          <p:cNvSpPr/>
          <p:nvPr/>
        </p:nvSpPr>
        <p:spPr>
          <a:xfrm>
            <a:off x="6705775" y="3203514"/>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4" name="Rectangle: Rounded Corners 13">
            <a:extLst>
              <a:ext uri="{FF2B5EF4-FFF2-40B4-BE49-F238E27FC236}">
                <a16:creationId xmlns:a16="http://schemas.microsoft.com/office/drawing/2014/main" id="{642F9D21-B5BD-01C0-90B7-4BB26413458A}"/>
              </a:ext>
            </a:extLst>
          </p:cNvPr>
          <p:cNvSpPr/>
          <p:nvPr/>
        </p:nvSpPr>
        <p:spPr>
          <a:xfrm>
            <a:off x="4525819" y="3195380"/>
            <a:ext cx="637309" cy="152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decagon 14">
            <a:extLst>
              <a:ext uri="{FF2B5EF4-FFF2-40B4-BE49-F238E27FC236}">
                <a16:creationId xmlns:a16="http://schemas.microsoft.com/office/drawing/2014/main" id="{5ADFA06C-502D-89D9-FE55-7E9A921A956F}"/>
              </a:ext>
            </a:extLst>
          </p:cNvPr>
          <p:cNvSpPr/>
          <p:nvPr/>
        </p:nvSpPr>
        <p:spPr>
          <a:xfrm>
            <a:off x="5345567" y="3559138"/>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6" name="Dodecagon 15">
            <a:extLst>
              <a:ext uri="{FF2B5EF4-FFF2-40B4-BE49-F238E27FC236}">
                <a16:creationId xmlns:a16="http://schemas.microsoft.com/office/drawing/2014/main" id="{6068A663-22B2-C1F7-7AE1-566A9D79AA2F}"/>
              </a:ext>
            </a:extLst>
          </p:cNvPr>
          <p:cNvSpPr/>
          <p:nvPr/>
        </p:nvSpPr>
        <p:spPr>
          <a:xfrm>
            <a:off x="5345567" y="3781913"/>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7" name="Dodecagon 16">
            <a:extLst>
              <a:ext uri="{FF2B5EF4-FFF2-40B4-BE49-F238E27FC236}">
                <a16:creationId xmlns:a16="http://schemas.microsoft.com/office/drawing/2014/main" id="{B0F53F1F-E9A6-073F-F172-F00C703FE772}"/>
              </a:ext>
            </a:extLst>
          </p:cNvPr>
          <p:cNvSpPr/>
          <p:nvPr/>
        </p:nvSpPr>
        <p:spPr>
          <a:xfrm>
            <a:off x="5755985" y="3042980"/>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8" name="Rectangle: Rounded Corners 17">
            <a:extLst>
              <a:ext uri="{FF2B5EF4-FFF2-40B4-BE49-F238E27FC236}">
                <a16:creationId xmlns:a16="http://schemas.microsoft.com/office/drawing/2014/main" id="{8005392E-0AE3-EECD-60FC-0A21EAADABD9}"/>
              </a:ext>
            </a:extLst>
          </p:cNvPr>
          <p:cNvSpPr/>
          <p:nvPr/>
        </p:nvSpPr>
        <p:spPr>
          <a:xfrm>
            <a:off x="5755985" y="3195380"/>
            <a:ext cx="387930" cy="16201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Diagonal Corners Rounded 18">
            <a:extLst>
              <a:ext uri="{FF2B5EF4-FFF2-40B4-BE49-F238E27FC236}">
                <a16:creationId xmlns:a16="http://schemas.microsoft.com/office/drawing/2014/main" id="{BEF7D824-A471-4FC2-B3A1-E82348B4FFDC}"/>
              </a:ext>
            </a:extLst>
          </p:cNvPr>
          <p:cNvSpPr/>
          <p:nvPr/>
        </p:nvSpPr>
        <p:spPr>
          <a:xfrm>
            <a:off x="5163128" y="4792685"/>
            <a:ext cx="6539346" cy="1481333"/>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Wingdings" panose="05000000000000000000" pitchFamily="2" charset="2"/>
              <a:buChar char="Ø"/>
            </a:pPr>
            <a:r>
              <a:rPr lang="hu-HU" sz="1000" b="1" dirty="0"/>
              <a:t>SHIPcommit</a:t>
            </a:r>
            <a:r>
              <a:rPr lang="hu-HU" sz="1000" dirty="0"/>
              <a:t> please provide ship quantity confirmation here </a:t>
            </a:r>
            <a:r>
              <a:rPr lang="hu-HU" sz="1000" b="1" dirty="0"/>
              <a:t>(2)</a:t>
            </a:r>
          </a:p>
          <a:p>
            <a:pPr marL="285750" indent="-285750">
              <a:buFont typeface="Wingdings" panose="05000000000000000000" pitchFamily="2" charset="2"/>
              <a:buChar char="Ø"/>
            </a:pPr>
            <a:r>
              <a:rPr lang="hu-HU" sz="1000" b="1" dirty="0"/>
              <a:t>ATP JIT (Available to promise </a:t>
            </a:r>
            <a:r>
              <a:rPr lang="hu-HU" sz="1000" dirty="0"/>
              <a:t>–( information about possible available qty in case of demand increase)</a:t>
            </a:r>
            <a:r>
              <a:rPr lang="hu-HU" sz="1000" b="1" dirty="0"/>
              <a:t> </a:t>
            </a:r>
            <a:r>
              <a:rPr lang="hu-HU" sz="1000" dirty="0"/>
              <a:t>please populate data here </a:t>
            </a:r>
            <a:r>
              <a:rPr lang="hu-HU" sz="1000" b="1" dirty="0"/>
              <a:t>(3)</a:t>
            </a:r>
          </a:p>
          <a:p>
            <a:pPr marL="285750" indent="-285750">
              <a:buFont typeface="Wingdings" panose="05000000000000000000" pitchFamily="2" charset="2"/>
              <a:buChar char="Ø"/>
            </a:pPr>
            <a:endParaRPr lang="hu-HU" sz="1000" b="1" dirty="0"/>
          </a:p>
          <a:p>
            <a:pPr marL="285750" indent="-285750">
              <a:buFont typeface="Wingdings" panose="05000000000000000000" pitchFamily="2" charset="2"/>
              <a:buChar char="Ø"/>
            </a:pPr>
            <a:r>
              <a:rPr lang="hu-HU" sz="1000" dirty="0"/>
              <a:t>Click </a:t>
            </a:r>
            <a:r>
              <a:rPr lang="hu-HU" sz="1000" b="1" dirty="0"/>
              <a:t>FIRM JIT QTY </a:t>
            </a:r>
            <a:r>
              <a:rPr lang="hu-HU" sz="1000" dirty="0"/>
              <a:t>number to see Firm details </a:t>
            </a:r>
            <a:r>
              <a:rPr lang="hu-HU" sz="1000" b="1" dirty="0"/>
              <a:t>(4) - </a:t>
            </a:r>
            <a:r>
              <a:rPr lang="hu-HU" sz="1000" dirty="0"/>
              <a:t>past due PO data is also including</a:t>
            </a:r>
          </a:p>
          <a:p>
            <a:pPr marL="285750" indent="-285750">
              <a:buFont typeface="Wingdings" panose="05000000000000000000" pitchFamily="2" charset="2"/>
              <a:buChar char="Ø"/>
            </a:pPr>
            <a:r>
              <a:rPr lang="en-US" sz="1000" b="1" dirty="0">
                <a:solidFill>
                  <a:schemeClr val="tx1"/>
                </a:solidFill>
                <a:effectLst/>
              </a:rPr>
              <a:t>Past due demand </a:t>
            </a:r>
            <a:r>
              <a:rPr lang="en-US" sz="1000" dirty="0">
                <a:solidFill>
                  <a:schemeClr val="tx1"/>
                </a:solidFill>
                <a:effectLst/>
              </a:rPr>
              <a:t>is consolidated always in the current week</a:t>
            </a:r>
            <a:endParaRPr lang="hu-HU" sz="1000" b="1" dirty="0">
              <a:solidFill>
                <a:schemeClr val="tx1"/>
              </a:solidFill>
              <a:effectLst/>
            </a:endParaRPr>
          </a:p>
          <a:p>
            <a:pPr marL="285750" indent="-285750">
              <a:buFont typeface="Wingdings" panose="05000000000000000000" pitchFamily="2" charset="2"/>
              <a:buChar char="Ø"/>
            </a:pPr>
            <a:r>
              <a:rPr lang="en-US" sz="1000" b="1" dirty="0">
                <a:solidFill>
                  <a:schemeClr val="tx1"/>
                </a:solidFill>
                <a:effectLst/>
              </a:rPr>
              <a:t>TOTAL</a:t>
            </a:r>
            <a:r>
              <a:rPr lang="en-US" sz="1000" dirty="0">
                <a:solidFill>
                  <a:schemeClr val="tx1"/>
                </a:solidFill>
                <a:effectLst/>
              </a:rPr>
              <a:t> is calculated based on full data, independently from Calendar view set up on TOP!</a:t>
            </a:r>
            <a:r>
              <a:rPr lang="hu-HU" sz="1000" dirty="0">
                <a:solidFill>
                  <a:schemeClr val="tx1"/>
                </a:solidFill>
                <a:effectLst/>
              </a:rPr>
              <a:t> </a:t>
            </a:r>
            <a:r>
              <a:rPr lang="hu-HU" sz="1000" b="1" dirty="0">
                <a:solidFill>
                  <a:schemeClr val="tx1"/>
                </a:solidFill>
                <a:effectLst/>
              </a:rPr>
              <a:t>(5)</a:t>
            </a:r>
            <a:endParaRPr lang="en-US" sz="1000" b="1" dirty="0">
              <a:solidFill>
                <a:schemeClr val="tx1"/>
              </a:solidFill>
              <a:effectLst/>
            </a:endParaRPr>
          </a:p>
          <a:p>
            <a:pPr marL="285750" indent="-285750">
              <a:buFont typeface="Wingdings" panose="05000000000000000000" pitchFamily="2" charset="2"/>
              <a:buChar char="Ø"/>
            </a:pPr>
            <a:r>
              <a:rPr lang="en-US" sz="1000" b="1" dirty="0">
                <a:solidFill>
                  <a:schemeClr val="tx1"/>
                </a:solidFill>
                <a:effectLst/>
              </a:rPr>
              <a:t>SUM Quantity</a:t>
            </a:r>
            <a:r>
              <a:rPr lang="en-US" sz="1000" dirty="0">
                <a:solidFill>
                  <a:schemeClr val="tx1"/>
                </a:solidFill>
                <a:effectLst/>
              </a:rPr>
              <a:t>: is including all demand and PO data based on Calendar view set up on TOP</a:t>
            </a:r>
            <a:r>
              <a:rPr lang="hu-HU" sz="1000" b="1" dirty="0">
                <a:solidFill>
                  <a:schemeClr val="tx1"/>
                </a:solidFill>
                <a:effectLst/>
              </a:rPr>
              <a:t> (6)</a:t>
            </a:r>
            <a:endParaRPr lang="en-US" sz="1000" dirty="0">
              <a:solidFill>
                <a:schemeClr val="tx1"/>
              </a:solidFill>
              <a:effectLst/>
            </a:endParaRPr>
          </a:p>
          <a:p>
            <a:pPr marL="285750" indent="-285750">
              <a:buFont typeface="Wingdings" panose="05000000000000000000" pitchFamily="2" charset="2"/>
              <a:buChar char="Ø"/>
            </a:pPr>
            <a:endParaRPr lang="en-US" sz="1000" dirty="0">
              <a:solidFill>
                <a:schemeClr val="tx1"/>
              </a:solidFill>
              <a:effectLst/>
            </a:endParaRPr>
          </a:p>
          <a:p>
            <a:pPr marL="285750" indent="-285750">
              <a:buFont typeface="Wingdings" panose="05000000000000000000" pitchFamily="2" charset="2"/>
              <a:buChar char="Ø"/>
            </a:pPr>
            <a:endParaRPr lang="en-US" sz="1000" b="1" dirty="0"/>
          </a:p>
        </p:txBody>
      </p:sp>
      <p:sp>
        <p:nvSpPr>
          <p:cNvPr id="20" name="Rectangle 19">
            <a:extLst>
              <a:ext uri="{FF2B5EF4-FFF2-40B4-BE49-F238E27FC236}">
                <a16:creationId xmlns:a16="http://schemas.microsoft.com/office/drawing/2014/main" id="{1843386D-B155-046A-4653-A840349E6987}"/>
              </a:ext>
            </a:extLst>
          </p:cNvPr>
          <p:cNvSpPr/>
          <p:nvPr/>
        </p:nvSpPr>
        <p:spPr>
          <a:xfrm>
            <a:off x="3048831" y="2135619"/>
            <a:ext cx="277091" cy="22167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0BF7CE14-47AF-82B4-01AA-9F358081D546}"/>
              </a:ext>
            </a:extLst>
          </p:cNvPr>
          <p:cNvCxnSpPr>
            <a:cxnSpLocks/>
            <a:stCxn id="22" idx="0"/>
            <a:endCxn id="20" idx="2"/>
          </p:cNvCxnSpPr>
          <p:nvPr/>
        </p:nvCxnSpPr>
        <p:spPr>
          <a:xfrm flipH="1" flipV="1">
            <a:off x="3187377" y="2357292"/>
            <a:ext cx="891623" cy="3036585"/>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22" name="Rectangle 21">
            <a:extLst>
              <a:ext uri="{FF2B5EF4-FFF2-40B4-BE49-F238E27FC236}">
                <a16:creationId xmlns:a16="http://schemas.microsoft.com/office/drawing/2014/main" id="{CA54347C-22A5-783B-026B-B453028F6B5D}"/>
              </a:ext>
            </a:extLst>
          </p:cNvPr>
          <p:cNvSpPr/>
          <p:nvPr/>
        </p:nvSpPr>
        <p:spPr>
          <a:xfrm>
            <a:off x="3229254" y="5393877"/>
            <a:ext cx="1699491" cy="291191"/>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hu-HU" sz="1000" dirty="0"/>
              <a:t>Click here to open Filter Menu</a:t>
            </a:r>
            <a:endParaRPr lang="en-US" sz="1000" dirty="0"/>
          </a:p>
        </p:txBody>
      </p:sp>
      <p:sp>
        <p:nvSpPr>
          <p:cNvPr id="23" name="Arrow: Right 22">
            <a:extLst>
              <a:ext uri="{FF2B5EF4-FFF2-40B4-BE49-F238E27FC236}">
                <a16:creationId xmlns:a16="http://schemas.microsoft.com/office/drawing/2014/main" id="{9E51155A-2E03-817A-A37F-0C90D26FFCC4}"/>
              </a:ext>
            </a:extLst>
          </p:cNvPr>
          <p:cNvSpPr/>
          <p:nvPr/>
        </p:nvSpPr>
        <p:spPr>
          <a:xfrm rot="10800000">
            <a:off x="2746498" y="5316077"/>
            <a:ext cx="461818" cy="446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decagon 23">
            <a:extLst>
              <a:ext uri="{FF2B5EF4-FFF2-40B4-BE49-F238E27FC236}">
                <a16:creationId xmlns:a16="http://schemas.microsoft.com/office/drawing/2014/main" id="{C8F964C1-C6F2-5DCE-D1DB-F20B3F5851C9}"/>
              </a:ext>
            </a:extLst>
          </p:cNvPr>
          <p:cNvSpPr/>
          <p:nvPr/>
        </p:nvSpPr>
        <p:spPr>
          <a:xfrm>
            <a:off x="11718331" y="2319048"/>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25" name="Dodecagon 24">
            <a:extLst>
              <a:ext uri="{FF2B5EF4-FFF2-40B4-BE49-F238E27FC236}">
                <a16:creationId xmlns:a16="http://schemas.microsoft.com/office/drawing/2014/main" id="{D6E93215-36B3-F301-BABF-8E92E7EE6A22}"/>
              </a:ext>
            </a:extLst>
          </p:cNvPr>
          <p:cNvSpPr/>
          <p:nvPr/>
        </p:nvSpPr>
        <p:spPr>
          <a:xfrm>
            <a:off x="5854700" y="2274705"/>
            <a:ext cx="214727" cy="152400"/>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26" name="Rectangle: Rounded Corners 25">
            <a:extLst>
              <a:ext uri="{FF2B5EF4-FFF2-40B4-BE49-F238E27FC236}">
                <a16:creationId xmlns:a16="http://schemas.microsoft.com/office/drawing/2014/main" id="{255C1E70-0C13-43F6-DDC7-AE68A07DD2C5}"/>
              </a:ext>
            </a:extLst>
          </p:cNvPr>
          <p:cNvSpPr/>
          <p:nvPr/>
        </p:nvSpPr>
        <p:spPr>
          <a:xfrm>
            <a:off x="5788683" y="2438073"/>
            <a:ext cx="355231" cy="2764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E7792A91-9B0E-9A3B-DBBA-4F4EAF822E08}"/>
              </a:ext>
            </a:extLst>
          </p:cNvPr>
          <p:cNvSpPr/>
          <p:nvPr/>
        </p:nvSpPr>
        <p:spPr>
          <a:xfrm>
            <a:off x="11534435" y="2487693"/>
            <a:ext cx="556796" cy="16459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6BC6D0A-F748-8B98-8803-6F156DED6007}"/>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1925766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SUPPLIERS IN e2open</a:t>
            </a:r>
            <a:r>
              <a:rPr lang="en-US" dirty="0"/>
              <a:t> </a:t>
            </a:r>
            <a:r>
              <a:rPr lang="en-US" dirty="0">
                <a:solidFill>
                  <a:srgbClr val="002060"/>
                </a:solidFill>
              </a:rPr>
              <a:t>|</a:t>
            </a:r>
            <a:r>
              <a:rPr lang="en-US" dirty="0"/>
              <a:t> </a:t>
            </a:r>
            <a:r>
              <a:rPr lang="hu-HU" dirty="0"/>
              <a:t> TYPES OF SUPPLIERS</a:t>
            </a:r>
            <a:endParaRPr lang="en-US" dirty="0"/>
          </a:p>
        </p:txBody>
      </p:sp>
      <p:sp>
        <p:nvSpPr>
          <p:cNvPr id="6" name="TextBox 5">
            <a:extLst>
              <a:ext uri="{FF2B5EF4-FFF2-40B4-BE49-F238E27FC236}">
                <a16:creationId xmlns:a16="http://schemas.microsoft.com/office/drawing/2014/main" id="{0D5BF750-BB0D-E9DF-956C-4D40371037B5}"/>
              </a:ext>
            </a:extLst>
          </p:cNvPr>
          <p:cNvSpPr txBox="1"/>
          <p:nvPr/>
        </p:nvSpPr>
        <p:spPr>
          <a:xfrm>
            <a:off x="3382048" y="1117244"/>
            <a:ext cx="5037145" cy="440769"/>
          </a:xfrm>
          <a:prstGeom prst="foldedCorner">
            <a:avLst>
              <a:gd name="adj" fmla="val 43908"/>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hu-HU" dirty="0"/>
              <a:t>IN e2open WE HAVE 2 TYPES OF SUPPLIERS</a:t>
            </a:r>
            <a:endParaRPr lang="en-US" dirty="0"/>
          </a:p>
        </p:txBody>
      </p:sp>
      <p:sp>
        <p:nvSpPr>
          <p:cNvPr id="7" name="Oval 6">
            <a:extLst>
              <a:ext uri="{FF2B5EF4-FFF2-40B4-BE49-F238E27FC236}">
                <a16:creationId xmlns:a16="http://schemas.microsoft.com/office/drawing/2014/main" id="{B374919C-2678-E49A-05D7-3715474D6DD4}"/>
              </a:ext>
            </a:extLst>
          </p:cNvPr>
          <p:cNvSpPr/>
          <p:nvPr/>
        </p:nvSpPr>
        <p:spPr>
          <a:xfrm>
            <a:off x="8059136" y="2032861"/>
            <a:ext cx="2624765"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t>Email- based</a:t>
            </a:r>
            <a:endParaRPr lang="hu-HU"/>
          </a:p>
          <a:p>
            <a:pPr algn="ctr"/>
            <a:r>
              <a:rPr lang="en-GB" dirty="0"/>
              <a:t>Suppliers</a:t>
            </a:r>
          </a:p>
        </p:txBody>
      </p:sp>
      <p:sp>
        <p:nvSpPr>
          <p:cNvPr id="8" name="Oval 7">
            <a:extLst>
              <a:ext uri="{FF2B5EF4-FFF2-40B4-BE49-F238E27FC236}">
                <a16:creationId xmlns:a16="http://schemas.microsoft.com/office/drawing/2014/main" id="{D0F335EC-1D88-7E97-2C92-98FCE0FDAA95}"/>
              </a:ext>
            </a:extLst>
          </p:cNvPr>
          <p:cNvSpPr/>
          <p:nvPr/>
        </p:nvSpPr>
        <p:spPr>
          <a:xfrm>
            <a:off x="1219201" y="1968207"/>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Portal Suppliers</a:t>
            </a:r>
            <a:endParaRPr lang="en-US" dirty="0"/>
          </a:p>
        </p:txBody>
      </p:sp>
      <p:sp>
        <p:nvSpPr>
          <p:cNvPr id="9" name="Rectangle: Diagonal Corners Rounded 8">
            <a:extLst>
              <a:ext uri="{FF2B5EF4-FFF2-40B4-BE49-F238E27FC236}">
                <a16:creationId xmlns:a16="http://schemas.microsoft.com/office/drawing/2014/main" id="{3886F2A1-1ED7-E9F7-BF5B-00752D5C6A60}"/>
              </a:ext>
            </a:extLst>
          </p:cNvPr>
          <p:cNvSpPr/>
          <p:nvPr/>
        </p:nvSpPr>
        <p:spPr>
          <a:xfrm>
            <a:off x="6649639" y="3538390"/>
            <a:ext cx="5160274" cy="2291814"/>
          </a:xfrm>
          <a:prstGeom prst="round2DiagRect">
            <a:avLst/>
          </a:prstGeom>
        </p:spPr>
        <p:style>
          <a:lnRef idx="2">
            <a:schemeClr val="accent1"/>
          </a:lnRef>
          <a:fillRef idx="1">
            <a:schemeClr val="lt1"/>
          </a:fillRef>
          <a:effectRef idx="0">
            <a:schemeClr val="accent1"/>
          </a:effectRef>
          <a:fontRef idx="minor">
            <a:schemeClr val="dk1"/>
          </a:fontRef>
        </p:style>
        <p:txBody>
          <a:bodyPr rtlCol="0" anchor="t"/>
          <a:lstStyle/>
          <a:p>
            <a:pPr marL="285750" indent="-285750">
              <a:buFont typeface="Arial" panose="020B0604020202020204" pitchFamily="34" charset="0"/>
              <a:buChar char="•"/>
            </a:pPr>
            <a:r>
              <a:rPr lang="en-US" sz="1600" dirty="0"/>
              <a:t>These are our email-based</a:t>
            </a:r>
            <a:r>
              <a:rPr lang="hu-HU" sz="1600" dirty="0"/>
              <a:t> supplier</a:t>
            </a:r>
            <a:r>
              <a:rPr lang="en-US" sz="1600" dirty="0"/>
              <a:t>s</a:t>
            </a:r>
            <a:r>
              <a:rPr lang="hu-HU" sz="1600" dirty="0"/>
              <a:t> – </a:t>
            </a:r>
            <a:r>
              <a:rPr lang="en-US" sz="1600" dirty="0"/>
              <a:t>there is </a:t>
            </a:r>
            <a:r>
              <a:rPr lang="hu-HU" sz="1600" dirty="0"/>
              <a:t>no direct access to e2open portal</a:t>
            </a:r>
          </a:p>
          <a:p>
            <a:pPr marL="285750" indent="-285750">
              <a:buFont typeface="Arial" panose="020B0604020202020204" pitchFamily="34" charset="0"/>
              <a:buChar char="•"/>
            </a:pPr>
            <a:r>
              <a:rPr lang="hu-HU" sz="1600" dirty="0"/>
              <a:t>No need</a:t>
            </a:r>
            <a:r>
              <a:rPr lang="en-US" sz="1600" dirty="0"/>
              <a:t> for </a:t>
            </a:r>
            <a:r>
              <a:rPr lang="hu-HU" sz="1600" dirty="0"/>
              <a:t>registration</a:t>
            </a:r>
            <a:r>
              <a:rPr lang="en-US" sz="1600" dirty="0"/>
              <a:t> – everything takes place through email</a:t>
            </a:r>
            <a:endParaRPr lang="hu-HU" sz="1600" dirty="0"/>
          </a:p>
          <a:p>
            <a:pPr marL="285750" indent="-285750">
              <a:buFont typeface="Arial" panose="020B0604020202020204" pitchFamily="34" charset="0"/>
              <a:buChar char="•"/>
            </a:pPr>
            <a:r>
              <a:rPr lang="en-US" sz="1600" dirty="0"/>
              <a:t>There is a one-time</a:t>
            </a:r>
            <a:r>
              <a:rPr lang="hu-HU" sz="1600" dirty="0"/>
              <a:t> token access</a:t>
            </a:r>
          </a:p>
          <a:p>
            <a:pPr marL="285750" indent="-285750">
              <a:buFont typeface="Arial" panose="020B0604020202020204" pitchFamily="34" charset="0"/>
              <a:buChar char="•"/>
            </a:pPr>
            <a:r>
              <a:rPr lang="en-US" sz="1600" dirty="0"/>
              <a:t>We offer </a:t>
            </a:r>
            <a:r>
              <a:rPr lang="hu-HU" sz="1600" dirty="0"/>
              <a:t>3 communication options – see </a:t>
            </a:r>
            <a:r>
              <a:rPr lang="en-US" sz="1600" dirty="0"/>
              <a:t>more information on the next slide</a:t>
            </a:r>
            <a:endParaRPr lang="hu-HU" sz="1600" dirty="0"/>
          </a:p>
          <a:p>
            <a:pPr marL="285750" indent="-285750">
              <a:buFont typeface="Arial" panose="020B0604020202020204" pitchFamily="34" charset="0"/>
              <a:buChar char="•"/>
            </a:pPr>
            <a:endParaRPr lang="en-US" sz="1600" dirty="0"/>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444500" y="3634008"/>
            <a:ext cx="5043055" cy="220500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en-US" sz="1600" dirty="0"/>
              <a:t>These suppliers have direct access to the  e2open Portal</a:t>
            </a:r>
          </a:p>
          <a:p>
            <a:pPr marL="285750" indent="-285750">
              <a:buFont typeface="Arial" panose="020B0604020202020204" pitchFamily="34" charset="0"/>
              <a:buChar char="•"/>
            </a:pPr>
            <a:r>
              <a:rPr lang="en-US" sz="1600" dirty="0"/>
              <a:t>Jabil sends invitation and registration is required</a:t>
            </a:r>
          </a:p>
          <a:p>
            <a:pPr marL="285750" indent="-285750">
              <a:buFont typeface="Arial" panose="020B0604020202020204" pitchFamily="34" charset="0"/>
              <a:buChar char="•"/>
            </a:pPr>
            <a:r>
              <a:rPr lang="en-US" sz="1600" dirty="0"/>
              <a:t>PO Confirmation is located directly in the Portal</a:t>
            </a:r>
          </a:p>
          <a:p>
            <a:pPr marL="285750" indent="-285750">
              <a:buFont typeface="Arial" panose="020B0604020202020204" pitchFamily="34" charset="0"/>
              <a:buChar char="•"/>
            </a:pPr>
            <a:r>
              <a:rPr lang="en-US" sz="1600" dirty="0"/>
              <a:t>The Portal also enables Forecast, PO &amp; Goods Receipts visibility</a:t>
            </a:r>
          </a:p>
          <a:p>
            <a:endParaRPr lang="en-US" sz="1600"/>
          </a:p>
        </p:txBody>
      </p:sp>
      <p:sp>
        <p:nvSpPr>
          <p:cNvPr id="3" name="Arrow: Down 2">
            <a:extLst>
              <a:ext uri="{FF2B5EF4-FFF2-40B4-BE49-F238E27FC236}">
                <a16:creationId xmlns:a16="http://schemas.microsoft.com/office/drawing/2014/main" id="{34EC7340-3665-17A4-66D5-7F55A8B4D5FB}"/>
              </a:ext>
            </a:extLst>
          </p:cNvPr>
          <p:cNvSpPr/>
          <p:nvPr/>
        </p:nvSpPr>
        <p:spPr>
          <a:xfrm>
            <a:off x="10407683" y="5827293"/>
            <a:ext cx="805263" cy="555886"/>
          </a:xfrm>
          <a:prstGeom prst="downArrow">
            <a:avLst>
              <a:gd name="adj1" fmla="val 50000"/>
              <a:gd name="adj2" fmla="val 55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07" y="1235533"/>
            <a:ext cx="750824" cy="74166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8B7EFCBA-D1C8-869E-3698-683BB7A8DCC8}"/>
              </a:ext>
            </a:extLst>
          </p:cNvPr>
          <p:cNvGrpSpPr/>
          <p:nvPr/>
        </p:nvGrpSpPr>
        <p:grpSpPr>
          <a:xfrm>
            <a:off x="8940758" y="1306524"/>
            <a:ext cx="771525" cy="771525"/>
            <a:chOff x="5923052" y="490736"/>
            <a:chExt cx="771525" cy="771525"/>
          </a:xfrm>
        </p:grpSpPr>
        <p:pic>
          <p:nvPicPr>
            <p:cNvPr id="11" name="Picture 28">
              <a:extLst>
                <a:ext uri="{FF2B5EF4-FFF2-40B4-BE49-F238E27FC236}">
                  <a16:creationId xmlns:a16="http://schemas.microsoft.com/office/drawing/2014/main" id="{412BAE1B-CAE9-4C75-4988-03F268DC4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2">
              <a:extLst>
                <a:ext uri="{FF2B5EF4-FFF2-40B4-BE49-F238E27FC236}">
                  <a16:creationId xmlns:a16="http://schemas.microsoft.com/office/drawing/2014/main" id="{5C7966CC-2633-E3F6-73E1-D569440EA2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5"/>
          <a:stretch>
            <a:fillRect/>
          </a:stretch>
        </p:blipFill>
        <p:spPr>
          <a:xfrm>
            <a:off x="11277600" y="0"/>
            <a:ext cx="914400" cy="914400"/>
          </a:xfrm>
          <a:prstGeom prst="rect">
            <a:avLst/>
          </a:prstGeom>
        </p:spPr>
      </p:pic>
      <p:cxnSp>
        <p:nvCxnSpPr>
          <p:cNvPr id="18" name="Connector: Elbow 17">
            <a:extLst>
              <a:ext uri="{FF2B5EF4-FFF2-40B4-BE49-F238E27FC236}">
                <a16:creationId xmlns:a16="http://schemas.microsoft.com/office/drawing/2014/main" id="{F053FD2A-0EE8-8E37-89F1-230F0D8AA8F2}"/>
              </a:ext>
            </a:extLst>
          </p:cNvPr>
          <p:cNvCxnSpPr>
            <a:cxnSpLocks/>
            <a:stCxn id="6" idx="2"/>
            <a:endCxn id="8" idx="6"/>
          </p:cNvCxnSpPr>
          <p:nvPr/>
        </p:nvCxnSpPr>
        <p:spPr>
          <a:xfrm rot="5400000">
            <a:off x="4181468" y="1034146"/>
            <a:ext cx="1195286" cy="224302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21" name="Connector: Elbow 20">
            <a:extLst>
              <a:ext uri="{FF2B5EF4-FFF2-40B4-BE49-F238E27FC236}">
                <a16:creationId xmlns:a16="http://schemas.microsoft.com/office/drawing/2014/main" id="{C052ED43-2141-295C-E15D-16C8008F623D}"/>
              </a:ext>
            </a:extLst>
          </p:cNvPr>
          <p:cNvCxnSpPr>
            <a:stCxn id="6" idx="2"/>
            <a:endCxn id="7" idx="2"/>
          </p:cNvCxnSpPr>
          <p:nvPr/>
        </p:nvCxnSpPr>
        <p:spPr>
          <a:xfrm rot="16200000" flipH="1">
            <a:off x="6382236" y="1076397"/>
            <a:ext cx="1195285" cy="2158515"/>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13164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256D4C-FECC-22D0-1C55-A4BED451BA4E}"/>
              </a:ext>
            </a:extLst>
          </p:cNvPr>
          <p:cNvSpPr>
            <a:spLocks noGrp="1"/>
          </p:cNvSpPr>
          <p:nvPr>
            <p:ph type="title"/>
          </p:nvPr>
        </p:nvSpPr>
        <p:spPr/>
        <p:txBody>
          <a:bodyPr/>
          <a:lstStyle/>
          <a:p>
            <a:r>
              <a:rPr lang="hu-HU" dirty="0"/>
              <a:t>SUPPLIERS IN e2open</a:t>
            </a:r>
            <a:r>
              <a:rPr lang="en-US" dirty="0"/>
              <a:t> </a:t>
            </a:r>
            <a:r>
              <a:rPr lang="en-US" dirty="0">
                <a:solidFill>
                  <a:srgbClr val="002060"/>
                </a:solidFill>
              </a:rPr>
              <a:t>| </a:t>
            </a:r>
            <a:r>
              <a:rPr lang="hu-HU" dirty="0"/>
              <a:t> COLLABORATION OPTIONS</a:t>
            </a:r>
            <a:endParaRPr lang="en-US" dirty="0"/>
          </a:p>
        </p:txBody>
      </p:sp>
      <p:graphicFrame>
        <p:nvGraphicFramePr>
          <p:cNvPr id="5" name="Table 13">
            <a:extLst>
              <a:ext uri="{FF2B5EF4-FFF2-40B4-BE49-F238E27FC236}">
                <a16:creationId xmlns:a16="http://schemas.microsoft.com/office/drawing/2014/main" id="{D952D653-23F5-7276-BF60-F3E7AD0DB0D4}"/>
              </a:ext>
            </a:extLst>
          </p:cNvPr>
          <p:cNvGraphicFramePr>
            <a:graphicFrameLocks noGrp="1"/>
          </p:cNvGraphicFramePr>
          <p:nvPr>
            <p:extLst>
              <p:ext uri="{D42A27DB-BD31-4B8C-83A1-F6EECF244321}">
                <p14:modId xmlns:p14="http://schemas.microsoft.com/office/powerpoint/2010/main" val="2562577319"/>
              </p:ext>
            </p:extLst>
          </p:nvPr>
        </p:nvGraphicFramePr>
        <p:xfrm>
          <a:off x="3048786" y="3391211"/>
          <a:ext cx="2623128" cy="2231534"/>
        </p:xfrm>
        <a:graphic>
          <a:graphicData uri="http://schemas.openxmlformats.org/drawingml/2006/table">
            <a:tbl>
              <a:tblPr firstRow="1" bandRow="1">
                <a:tableStyleId>{7DF18680-E054-41AD-8BC1-D1AEF772440D}</a:tableStyleId>
              </a:tblPr>
              <a:tblGrid>
                <a:gridCol w="2623128">
                  <a:extLst>
                    <a:ext uri="{9D8B030D-6E8A-4147-A177-3AD203B41FA5}">
                      <a16:colId xmlns:a16="http://schemas.microsoft.com/office/drawing/2014/main" val="1835929585"/>
                    </a:ext>
                  </a:extLst>
                </a:gridCol>
              </a:tblGrid>
              <a:tr h="6139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t>Portal Registration</a:t>
                      </a:r>
                    </a:p>
                  </a:txBody>
                  <a:tcPr/>
                </a:tc>
                <a:extLst>
                  <a:ext uri="{0D108BD9-81ED-4DB2-BD59-A6C34878D82A}">
                    <a16:rowId xmlns:a16="http://schemas.microsoft.com/office/drawing/2014/main" val="4133716623"/>
                  </a:ext>
                </a:extLst>
              </a:tr>
              <a:tr h="743575">
                <a:tc>
                  <a:txBody>
                    <a:bodyPr/>
                    <a:lstStyle/>
                    <a:p>
                      <a:r>
                        <a:rPr lang="en-US" sz="1200" noProof="0"/>
                        <a:t>Based on Supplier Alert’s Subscription (Filters are available)</a:t>
                      </a:r>
                    </a:p>
                  </a:txBody>
                  <a:tcPr anchor="ctr"/>
                </a:tc>
                <a:extLst>
                  <a:ext uri="{0D108BD9-81ED-4DB2-BD59-A6C34878D82A}">
                    <a16:rowId xmlns:a16="http://schemas.microsoft.com/office/drawing/2014/main" val="4259717818"/>
                  </a:ext>
                </a:extLst>
              </a:tr>
              <a:tr h="874025">
                <a:tc>
                  <a:txBody>
                    <a:bodyPr/>
                    <a:lstStyle/>
                    <a:p>
                      <a:r>
                        <a:rPr lang="en-US" sz="1200" noProof="0" dirty="0"/>
                        <a:t>Directly on the PORTAL</a:t>
                      </a:r>
                    </a:p>
                  </a:txBody>
                  <a:tcPr anchor="ctr"/>
                </a:tc>
                <a:extLst>
                  <a:ext uri="{0D108BD9-81ED-4DB2-BD59-A6C34878D82A}">
                    <a16:rowId xmlns:a16="http://schemas.microsoft.com/office/drawing/2014/main" val="1364163913"/>
                  </a:ext>
                </a:extLst>
              </a:tr>
            </a:tbl>
          </a:graphicData>
        </a:graphic>
      </p:graphicFrame>
      <p:graphicFrame>
        <p:nvGraphicFramePr>
          <p:cNvPr id="6" name="Table 15">
            <a:extLst>
              <a:ext uri="{FF2B5EF4-FFF2-40B4-BE49-F238E27FC236}">
                <a16:creationId xmlns:a16="http://schemas.microsoft.com/office/drawing/2014/main" id="{36865B3A-94A5-A12A-1CB1-215CC04F6E7C}"/>
              </a:ext>
            </a:extLst>
          </p:cNvPr>
          <p:cNvGraphicFramePr>
            <a:graphicFrameLocks noGrp="1"/>
          </p:cNvGraphicFramePr>
          <p:nvPr>
            <p:extLst>
              <p:ext uri="{D42A27DB-BD31-4B8C-83A1-F6EECF244321}">
                <p14:modId xmlns:p14="http://schemas.microsoft.com/office/powerpoint/2010/main" val="1161145735"/>
              </p:ext>
            </p:extLst>
          </p:nvPr>
        </p:nvGraphicFramePr>
        <p:xfrm>
          <a:off x="5940485" y="3395546"/>
          <a:ext cx="6196881" cy="2792817"/>
        </p:xfrm>
        <a:graphic>
          <a:graphicData uri="http://schemas.openxmlformats.org/drawingml/2006/table">
            <a:tbl>
              <a:tblPr firstRow="1" bandRow="1">
                <a:tableStyleId>{5C22544A-7EE6-4342-B048-85BDC9FD1C3A}</a:tableStyleId>
              </a:tblPr>
              <a:tblGrid>
                <a:gridCol w="2065627">
                  <a:extLst>
                    <a:ext uri="{9D8B030D-6E8A-4147-A177-3AD203B41FA5}">
                      <a16:colId xmlns:a16="http://schemas.microsoft.com/office/drawing/2014/main" val="1199080664"/>
                    </a:ext>
                  </a:extLst>
                </a:gridCol>
                <a:gridCol w="2065627">
                  <a:extLst>
                    <a:ext uri="{9D8B030D-6E8A-4147-A177-3AD203B41FA5}">
                      <a16:colId xmlns:a16="http://schemas.microsoft.com/office/drawing/2014/main" val="451351917"/>
                    </a:ext>
                  </a:extLst>
                </a:gridCol>
                <a:gridCol w="2065627">
                  <a:extLst>
                    <a:ext uri="{9D8B030D-6E8A-4147-A177-3AD203B41FA5}">
                      <a16:colId xmlns:a16="http://schemas.microsoft.com/office/drawing/2014/main" val="1545243403"/>
                    </a:ext>
                  </a:extLst>
                </a:gridCol>
              </a:tblGrid>
              <a:tr h="646934">
                <a:tc>
                  <a:txBody>
                    <a:bodyPr/>
                    <a:lstStyle/>
                    <a:p>
                      <a:pPr marL="0" algn="l" defTabSz="914400" rtl="0" eaLnBrk="1" latinLnBrk="0" hangingPunct="1"/>
                      <a:r>
                        <a:rPr lang="en-US" sz="1600" kern="1200" noProof="0" dirty="0">
                          <a:solidFill>
                            <a:schemeClr val="bg1"/>
                          </a:solidFill>
                        </a:rPr>
                        <a:t>Simplified UI link</a:t>
                      </a:r>
                      <a:endParaRPr lang="en-US" sz="1600" kern="1200" noProof="0" dirty="0">
                        <a:solidFill>
                          <a:schemeClr val="bg1"/>
                        </a:solidFill>
                        <a:latin typeface="+mn-lt"/>
                        <a:ea typeface="+mn-ea"/>
                        <a:cs typeface="+mn-cs"/>
                      </a:endParaRPr>
                    </a:p>
                  </a:txBody>
                  <a:tcPr/>
                </a:tc>
                <a:tc>
                  <a:txBody>
                    <a:bodyPr/>
                    <a:lstStyle/>
                    <a:p>
                      <a:r>
                        <a:rPr lang="en-US" sz="1600" noProof="0" dirty="0"/>
                        <a:t>Excel attachment + UI Link</a:t>
                      </a:r>
                    </a:p>
                  </a:txBody>
                  <a:tcPr/>
                </a:tc>
                <a:tc>
                  <a:txBody>
                    <a:bodyPr/>
                    <a:lstStyle/>
                    <a:p>
                      <a:r>
                        <a:rPr lang="en-US" sz="1600" noProof="0" dirty="0"/>
                        <a:t>Email body message</a:t>
                      </a:r>
                    </a:p>
                  </a:txBody>
                  <a:tcPr/>
                </a:tc>
                <a:extLst>
                  <a:ext uri="{0D108BD9-81ED-4DB2-BD59-A6C34878D82A}">
                    <a16:rowId xmlns:a16="http://schemas.microsoft.com/office/drawing/2014/main" val="1833819536"/>
                  </a:ext>
                </a:extLst>
              </a:tr>
              <a:tr h="817965">
                <a:tc>
                  <a:txBody>
                    <a:bodyPr/>
                    <a:lstStyle/>
                    <a:p>
                      <a:pPr marL="0" algn="l" defTabSz="914400" rtl="0" eaLnBrk="1" latinLnBrk="0" hangingPunct="1"/>
                      <a:r>
                        <a:rPr lang="en-US" sz="1200" kern="1200" noProof="0" dirty="0">
                          <a:solidFill>
                            <a:schemeClr val="dk1"/>
                          </a:solidFill>
                        </a:rPr>
                        <a:t>Predefined system email  Alerts</a:t>
                      </a:r>
                      <a:endParaRPr lang="en-US" sz="1200" kern="1200" noProof="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t>Predefined system email Alerts</a:t>
                      </a:r>
                    </a:p>
                  </a:txBody>
                  <a:tcPr/>
                </a:tc>
                <a:extLst>
                  <a:ext uri="{0D108BD9-81ED-4DB2-BD59-A6C34878D82A}">
                    <a16:rowId xmlns:a16="http://schemas.microsoft.com/office/drawing/2014/main" val="2012556107"/>
                  </a:ext>
                </a:extLst>
              </a:tr>
              <a:tr h="1327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noProof="0" dirty="0">
                          <a:solidFill>
                            <a:schemeClr val="dk1"/>
                          </a:solidFill>
                        </a:rPr>
                        <a:t>Log in the portal with a </a:t>
                      </a:r>
                      <a:r>
                        <a:rPr lang="en-US" sz="1200" u="sng" kern="1200" noProof="0" dirty="0">
                          <a:solidFill>
                            <a:srgbClr val="002060"/>
                          </a:solidFill>
                        </a:rPr>
                        <a:t>simplified UI link </a:t>
                      </a:r>
                      <a:r>
                        <a:rPr lang="en-US" sz="1200" kern="1200" noProof="0" dirty="0">
                          <a:solidFill>
                            <a:schemeClr val="dk1"/>
                          </a:solidFill>
                        </a:rPr>
                        <a:t>from an automated email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Open </a:t>
                      </a:r>
                      <a:r>
                        <a:rPr lang="en-US" sz="1200" b="0" u="sng" noProof="0" dirty="0">
                          <a:solidFill>
                            <a:srgbClr val="002060"/>
                          </a:solidFill>
                        </a:rPr>
                        <a:t>excel attachment </a:t>
                      </a:r>
                      <a:r>
                        <a:rPr lang="en-US" sz="1200" b="0" noProof="0" dirty="0"/>
                        <a:t>from system email / same as today with weekly OOR or </a:t>
                      </a:r>
                      <a:r>
                        <a:rPr lang="en-US" sz="1200" kern="1200" noProof="0" dirty="0">
                          <a:solidFill>
                            <a:schemeClr val="dk1"/>
                          </a:solidFill>
                        </a:rPr>
                        <a:t>Log in the portal with a </a:t>
                      </a:r>
                      <a:r>
                        <a:rPr lang="en-US" sz="1200" u="sng" kern="1200" noProof="0" dirty="0">
                          <a:solidFill>
                            <a:srgbClr val="002060"/>
                          </a:solidFill>
                        </a:rPr>
                        <a:t>simplified UI link </a:t>
                      </a:r>
                      <a:r>
                        <a:rPr lang="en-US" sz="1200" u="none" kern="1200" noProof="0" dirty="0">
                          <a:solidFill>
                            <a:schemeClr val="tx1"/>
                          </a:solidFill>
                        </a:rPr>
                        <a:t>from the email</a:t>
                      </a:r>
                      <a:endParaRPr lang="en-US" sz="1200" b="0" u="none" noProof="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noProof="0" dirty="0"/>
                        <a:t>Embedded HTML </a:t>
                      </a:r>
                      <a:r>
                        <a:rPr lang="en-US" sz="1200" b="0" u="sng" noProof="0" dirty="0">
                          <a:solidFill>
                            <a:srgbClr val="002060"/>
                          </a:solidFill>
                        </a:rPr>
                        <a:t>table from the email body text </a:t>
                      </a:r>
                      <a:r>
                        <a:rPr lang="en-US" sz="1200" b="0" noProof="0" dirty="0"/>
                        <a:t>put commit there (date &amp; qty) and send back</a:t>
                      </a:r>
                    </a:p>
                  </a:txBody>
                  <a:tcPr/>
                </a:tc>
                <a:extLst>
                  <a:ext uri="{0D108BD9-81ED-4DB2-BD59-A6C34878D82A}">
                    <a16:rowId xmlns:a16="http://schemas.microsoft.com/office/drawing/2014/main" val="4054115150"/>
                  </a:ext>
                </a:extLst>
              </a:tr>
            </a:tbl>
          </a:graphicData>
        </a:graphic>
      </p:graphicFrame>
      <p:sp>
        <p:nvSpPr>
          <p:cNvPr id="7" name="Arrow: Pentagon 6">
            <a:extLst>
              <a:ext uri="{FF2B5EF4-FFF2-40B4-BE49-F238E27FC236}">
                <a16:creationId xmlns:a16="http://schemas.microsoft.com/office/drawing/2014/main" id="{CA79A5F3-4D56-5FF0-0CC4-06DACD8BB002}"/>
              </a:ext>
            </a:extLst>
          </p:cNvPr>
          <p:cNvSpPr/>
          <p:nvPr/>
        </p:nvSpPr>
        <p:spPr>
          <a:xfrm>
            <a:off x="0" y="3395547"/>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ACCESS</a:t>
            </a:r>
            <a:endParaRPr lang="en-US" dirty="0"/>
          </a:p>
        </p:txBody>
      </p:sp>
      <p:sp>
        <p:nvSpPr>
          <p:cNvPr id="8" name="Arrow: Pentagon 7">
            <a:extLst>
              <a:ext uri="{FF2B5EF4-FFF2-40B4-BE49-F238E27FC236}">
                <a16:creationId xmlns:a16="http://schemas.microsoft.com/office/drawing/2014/main" id="{0E183484-EC97-8B28-E9A7-0A3E373BCB71}"/>
              </a:ext>
            </a:extLst>
          </p:cNvPr>
          <p:cNvSpPr/>
          <p:nvPr/>
        </p:nvSpPr>
        <p:spPr>
          <a:xfrm>
            <a:off x="0" y="4097341"/>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a:t>NOTIFICATION</a:t>
            </a:r>
            <a:endParaRPr lang="en-US"/>
          </a:p>
        </p:txBody>
      </p:sp>
      <p:sp>
        <p:nvSpPr>
          <p:cNvPr id="9" name="Arrow: Pentagon 8">
            <a:extLst>
              <a:ext uri="{FF2B5EF4-FFF2-40B4-BE49-F238E27FC236}">
                <a16:creationId xmlns:a16="http://schemas.microsoft.com/office/drawing/2014/main" id="{E9C87EA0-564E-3EB4-8411-E4E5DCFFBE6D}"/>
              </a:ext>
            </a:extLst>
          </p:cNvPr>
          <p:cNvSpPr/>
          <p:nvPr/>
        </p:nvSpPr>
        <p:spPr>
          <a:xfrm>
            <a:off x="0" y="4926324"/>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a:t>REPLY</a:t>
            </a:r>
            <a:endParaRPr lang="en-US"/>
          </a:p>
        </p:txBody>
      </p:sp>
      <p:sp>
        <p:nvSpPr>
          <p:cNvPr id="10" name="TextBox 9">
            <a:extLst>
              <a:ext uri="{FF2B5EF4-FFF2-40B4-BE49-F238E27FC236}">
                <a16:creationId xmlns:a16="http://schemas.microsoft.com/office/drawing/2014/main" id="{5EE8390D-670A-65DF-A5C5-B54F6A65AB7E}"/>
              </a:ext>
            </a:extLst>
          </p:cNvPr>
          <p:cNvSpPr txBox="1"/>
          <p:nvPr/>
        </p:nvSpPr>
        <p:spPr>
          <a:xfrm>
            <a:off x="6096000" y="6108425"/>
            <a:ext cx="5612856" cy="369332"/>
          </a:xfrm>
          <a:prstGeom prst="rect">
            <a:avLst/>
          </a:prstGeom>
          <a:noFill/>
        </p:spPr>
        <p:txBody>
          <a:bodyPr wrap="square">
            <a:spAutoFit/>
          </a:bodyPr>
          <a:lstStyle/>
          <a:p>
            <a:r>
              <a:rPr lang="en-US" sz="1800" kern="1200" dirty="0">
                <a:solidFill>
                  <a:srgbClr val="002060"/>
                </a:solidFill>
              </a:rPr>
              <a:t>NOTE : one time token is expiring after  72 hours</a:t>
            </a:r>
            <a:endParaRPr lang="en-US" dirty="0"/>
          </a:p>
        </p:txBody>
      </p:sp>
      <p:sp>
        <p:nvSpPr>
          <p:cNvPr id="11" name="Oval 10">
            <a:extLst>
              <a:ext uri="{FF2B5EF4-FFF2-40B4-BE49-F238E27FC236}">
                <a16:creationId xmlns:a16="http://schemas.microsoft.com/office/drawing/2014/main" id="{CF3B0C22-5189-1E9C-773C-7E616983B1BE}"/>
              </a:ext>
            </a:extLst>
          </p:cNvPr>
          <p:cNvSpPr/>
          <p:nvPr/>
        </p:nvSpPr>
        <p:spPr>
          <a:xfrm>
            <a:off x="3101035" y="1524532"/>
            <a:ext cx="2650602"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Portal Suppliers</a:t>
            </a:r>
            <a:endParaRPr lang="en-US" dirty="0"/>
          </a:p>
        </p:txBody>
      </p:sp>
      <p:sp>
        <p:nvSpPr>
          <p:cNvPr id="13" name="Oval 12">
            <a:extLst>
              <a:ext uri="{FF2B5EF4-FFF2-40B4-BE49-F238E27FC236}">
                <a16:creationId xmlns:a16="http://schemas.microsoft.com/office/drawing/2014/main" id="{75CF439B-2476-D8E9-EC37-82A3953816F5}"/>
              </a:ext>
            </a:extLst>
          </p:cNvPr>
          <p:cNvSpPr/>
          <p:nvPr/>
        </p:nvSpPr>
        <p:spPr>
          <a:xfrm>
            <a:off x="7855528" y="1653842"/>
            <a:ext cx="2769447"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AU" dirty="0"/>
              <a:t>Email-based </a:t>
            </a:r>
            <a:endParaRPr lang="hu-HU" dirty="0"/>
          </a:p>
          <a:p>
            <a:pPr algn="ctr"/>
            <a:r>
              <a:rPr lang="en-AU" dirty="0"/>
              <a:t>Suppliers</a:t>
            </a:r>
          </a:p>
        </p:txBody>
      </p:sp>
      <p:grpSp>
        <p:nvGrpSpPr>
          <p:cNvPr id="2" name="Group 1">
            <a:extLst>
              <a:ext uri="{FF2B5EF4-FFF2-40B4-BE49-F238E27FC236}">
                <a16:creationId xmlns:a16="http://schemas.microsoft.com/office/drawing/2014/main" id="{13D8D6BF-90FE-57A5-B28E-14E1B0EEB0D6}"/>
              </a:ext>
            </a:extLst>
          </p:cNvPr>
          <p:cNvGrpSpPr/>
          <p:nvPr/>
        </p:nvGrpSpPr>
        <p:grpSpPr>
          <a:xfrm>
            <a:off x="8762856" y="943722"/>
            <a:ext cx="771525" cy="771525"/>
            <a:chOff x="5923052" y="490736"/>
            <a:chExt cx="771525" cy="771525"/>
          </a:xfrm>
        </p:grpSpPr>
        <p:pic>
          <p:nvPicPr>
            <p:cNvPr id="4" name="Picture 28">
              <a:extLst>
                <a:ext uri="{FF2B5EF4-FFF2-40B4-BE49-F238E27FC236}">
                  <a16:creationId xmlns:a16="http://schemas.microsoft.com/office/drawing/2014/main" id="{B22D2DBB-A6C1-2C5E-2918-AD382EA0FB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2">
              <a:extLst>
                <a:ext uri="{FF2B5EF4-FFF2-40B4-BE49-F238E27FC236}">
                  <a16:creationId xmlns:a16="http://schemas.microsoft.com/office/drawing/2014/main" id="{26CE9E2E-F458-C48C-5B36-36DE8C7EB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2">
            <a:extLst>
              <a:ext uri="{FF2B5EF4-FFF2-40B4-BE49-F238E27FC236}">
                <a16:creationId xmlns:a16="http://schemas.microsoft.com/office/drawing/2014/main" id="{57B8626F-6181-1644-89EF-712A8A71DF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1696" y="859058"/>
            <a:ext cx="750824" cy="74166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7B80C20-F2FB-438F-FD31-B4A420CB2824}"/>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301221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dirty="0"/>
              <a:t>Supplier Order Collaboration</a:t>
            </a:r>
          </a:p>
          <a:p>
            <a:r>
              <a:rPr lang="hu-HU" sz="2000" dirty="0">
                <a:solidFill>
                  <a:schemeClr val="accent1"/>
                </a:solidFill>
                <a:latin typeface="Grandview" panose="020B0502040204020203" pitchFamily="34" charset="0"/>
              </a:rPr>
              <a:t>EMAIL/EXCEL NOTIFICATION</a:t>
            </a:r>
            <a:endParaRPr lang="en-US" sz="1100" dirty="0">
              <a:latin typeface="Grandview" panose="020B0502040204020203" pitchFamily="34" charset="0"/>
            </a:endParaRPr>
          </a:p>
          <a:p>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hu-HU" dirty="0">
                <a:latin typeface="Grandview"/>
              </a:rPr>
              <a:t>EMAIL- BASED SUPPLIERS</a:t>
            </a:r>
            <a:br>
              <a:rPr lang="hu-HU" dirty="0">
                <a:latin typeface="Grandview" panose="020B0502040204020203" pitchFamily="34" charset="0"/>
              </a:rPr>
            </a:br>
            <a:endParaRPr lang="en-US"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12323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hu-HU" dirty="0">
                <a:solidFill>
                  <a:schemeClr val="accent1"/>
                </a:solidFill>
                <a:latin typeface="Grandview"/>
              </a:rPr>
              <a:t>EMAIL-BASED</a:t>
            </a:r>
            <a:br>
              <a:rPr lang="hu-HU" dirty="0">
                <a:solidFill>
                  <a:schemeClr val="accent1"/>
                </a:solidFill>
                <a:latin typeface="Grandview"/>
              </a:rPr>
            </a:br>
            <a:r>
              <a:rPr lang="hu-HU" dirty="0">
                <a:solidFill>
                  <a:schemeClr val="accent1"/>
                </a:solidFill>
                <a:latin typeface="Grandview"/>
              </a:rPr>
              <a:t> SUPPLIERS</a:t>
            </a:r>
            <a:br>
              <a:rPr lang="en-US" sz="6600" b="1" i="0" u="none" strike="noStrike" kern="1200" cap="none" spc="0" normalizeH="0" baseline="0" noProof="0" dirty="0">
                <a:ln>
                  <a:noFill/>
                </a:ln>
                <a:effectLst/>
                <a:uLnTx/>
                <a:uFillTx/>
                <a:latin typeface="Grandview" panose="020B0502040204020203" pitchFamily="34" charset="0"/>
              </a:rPr>
            </a:b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526471" y="480291"/>
            <a:ext cx="5190085" cy="5763491"/>
          </a:xfrm>
          <a:prstGeom prst="rect">
            <a:avLst/>
          </a:prstGeom>
          <a:noFill/>
        </p:spPr>
        <p:txBody>
          <a:bodyPr wrap="square" rtlCol="0">
            <a:noAutofit/>
          </a:bodyPr>
          <a:lstStyle/>
          <a:p>
            <a:r>
              <a:rPr lang="en-US" sz="1600" b="1" dirty="0">
                <a:latin typeface="Grandview" panose="020B0502040204020203" pitchFamily="34" charset="0"/>
              </a:rPr>
              <a:t>Supplier will receive system email notification with Excel attachment about </a:t>
            </a:r>
          </a:p>
          <a:p>
            <a:endParaRPr lang="en-US" sz="1600" b="1" dirty="0">
              <a:latin typeface="Grandview" panose="020B0502040204020203" pitchFamily="34" charset="0"/>
            </a:endParaRPr>
          </a:p>
          <a:p>
            <a:pPr marL="285750" indent="-285750">
              <a:buFont typeface="Wingdings" panose="05000000000000000000" pitchFamily="2" charset="2"/>
              <a:buChar char="ü"/>
            </a:pPr>
            <a:r>
              <a:rPr lang="en-US" sz="1600" b="1" dirty="0">
                <a:latin typeface="Grandview" panose="020B0502040204020203" pitchFamily="34" charset="0"/>
              </a:rPr>
              <a:t>New Purchase Orders </a:t>
            </a:r>
          </a:p>
          <a:p>
            <a:r>
              <a:rPr lang="en-US" sz="1600" i="1" dirty="0">
                <a:latin typeface="Grandview" panose="020B0502040204020203" pitchFamily="34" charset="0"/>
              </a:rPr>
              <a:t>after Jabil place new PO, two times per day/no repeating Alerts</a:t>
            </a:r>
          </a:p>
          <a:p>
            <a:pPr marL="285750" indent="-285750">
              <a:buFont typeface="Wingdings" panose="05000000000000000000" pitchFamily="2" charset="2"/>
              <a:buChar char="ü"/>
            </a:pPr>
            <a:r>
              <a:rPr lang="en-US" sz="1600" b="1" dirty="0">
                <a:latin typeface="Grandview" panose="020B0502040204020203" pitchFamily="34" charset="0"/>
              </a:rPr>
              <a:t>Open PO Summary</a:t>
            </a:r>
          </a:p>
          <a:p>
            <a:r>
              <a:rPr lang="en-US" sz="1600" i="1" dirty="0">
                <a:latin typeface="Grandview" panose="020B0502040204020203" pitchFamily="34" charset="0"/>
              </a:rPr>
              <a:t>once per week /upon Jabil buyer review and release</a:t>
            </a:r>
          </a:p>
          <a:p>
            <a:pPr marL="285750" indent="-285750">
              <a:buFont typeface="Wingdings" panose="05000000000000000000" pitchFamily="2" charset="2"/>
              <a:buChar char="ü"/>
            </a:pPr>
            <a:r>
              <a:rPr lang="en-US" sz="1600" b="1" dirty="0">
                <a:latin typeface="Grandview" panose="020B0502040204020203" pitchFamily="34" charset="0"/>
              </a:rPr>
              <a:t>New or Changed Forecast</a:t>
            </a:r>
          </a:p>
          <a:p>
            <a:r>
              <a:rPr lang="en-US" sz="1600" i="1" dirty="0">
                <a:latin typeface="Grandview" panose="020B0502040204020203" pitchFamily="34" charset="0"/>
              </a:rPr>
              <a:t>once per week /upon Jabil buyer review and release</a:t>
            </a:r>
          </a:p>
          <a:p>
            <a:pPr marL="285750" indent="-285750">
              <a:buFont typeface="Wingdings" panose="05000000000000000000" pitchFamily="2" charset="2"/>
              <a:buChar char="ü"/>
            </a:pPr>
            <a:r>
              <a:rPr lang="en-US" sz="1600" dirty="0">
                <a:latin typeface="Grandview" panose="020B0502040204020203" pitchFamily="34" charset="0"/>
              </a:rPr>
              <a:t>PO Cancellation request</a:t>
            </a:r>
          </a:p>
          <a:p>
            <a:r>
              <a:rPr lang="en-US" sz="1600" i="1" dirty="0">
                <a:latin typeface="Grandview" panose="020B0502040204020203" pitchFamily="34" charset="0"/>
              </a:rPr>
              <a:t>once per day/no repeating Alerts</a:t>
            </a:r>
          </a:p>
          <a:p>
            <a:pPr marL="285750" indent="-285750">
              <a:buFont typeface="Wingdings" panose="05000000000000000000" pitchFamily="2" charset="2"/>
              <a:buChar char="ü"/>
            </a:pPr>
            <a:endParaRPr lang="en-US" sz="1600" dirty="0">
              <a:latin typeface="Grandview" panose="020B0502040204020203" pitchFamily="34" charset="0"/>
            </a:endParaRPr>
          </a:p>
          <a:p>
            <a:r>
              <a:rPr lang="en-US" sz="1600" b="1" dirty="0">
                <a:latin typeface="Grandview" panose="020B0502040204020203" pitchFamily="34" charset="0"/>
              </a:rPr>
              <a:t>Supplier will be able to send confirmation for</a:t>
            </a:r>
          </a:p>
          <a:p>
            <a:pPr marL="285750" indent="-285750">
              <a:buFont typeface="Wingdings" panose="05000000000000000000" pitchFamily="2" charset="2"/>
              <a:buChar char="ü"/>
            </a:pPr>
            <a:r>
              <a:rPr lang="en-US" sz="1600" dirty="0">
                <a:latin typeface="Grandview" panose="020B0502040204020203" pitchFamily="34" charset="0"/>
              </a:rPr>
              <a:t>New and Open PO</a:t>
            </a:r>
          </a:p>
          <a:p>
            <a:pPr marL="285750" indent="-285750">
              <a:buFont typeface="Wingdings" panose="05000000000000000000" pitchFamily="2" charset="2"/>
              <a:buChar char="ü"/>
            </a:pPr>
            <a:r>
              <a:rPr lang="en-US" sz="1600" dirty="0">
                <a:latin typeface="Grandview" panose="020B0502040204020203" pitchFamily="34" charset="0"/>
              </a:rPr>
              <a:t>Forecast</a:t>
            </a:r>
          </a:p>
          <a:p>
            <a:pPr marL="285750" indent="-285750">
              <a:buFont typeface="Wingdings" panose="05000000000000000000" pitchFamily="2" charset="2"/>
              <a:buChar char="ü"/>
            </a:pPr>
            <a:r>
              <a:rPr lang="en-US" sz="1600" dirty="0">
                <a:latin typeface="Grandview" panose="020B0502040204020203" pitchFamily="34" charset="0"/>
              </a:rPr>
              <a:t>PO Cancel request</a:t>
            </a:r>
          </a:p>
          <a:p>
            <a:endParaRPr lang="en-US" sz="1600" dirty="0">
              <a:latin typeface="Grandview" panose="020B0502040204020203" pitchFamily="34" charset="0"/>
            </a:endParaRPr>
          </a:p>
          <a:p>
            <a:r>
              <a:rPr lang="en-US" sz="1600" u="sng" dirty="0">
                <a:latin typeface="Grandview" panose="020B0502040204020203" pitchFamily="34" charset="0"/>
              </a:rPr>
              <a:t>in reply email with updated Excel attachment</a:t>
            </a:r>
          </a:p>
          <a:p>
            <a:endParaRPr lang="en-US" sz="1600" dirty="0">
              <a:latin typeface="Grandview" panose="020B0502040204020203" pitchFamily="34" charset="0"/>
            </a:endParaRPr>
          </a:p>
          <a:p>
            <a:r>
              <a:rPr lang="en-US" sz="1600" b="1" dirty="0">
                <a:latin typeface="Grandview" panose="020B0502040204020203" pitchFamily="34" charset="0"/>
              </a:rPr>
              <a:t>After  72 hours one-time token will be expired!</a:t>
            </a:r>
          </a:p>
          <a:p>
            <a:pPr algn="l"/>
            <a:endParaRPr lang="en-US" sz="1500" dirty="0">
              <a:latin typeface="Grandview" panose="020B0502040204020203" pitchFamily="34" charset="0"/>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algn="l"/>
            <a:r>
              <a:rPr lang="hu-HU" sz="3200" dirty="0">
                <a:solidFill>
                  <a:schemeClr val="accent1"/>
                </a:solidFill>
                <a:latin typeface="Grandview" panose="020B0502040204020203" pitchFamily="34" charset="0"/>
              </a:rPr>
              <a:t>EMAIL/EXCEL NOTIFICATION</a:t>
            </a:r>
            <a:endParaRPr lang="en-US" sz="1500" dirty="0">
              <a:latin typeface="Grandview" panose="020B0502040204020203" pitchFamily="34" charset="0"/>
            </a:endParaRPr>
          </a:p>
        </p:txBody>
      </p:sp>
      <p:pic>
        <p:nvPicPr>
          <p:cNvPr id="3" name="Picture 2">
            <a:extLst>
              <a:ext uri="{FF2B5EF4-FFF2-40B4-BE49-F238E27FC236}">
                <a16:creationId xmlns:a16="http://schemas.microsoft.com/office/drawing/2014/main" id="{28A0D9E3-4C65-4A46-EC98-C62F36DABDAA}"/>
              </a:ext>
            </a:extLst>
          </p:cNvPr>
          <p:cNvPicPr>
            <a:picLocks noChangeAspect="1"/>
          </p:cNvPicPr>
          <p:nvPr/>
        </p:nvPicPr>
        <p:blipFill>
          <a:blip r:embed="rId2"/>
          <a:stretch>
            <a:fillRect/>
          </a:stretch>
        </p:blipFill>
        <p:spPr>
          <a:xfrm>
            <a:off x="2327564" y="5786582"/>
            <a:ext cx="914400" cy="914400"/>
          </a:xfrm>
          <a:prstGeom prst="rect">
            <a:avLst/>
          </a:prstGeom>
        </p:spPr>
      </p:pic>
    </p:spTree>
    <p:extLst>
      <p:ext uri="{BB962C8B-B14F-4D97-AF65-F5344CB8AC3E}">
        <p14:creationId xmlns:p14="http://schemas.microsoft.com/office/powerpoint/2010/main" val="300392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7E6885B9-1E65-3E5D-3866-68DB8A680B83}"/>
              </a:ext>
            </a:extLst>
          </p:cNvPr>
          <p:cNvGraphicFramePr>
            <a:graphicFrameLocks noGrp="1"/>
          </p:cNvGraphicFramePr>
          <p:nvPr>
            <p:ph idx="1"/>
            <p:extLst>
              <p:ext uri="{D42A27DB-BD31-4B8C-83A1-F6EECF244321}">
                <p14:modId xmlns:p14="http://schemas.microsoft.com/office/powerpoint/2010/main" val="2952155278"/>
              </p:ext>
            </p:extLst>
          </p:nvPr>
        </p:nvGraphicFramePr>
        <p:xfrm>
          <a:off x="444450" y="1811337"/>
          <a:ext cx="6310311" cy="4251707"/>
        </p:xfrm>
        <a:graphic>
          <a:graphicData uri="http://schemas.openxmlformats.org/drawingml/2006/table">
            <a:tbl>
              <a:tblPr>
                <a:tableStyleId>{7DF18680-E054-41AD-8BC1-D1AEF772440D}</a:tableStyleId>
              </a:tblPr>
              <a:tblGrid>
                <a:gridCol w="340591">
                  <a:extLst>
                    <a:ext uri="{9D8B030D-6E8A-4147-A177-3AD203B41FA5}">
                      <a16:colId xmlns:a16="http://schemas.microsoft.com/office/drawing/2014/main" val="1911752563"/>
                    </a:ext>
                  </a:extLst>
                </a:gridCol>
                <a:gridCol w="5357091">
                  <a:extLst>
                    <a:ext uri="{9D8B030D-6E8A-4147-A177-3AD203B41FA5}">
                      <a16:colId xmlns:a16="http://schemas.microsoft.com/office/drawing/2014/main" val="2418160993"/>
                    </a:ext>
                  </a:extLst>
                </a:gridCol>
                <a:gridCol w="612629">
                  <a:extLst>
                    <a:ext uri="{9D8B030D-6E8A-4147-A177-3AD203B41FA5}">
                      <a16:colId xmlns:a16="http://schemas.microsoft.com/office/drawing/2014/main" val="919679847"/>
                    </a:ext>
                  </a:extLst>
                </a:gridCol>
              </a:tblGrid>
              <a:tr h="543936">
                <a:tc>
                  <a:txBody>
                    <a:bodyPr/>
                    <a:lstStyle/>
                    <a:p>
                      <a:r>
                        <a:rPr lang="hu-HU" dirty="0"/>
                        <a:t>1</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SYSTEM ALERTS SUMMARY </a:t>
                      </a:r>
                    </a:p>
                    <a:p>
                      <a:endParaRPr lang="en-US" dirty="0"/>
                    </a:p>
                  </a:txBody>
                  <a:tcPr/>
                </a:tc>
                <a:tc>
                  <a:txBody>
                    <a:bodyPr/>
                    <a:lstStyle/>
                    <a:p>
                      <a:endParaRPr lang="en-US" dirty="0"/>
                    </a:p>
                  </a:txBody>
                  <a:tcPr/>
                </a:tc>
                <a:extLst>
                  <a:ext uri="{0D108BD9-81ED-4DB2-BD59-A6C34878D82A}">
                    <a16:rowId xmlns:a16="http://schemas.microsoft.com/office/drawing/2014/main" val="1314205510"/>
                  </a:ext>
                </a:extLst>
              </a:tr>
              <a:tr h="990347">
                <a:tc>
                  <a:txBody>
                    <a:bodyPr/>
                    <a:lstStyle/>
                    <a:p>
                      <a:r>
                        <a:rPr lang="hu-HU" dirty="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DISCRETE ORDER RESPONSE – NEW + OPEN PO</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dirty="0">
                        <a:latin typeface="Grandview" panose="020B0502040204020203" pitchFamily="34" charset="0"/>
                      </a:endParaRPr>
                    </a:p>
                    <a:p>
                      <a:pPr marL="285750" indent="-285750">
                        <a:buFont typeface="Arial" panose="020B0604020202020204" pitchFamily="34" charset="0"/>
                        <a:buChar char="•"/>
                      </a:pPr>
                      <a:r>
                        <a:rPr lang="hu-HU" sz="1400" dirty="0"/>
                        <a:t>ACKNOWLEDGE</a:t>
                      </a:r>
                    </a:p>
                    <a:p>
                      <a:pPr marL="285750" indent="-285750">
                        <a:buFont typeface="Arial" panose="020B0604020202020204" pitchFamily="34" charset="0"/>
                        <a:buChar char="•"/>
                      </a:pPr>
                      <a:r>
                        <a:rPr lang="hu-HU" sz="1400" dirty="0"/>
                        <a:t>EDIT PROMISE</a:t>
                      </a:r>
                    </a:p>
                    <a:p>
                      <a:pPr marL="285750" indent="-285750">
                        <a:buFont typeface="Arial" panose="020B0604020202020204" pitchFamily="34" charset="0"/>
                        <a:buChar char="•"/>
                      </a:pPr>
                      <a:r>
                        <a:rPr lang="hu-HU" sz="1400" dirty="0"/>
                        <a:t>NO COMMIT</a:t>
                      </a:r>
                      <a:endParaRPr lang="en-US" sz="1400" dirty="0"/>
                    </a:p>
                  </a:txBody>
                  <a:tcPr/>
                </a:tc>
                <a:tc>
                  <a:txBody>
                    <a:bodyPr/>
                    <a:lstStyle/>
                    <a:p>
                      <a:endParaRPr lang="en-US"/>
                    </a:p>
                  </a:txBody>
                  <a:tcPr/>
                </a:tc>
                <a:extLst>
                  <a:ext uri="{0D108BD9-81ED-4DB2-BD59-A6C34878D82A}">
                    <a16:rowId xmlns:a16="http://schemas.microsoft.com/office/drawing/2014/main" val="2739820102"/>
                  </a:ext>
                </a:extLst>
              </a:tr>
              <a:tr h="990347">
                <a:tc>
                  <a:txBody>
                    <a:bodyPr/>
                    <a:lstStyle/>
                    <a:p>
                      <a:r>
                        <a:rPr lang="hu-HU" dirty="0"/>
                        <a:t>3</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CANCEL REQUEST RESPONSE PROCESS</a:t>
                      </a:r>
                      <a:endParaRPr lang="hu-HU" sz="1800" dirty="0">
                        <a:latin typeface="Grandview" panose="020B0502040204020203" pitchFamily="34" charset="0"/>
                      </a:endParaRPr>
                    </a:p>
                    <a:p>
                      <a:endParaRPr lang="en-US" dirty="0"/>
                    </a:p>
                  </a:txBody>
                  <a:tcPr/>
                </a:tc>
                <a:tc>
                  <a:txBody>
                    <a:bodyPr/>
                    <a:lstStyle/>
                    <a:p>
                      <a:endParaRPr lang="en-US"/>
                    </a:p>
                  </a:txBody>
                  <a:tcPr/>
                </a:tc>
                <a:extLst>
                  <a:ext uri="{0D108BD9-81ED-4DB2-BD59-A6C34878D82A}">
                    <a16:rowId xmlns:a16="http://schemas.microsoft.com/office/drawing/2014/main" val="3008671555"/>
                  </a:ext>
                </a:extLst>
              </a:tr>
              <a:tr h="990347">
                <a:tc>
                  <a:txBody>
                    <a:bodyPr/>
                    <a:lstStyle/>
                    <a:p>
                      <a:r>
                        <a:rPr lang="hu-HU" dirty="0"/>
                        <a:t>4</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NEW OR CHANGED FORECAST ALERT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b="1" dirty="0">
                        <a:latin typeface="Grandview" panose="020B0502040204020203" pitchFamily="34" charset="0"/>
                      </a:endParaRPr>
                    </a:p>
                    <a:p>
                      <a:pPr marL="342900" lvl="0" indent="-342900">
                        <a:buFont typeface="Arial" panose="020B0604020202020204" pitchFamily="34" charset="0"/>
                        <a:buChar char="•"/>
                      </a:pPr>
                      <a:r>
                        <a:rPr lang="hu-HU" sz="1400" dirty="0">
                          <a:latin typeface="Grandview" panose="020B0502040204020203" pitchFamily="34" charset="0"/>
                        </a:rPr>
                        <a:t>COMMIT PROCESS DISCRETE ORDERS</a:t>
                      </a:r>
                    </a:p>
                    <a:p>
                      <a:pPr marL="342900" lvl="0" indent="-342900">
                        <a:buFont typeface="Arial" panose="020B0604020202020204" pitchFamily="34" charset="0"/>
                        <a:buChar char="•"/>
                      </a:pPr>
                      <a:r>
                        <a:rPr lang="hu-HU" sz="1400" dirty="0">
                          <a:latin typeface="Grandview" panose="020B0502040204020203" pitchFamily="34" charset="0"/>
                        </a:rPr>
                        <a:t>COMMIT PROCESS SCHEDULE AGREEMENTS</a:t>
                      </a:r>
                    </a:p>
                    <a:p>
                      <a:endParaRPr lang="en-US" dirty="0"/>
                    </a:p>
                  </a:txBody>
                  <a:tcPr/>
                </a:tc>
                <a:tc>
                  <a:txBody>
                    <a:bodyPr/>
                    <a:lstStyle/>
                    <a:p>
                      <a:endParaRPr lang="en-US" dirty="0"/>
                    </a:p>
                  </a:txBody>
                  <a:tcPr/>
                </a:tc>
                <a:extLst>
                  <a:ext uri="{0D108BD9-81ED-4DB2-BD59-A6C34878D82A}">
                    <a16:rowId xmlns:a16="http://schemas.microsoft.com/office/drawing/2014/main" val="2737145810"/>
                  </a:ext>
                </a:extLst>
              </a:tr>
            </a:tbl>
          </a:graphicData>
        </a:graphic>
      </p:graphicFrame>
      <p:sp>
        <p:nvSpPr>
          <p:cNvPr id="3" name="Title 2">
            <a:extLst>
              <a:ext uri="{FF2B5EF4-FFF2-40B4-BE49-F238E27FC236}">
                <a16:creationId xmlns:a16="http://schemas.microsoft.com/office/drawing/2014/main" id="{8A56DD69-9C2D-E192-3E81-C14E6AF19211}"/>
              </a:ext>
            </a:extLst>
          </p:cNvPr>
          <p:cNvSpPr>
            <a:spLocks noGrp="1"/>
          </p:cNvSpPr>
          <p:nvPr>
            <p:ph type="title"/>
          </p:nvPr>
        </p:nvSpPr>
        <p:spPr>
          <a:xfrm>
            <a:off x="269537" y="218712"/>
            <a:ext cx="7138027" cy="986828"/>
          </a:xfrm>
        </p:spPr>
        <p:txBody>
          <a:bodyPr>
            <a:normAutofit fontScale="90000"/>
          </a:bodyPr>
          <a:lstStyle/>
          <a:p>
            <a:r>
              <a:rPr lang="hu-HU" dirty="0">
                <a:latin typeface="Grandview" panose="020B0502040204020203" pitchFamily="34" charset="0"/>
              </a:rPr>
              <a:t>EMAIL</a:t>
            </a:r>
            <a:r>
              <a:rPr lang="en-US" dirty="0"/>
              <a:t> | </a:t>
            </a:r>
            <a:r>
              <a:rPr lang="hu-HU" dirty="0">
                <a:latin typeface="Grandview" panose="020B0502040204020203" pitchFamily="34" charset="0"/>
              </a:rPr>
              <a:t>EXCEL ATTACHEMENT NOTIFICATION OUTLINE</a:t>
            </a:r>
            <a:endParaRPr lang="en-US" dirty="0"/>
          </a:p>
        </p:txBody>
      </p:sp>
      <p:sp>
        <p:nvSpPr>
          <p:cNvPr id="2" name="Action Button: Go to End 1">
            <a:hlinkClick r:id="rId2" action="ppaction://hlinksldjump" highlightClick="1"/>
            <a:extLst>
              <a:ext uri="{FF2B5EF4-FFF2-40B4-BE49-F238E27FC236}">
                <a16:creationId xmlns:a16="http://schemas.microsoft.com/office/drawing/2014/main" id="{D73D31A2-D382-BBE5-E481-D16D7A9D3B0A}"/>
              </a:ext>
            </a:extLst>
          </p:cNvPr>
          <p:cNvSpPr/>
          <p:nvPr/>
        </p:nvSpPr>
        <p:spPr>
          <a:xfrm>
            <a:off x="6265762" y="1926243"/>
            <a:ext cx="314036" cy="175491"/>
          </a:xfrm>
          <a:prstGeom prst="actionButtonE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 name="Action Button: Go to End 3">
            <a:hlinkClick r:id="rId3" action="ppaction://hlinksldjump" highlightClick="1"/>
            <a:extLst>
              <a:ext uri="{FF2B5EF4-FFF2-40B4-BE49-F238E27FC236}">
                <a16:creationId xmlns:a16="http://schemas.microsoft.com/office/drawing/2014/main" id="{58A8A7D9-910E-1740-1424-B24D184BE338}"/>
              </a:ext>
            </a:extLst>
          </p:cNvPr>
          <p:cNvSpPr/>
          <p:nvPr/>
        </p:nvSpPr>
        <p:spPr>
          <a:xfrm>
            <a:off x="6265762" y="2567622"/>
            <a:ext cx="314036" cy="175491"/>
          </a:xfrm>
          <a:prstGeom prst="actionButtonE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1" name="Action Button: Go to End 10">
            <a:hlinkClick r:id="rId4" action="ppaction://hlinksldjump"/>
            <a:extLst>
              <a:ext uri="{FF2B5EF4-FFF2-40B4-BE49-F238E27FC236}">
                <a16:creationId xmlns:a16="http://schemas.microsoft.com/office/drawing/2014/main" id="{4F063F85-F561-9A11-656C-FD402DC2BFD7}"/>
              </a:ext>
            </a:extLst>
          </p:cNvPr>
          <p:cNvSpPr/>
          <p:nvPr/>
        </p:nvSpPr>
        <p:spPr>
          <a:xfrm>
            <a:off x="6265762" y="3842324"/>
            <a:ext cx="314036" cy="175491"/>
          </a:xfrm>
          <a:prstGeom prst="actionButtonE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2" name="Action Button: Go to End 11">
            <a:hlinkClick r:id="rId5" action="ppaction://hlinksldjump" highlightClick="1"/>
            <a:extLst>
              <a:ext uri="{FF2B5EF4-FFF2-40B4-BE49-F238E27FC236}">
                <a16:creationId xmlns:a16="http://schemas.microsoft.com/office/drawing/2014/main" id="{06A0B210-62BE-D030-BDAC-DDCA06D5C9AA}"/>
              </a:ext>
            </a:extLst>
          </p:cNvPr>
          <p:cNvSpPr/>
          <p:nvPr/>
        </p:nvSpPr>
        <p:spPr>
          <a:xfrm>
            <a:off x="6265762" y="4877639"/>
            <a:ext cx="314036" cy="175491"/>
          </a:xfrm>
          <a:prstGeom prst="actionButtonE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8" name="Picture Placeholder 17">
            <a:extLst>
              <a:ext uri="{FF2B5EF4-FFF2-40B4-BE49-F238E27FC236}">
                <a16:creationId xmlns:a16="http://schemas.microsoft.com/office/drawing/2014/main" id="{585EADD2-CBE1-D8A6-7225-537931A77DF7}"/>
              </a:ext>
            </a:extLst>
          </p:cNvPr>
          <p:cNvPicPr>
            <a:picLocks noGrp="1" noChangeAspect="1"/>
          </p:cNvPicPr>
          <p:nvPr>
            <p:ph type="pic" sz="quarter" idx="12"/>
          </p:nvPr>
        </p:nvPicPr>
        <p:blipFill rotWithShape="1">
          <a:blip r:embed="rId6"/>
          <a:srcRect l="21850" r="21850"/>
          <a:stretch/>
        </p:blipFill>
        <p:spPr/>
      </p:pic>
      <p:pic>
        <p:nvPicPr>
          <p:cNvPr id="6" name="Picture 5">
            <a:extLst>
              <a:ext uri="{FF2B5EF4-FFF2-40B4-BE49-F238E27FC236}">
                <a16:creationId xmlns:a16="http://schemas.microsoft.com/office/drawing/2014/main" id="{56E05A02-8F57-7E28-0C15-D5627F0A829C}"/>
              </a:ext>
            </a:extLst>
          </p:cNvPr>
          <p:cNvPicPr>
            <a:picLocks noChangeAspect="1"/>
          </p:cNvPicPr>
          <p:nvPr/>
        </p:nvPicPr>
        <p:blipFill>
          <a:blip r:embed="rId7"/>
          <a:stretch>
            <a:fillRect/>
          </a:stretch>
        </p:blipFill>
        <p:spPr>
          <a:xfrm>
            <a:off x="5965580" y="186004"/>
            <a:ext cx="914400" cy="914400"/>
          </a:xfrm>
          <a:prstGeom prst="rect">
            <a:avLst/>
          </a:prstGeom>
        </p:spPr>
      </p:pic>
    </p:spTree>
    <p:extLst>
      <p:ext uri="{BB962C8B-B14F-4D97-AF65-F5344CB8AC3E}">
        <p14:creationId xmlns:p14="http://schemas.microsoft.com/office/powerpoint/2010/main" val="2959112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Person holding mouse">
            <a:extLst>
              <a:ext uri="{FF2B5EF4-FFF2-40B4-BE49-F238E27FC236}">
                <a16:creationId xmlns:a16="http://schemas.microsoft.com/office/drawing/2014/main" id="{2719591A-F6A2-9191-909F-F480A04F3C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484" y="2476433"/>
            <a:ext cx="6020955" cy="4013970"/>
          </a:xfrm>
          <a:prstGeom prst="rect">
            <a:avLst/>
          </a:prstGeom>
        </p:spPr>
      </p:pic>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lstStyle/>
          <a:p>
            <a:r>
              <a:rPr lang="hu-HU" dirty="0"/>
              <a:t>SUPPLIER ALERTS</a:t>
            </a:r>
            <a:r>
              <a:rPr lang="en-US" dirty="0"/>
              <a:t> |</a:t>
            </a:r>
            <a:r>
              <a:rPr lang="hu-HU" dirty="0"/>
              <a:t> EXCEL ATTACHMENT NOTIFICATION</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extLst>
              <p:ext uri="{D42A27DB-BD31-4B8C-83A1-F6EECF244321}">
                <p14:modId xmlns:p14="http://schemas.microsoft.com/office/powerpoint/2010/main" val="3796682645"/>
              </p:ext>
            </p:extLst>
          </p:nvPr>
        </p:nvGraphicFramePr>
        <p:xfrm>
          <a:off x="3422961" y="1268588"/>
          <a:ext cx="8242566" cy="2571213"/>
        </p:xfrm>
        <a:graphic>
          <a:graphicData uri="http://schemas.openxmlformats.org/drawingml/2006/table">
            <a:tbl>
              <a:tblPr firstRow="1">
                <a:tableStyleId>{7DF18680-E054-41AD-8BC1-D1AEF772440D}</a:tableStyleId>
              </a:tblPr>
              <a:tblGrid>
                <a:gridCol w="5120675">
                  <a:extLst>
                    <a:ext uri="{9D8B030D-6E8A-4147-A177-3AD203B41FA5}">
                      <a16:colId xmlns:a16="http://schemas.microsoft.com/office/drawing/2014/main" val="1019971857"/>
                    </a:ext>
                  </a:extLst>
                </a:gridCol>
                <a:gridCol w="3121891">
                  <a:extLst>
                    <a:ext uri="{9D8B030D-6E8A-4147-A177-3AD203B41FA5}">
                      <a16:colId xmlns:a16="http://schemas.microsoft.com/office/drawing/2014/main" val="3859906292"/>
                    </a:ext>
                  </a:extLst>
                </a:gridCol>
              </a:tblGrid>
              <a:tr h="622979">
                <a:tc>
                  <a:txBody>
                    <a:bodyPr/>
                    <a:lstStyle/>
                    <a:p>
                      <a:pPr algn="ctr" fontAlgn="b"/>
                      <a:r>
                        <a:rPr lang="en-US" sz="1400" b="1" u="none" strike="noStrike" noProof="0" dirty="0">
                          <a:solidFill>
                            <a:schemeClr val="bg1"/>
                          </a:solidFill>
                          <a:effectLst/>
                        </a:rPr>
                        <a:t>Email-based Supplier SYSTEM ALERTS</a:t>
                      </a:r>
                      <a:endParaRPr lang="en-US" sz="1400" b="1" i="0" u="none" strike="noStrike" noProof="0" dirty="0">
                        <a:solidFill>
                          <a:schemeClr val="bg1"/>
                        </a:solidFill>
                        <a:effectLst/>
                        <a:latin typeface="+mn-lt"/>
                      </a:endParaRPr>
                    </a:p>
                  </a:txBody>
                  <a:tcPr marL="9525" marR="9525" marT="9525" marB="0" anchor="ctr"/>
                </a:tc>
                <a:tc>
                  <a:txBody>
                    <a:bodyPr/>
                    <a:lstStyle/>
                    <a:p>
                      <a:pPr algn="ctr" fontAlgn="b"/>
                      <a:r>
                        <a:rPr lang="en-US" sz="1400" b="1" u="none" strike="noStrike" noProof="0" dirty="0">
                          <a:solidFill>
                            <a:schemeClr val="bg1"/>
                          </a:solidFill>
                          <a:effectLst/>
                        </a:rPr>
                        <a:t>ALERT FREQUENCY</a:t>
                      </a:r>
                      <a:endParaRPr lang="en-US" sz="1400" b="1" i="0" u="none" strike="noStrike" noProof="0"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203382">
                <a:tc>
                  <a:txBody>
                    <a:bodyPr/>
                    <a:lstStyle/>
                    <a:p>
                      <a:pPr algn="l" fontAlgn="b"/>
                      <a:r>
                        <a:rPr lang="en-US" sz="1400" b="0" u="none" strike="noStrike" noProof="0" dirty="0">
                          <a:solidFill>
                            <a:srgbClr val="002060"/>
                          </a:solidFill>
                          <a:effectLst/>
                        </a:rPr>
                        <a:t>New or Changed FORECAST Alert DPO/JIT*</a:t>
                      </a:r>
                      <a:endParaRPr lang="en-US" sz="1400" b="0" i="0" u="none" strike="noStrike" noProof="0" dirty="0">
                        <a:solidFill>
                          <a:srgbClr val="002060"/>
                        </a:solidFill>
                        <a:effectLst/>
                        <a:latin typeface="+mn-lt"/>
                      </a:endParaRPr>
                    </a:p>
                  </a:txBody>
                  <a:tcPr marL="9525" marR="9525" marT="9525" marB="0" anchor="b"/>
                </a:tc>
                <a:tc>
                  <a:txBody>
                    <a:bodyPr/>
                    <a:lstStyle/>
                    <a:p>
                      <a:pPr algn="ctr" fontAlgn="b"/>
                      <a:r>
                        <a:rPr lang="en-US" sz="1400" b="0" u="none" strike="noStrike" noProof="0" dirty="0">
                          <a:solidFill>
                            <a:srgbClr val="002060"/>
                          </a:solidFill>
                          <a:effectLst/>
                        </a:rPr>
                        <a:t>ONCE /WEEK</a:t>
                      </a:r>
                      <a:endParaRPr lang="en-US" sz="1400" b="0" i="0" u="none" strike="noStrike" noProof="0" dirty="0">
                        <a:solidFill>
                          <a:srgbClr val="002060"/>
                        </a:solidFill>
                        <a:effectLst/>
                        <a:latin typeface="+mn-lt"/>
                      </a:endParaRPr>
                    </a:p>
                  </a:txBody>
                  <a:tcPr marL="9525" marR="9525" marT="9525" marB="0" anchor="ctr"/>
                </a:tc>
                <a:extLst>
                  <a:ext uri="{0D108BD9-81ED-4DB2-BD59-A6C34878D82A}">
                    <a16:rowId xmlns:a16="http://schemas.microsoft.com/office/drawing/2014/main" val="315728047"/>
                  </a:ext>
                </a:extLst>
              </a:tr>
              <a:tr h="203382">
                <a:tc>
                  <a:txBody>
                    <a:bodyPr/>
                    <a:lstStyle/>
                    <a:p>
                      <a:pPr algn="l" fontAlgn="b"/>
                      <a:r>
                        <a:rPr lang="en-US" sz="1400" b="0" u="none" strike="noStrike" noProof="0" dirty="0">
                          <a:solidFill>
                            <a:srgbClr val="002060"/>
                          </a:solidFill>
                          <a:effectLst/>
                        </a:rPr>
                        <a:t>New Discrete PO</a:t>
                      </a:r>
                      <a:endParaRPr lang="en-US" sz="1400" b="0" i="0" u="none" strike="noStrike" noProof="0" dirty="0">
                        <a:solidFill>
                          <a:srgbClr val="002060"/>
                        </a:solidFill>
                        <a:effectLst/>
                        <a:latin typeface="+mn-lt"/>
                      </a:endParaRPr>
                    </a:p>
                  </a:txBody>
                  <a:tcPr marL="9525" marR="9525" marT="9525" marB="0" anchor="b"/>
                </a:tc>
                <a:tc>
                  <a:txBody>
                    <a:bodyPr/>
                    <a:lstStyle/>
                    <a:p>
                      <a:pPr algn="ctr" fontAlgn="b"/>
                      <a:r>
                        <a:rPr lang="en-US" sz="1400" b="0" u="none" strike="noStrike" noProof="0" dirty="0">
                          <a:solidFill>
                            <a:srgbClr val="002060"/>
                          </a:solidFill>
                          <a:effectLst/>
                        </a:rPr>
                        <a:t>2 TIMES/DAY</a:t>
                      </a:r>
                    </a:p>
                    <a:p>
                      <a:pPr algn="ctr" fontAlgn="b"/>
                      <a:r>
                        <a:rPr lang="en-US" sz="1400" b="0" i="0" u="none" strike="noStrike" noProof="0" dirty="0">
                          <a:solidFill>
                            <a:srgbClr val="002060"/>
                          </a:solidFill>
                          <a:effectLst/>
                          <a:latin typeface="+mn-lt"/>
                        </a:rPr>
                        <a:t>Not repeating same PO</a:t>
                      </a:r>
                    </a:p>
                  </a:txBody>
                  <a:tcPr marL="9525" marR="9525" marT="9525" marB="0" anchor="ctr"/>
                </a:tc>
                <a:extLst>
                  <a:ext uri="{0D108BD9-81ED-4DB2-BD59-A6C34878D82A}">
                    <a16:rowId xmlns:a16="http://schemas.microsoft.com/office/drawing/2014/main" val="1820254654"/>
                  </a:ext>
                </a:extLst>
              </a:tr>
              <a:tr h="45478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u="none" strike="noStrike" noProof="0" dirty="0">
                          <a:solidFill>
                            <a:srgbClr val="002060"/>
                          </a:solidFill>
                          <a:effectLst/>
                          <a:latin typeface="+mn-lt"/>
                        </a:rPr>
                        <a:t>Summary of Discrete Order Lines</a:t>
                      </a:r>
                      <a:endParaRPr lang="en-US" sz="1400" b="0" i="0" u="none" strike="noStrike" noProof="0"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u="none" strike="noStrike" noProof="0" dirty="0">
                          <a:solidFill>
                            <a:srgbClr val="002060"/>
                          </a:solidFill>
                          <a:effectLst/>
                        </a:rPr>
                        <a:t>ONCE /WEEK</a:t>
                      </a:r>
                    </a:p>
                  </a:txBody>
                  <a:tcPr marL="9525" marR="9525" marT="9525" marB="0" anchor="ctr"/>
                </a:tc>
                <a:extLst>
                  <a:ext uri="{0D108BD9-81ED-4DB2-BD59-A6C34878D82A}">
                    <a16:rowId xmlns:a16="http://schemas.microsoft.com/office/drawing/2014/main" val="1857517647"/>
                  </a:ext>
                </a:extLst>
              </a:tr>
              <a:tr h="203382">
                <a:tc>
                  <a:txBody>
                    <a:bodyPr/>
                    <a:lstStyle/>
                    <a:p>
                      <a:pPr algn="l" fontAlgn="b"/>
                      <a:r>
                        <a:rPr lang="en-US" sz="1400" b="0" u="none" strike="noStrike" noProof="0" dirty="0">
                          <a:solidFill>
                            <a:srgbClr val="002060"/>
                          </a:solidFill>
                          <a:effectLst/>
                        </a:rPr>
                        <a:t>Cancel request Alert</a:t>
                      </a:r>
                      <a:endParaRPr lang="en-US" sz="1400" b="0" i="0" u="none" strike="noStrike" noProof="0" dirty="0">
                        <a:solidFill>
                          <a:srgbClr val="002060"/>
                        </a:solidFill>
                        <a:effectLst/>
                        <a:latin typeface="+mn-lt"/>
                      </a:endParaRPr>
                    </a:p>
                  </a:txBody>
                  <a:tcPr marL="9525" marR="9525" marT="9525" marB="0" anchor="b"/>
                </a:tc>
                <a:tc>
                  <a:txBody>
                    <a:bodyPr/>
                    <a:lstStyle/>
                    <a:p>
                      <a:pPr algn="ctr" fontAlgn="b"/>
                      <a:r>
                        <a:rPr lang="en-US" sz="1400" b="0" u="none" strike="noStrike" noProof="0" dirty="0">
                          <a:solidFill>
                            <a:srgbClr val="002060"/>
                          </a:solidFill>
                          <a:effectLst/>
                        </a:rPr>
                        <a:t>ONCE /DAY</a:t>
                      </a:r>
                    </a:p>
                    <a:p>
                      <a:pPr algn="ctr" fontAlgn="b"/>
                      <a:r>
                        <a:rPr lang="en-US" sz="1400" b="0" i="0" u="none" strike="noStrike" noProof="0" dirty="0">
                          <a:solidFill>
                            <a:srgbClr val="002060"/>
                          </a:solidFill>
                          <a:effectLst/>
                          <a:latin typeface="+mn-lt"/>
                        </a:rPr>
                        <a:t>Not repeating</a:t>
                      </a:r>
                    </a:p>
                  </a:txBody>
                  <a:tcPr marL="9525" marR="9525" marT="9525" marB="0" anchor="ctr"/>
                </a:tc>
                <a:extLst>
                  <a:ext uri="{0D108BD9-81ED-4DB2-BD59-A6C34878D82A}">
                    <a16:rowId xmlns:a16="http://schemas.microsoft.com/office/drawing/2014/main" val="3247931029"/>
                  </a:ext>
                </a:extLst>
              </a:tr>
              <a:tr h="398072">
                <a:tc>
                  <a:txBody>
                    <a:bodyPr/>
                    <a:lstStyle/>
                    <a:p>
                      <a:pPr algn="l" fontAlgn="b"/>
                      <a:r>
                        <a:rPr lang="en-US" sz="1400" b="0" u="none" strike="noStrike" noProof="0" dirty="0">
                          <a:solidFill>
                            <a:srgbClr val="002060"/>
                          </a:solidFill>
                          <a:effectLst/>
                        </a:rPr>
                        <a:t>Cancel Pending Response Alert</a:t>
                      </a:r>
                      <a:endParaRPr lang="en-US" sz="1400" b="0" i="0" u="none" strike="noStrike" noProof="0"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0" u="none" strike="noStrike" noProof="0" dirty="0">
                          <a:solidFill>
                            <a:srgbClr val="002060"/>
                          </a:solidFill>
                          <a:effectLst/>
                        </a:rPr>
                        <a:t>ONCE /DAY</a:t>
                      </a:r>
                    </a:p>
                  </a:txBody>
                  <a:tcPr marL="9525" marR="9525" marT="9525" marB="0" anchor="ctr"/>
                </a:tc>
                <a:extLst>
                  <a:ext uri="{0D108BD9-81ED-4DB2-BD59-A6C34878D82A}">
                    <a16:rowId xmlns:a16="http://schemas.microsoft.com/office/drawing/2014/main" val="95836301"/>
                  </a:ext>
                </a:extLst>
              </a:tr>
            </a:tbl>
          </a:graphicData>
        </a:graphic>
      </p:graphicFrame>
      <p:pic>
        <p:nvPicPr>
          <p:cNvPr id="2" name="Picture 1">
            <a:extLst>
              <a:ext uri="{FF2B5EF4-FFF2-40B4-BE49-F238E27FC236}">
                <a16:creationId xmlns:a16="http://schemas.microsoft.com/office/drawing/2014/main" id="{C2BA2C5E-7233-E6B7-8B2D-AA68CB6F4D91}"/>
              </a:ext>
            </a:extLst>
          </p:cNvPr>
          <p:cNvPicPr>
            <a:picLocks noChangeAspect="1"/>
          </p:cNvPicPr>
          <p:nvPr/>
        </p:nvPicPr>
        <p:blipFill>
          <a:blip r:embed="rId3"/>
          <a:stretch>
            <a:fillRect/>
          </a:stretch>
        </p:blipFill>
        <p:spPr>
          <a:xfrm>
            <a:off x="11277600" y="0"/>
            <a:ext cx="914400" cy="914400"/>
          </a:xfrm>
          <a:prstGeom prst="rect">
            <a:avLst/>
          </a:prstGeom>
        </p:spPr>
      </p:pic>
      <p:sp>
        <p:nvSpPr>
          <p:cNvPr id="4" name="TextBox 3">
            <a:extLst>
              <a:ext uri="{FF2B5EF4-FFF2-40B4-BE49-F238E27FC236}">
                <a16:creationId xmlns:a16="http://schemas.microsoft.com/office/drawing/2014/main" id="{7BAF0D8A-848A-5078-2630-DB9611E572B4}"/>
              </a:ext>
            </a:extLst>
          </p:cNvPr>
          <p:cNvSpPr txBox="1"/>
          <p:nvPr/>
        </p:nvSpPr>
        <p:spPr>
          <a:xfrm>
            <a:off x="7028873" y="6040582"/>
            <a:ext cx="4313382" cy="449821"/>
          </a:xfrm>
          <a:prstGeom prst="rect">
            <a:avLst/>
          </a:prstGeom>
          <a:noFill/>
        </p:spPr>
        <p:txBody>
          <a:bodyPr wrap="square" rtlCol="0">
            <a:noAutofit/>
          </a:bodyPr>
          <a:lstStyle/>
          <a:p>
            <a:pPr algn="l"/>
            <a:r>
              <a:rPr lang="en-US" sz="1000" b="0" u="none" strike="noStrike" noProof="0" dirty="0">
                <a:solidFill>
                  <a:srgbClr val="002060"/>
                </a:solidFill>
                <a:effectLst/>
              </a:rPr>
              <a:t>*</a:t>
            </a:r>
            <a:r>
              <a:rPr lang="en-US" sz="1000" dirty="0"/>
              <a:t>DPO – Discrete Purchase Order</a:t>
            </a:r>
          </a:p>
          <a:p>
            <a:pPr algn="l"/>
            <a:r>
              <a:rPr lang="en-US" sz="1000" dirty="0"/>
              <a:t>JIT – Just in Time  - Schedule Agreement</a:t>
            </a:r>
          </a:p>
        </p:txBody>
      </p:sp>
    </p:spTree>
    <p:extLst>
      <p:ext uri="{BB962C8B-B14F-4D97-AF65-F5344CB8AC3E}">
        <p14:creationId xmlns:p14="http://schemas.microsoft.com/office/powerpoint/2010/main" val="701079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638318-02D0-0B5E-9C8C-29129BFB2DCA}"/>
              </a:ext>
            </a:extLst>
          </p:cNvPr>
          <p:cNvSpPr>
            <a:spLocks noGrp="1"/>
          </p:cNvSpPr>
          <p:nvPr>
            <p:ph type="title"/>
          </p:nvPr>
        </p:nvSpPr>
        <p:spPr/>
        <p:txBody>
          <a:bodyPr>
            <a:normAutofit fontScale="90000"/>
          </a:bodyPr>
          <a:lstStyle/>
          <a:p>
            <a:r>
              <a:rPr lang="hu-HU" dirty="0"/>
              <a:t>SUPPLIER ALERTS</a:t>
            </a:r>
            <a:r>
              <a:rPr lang="en-US" dirty="0"/>
              <a:t> |</a:t>
            </a:r>
            <a:r>
              <a:rPr lang="hu-HU" dirty="0"/>
              <a:t> EXCEL ATTACHMENT NOTIFICATION</a:t>
            </a:r>
            <a:r>
              <a:rPr lang="en-US" dirty="0"/>
              <a:t> |</a:t>
            </a:r>
            <a:r>
              <a:rPr lang="hu-HU" dirty="0"/>
              <a:t> STEPS &amp; TIPS</a:t>
            </a:r>
            <a:endParaRPr lang="en-US" dirty="0"/>
          </a:p>
        </p:txBody>
      </p:sp>
      <p:grpSp>
        <p:nvGrpSpPr>
          <p:cNvPr id="6" name="Group 5">
            <a:extLst>
              <a:ext uri="{FF2B5EF4-FFF2-40B4-BE49-F238E27FC236}">
                <a16:creationId xmlns:a16="http://schemas.microsoft.com/office/drawing/2014/main" id="{7D5D8631-520E-F586-3458-13BC1B671F27}"/>
              </a:ext>
            </a:extLst>
          </p:cNvPr>
          <p:cNvGrpSpPr/>
          <p:nvPr/>
        </p:nvGrpSpPr>
        <p:grpSpPr>
          <a:xfrm>
            <a:off x="129308" y="1090188"/>
            <a:ext cx="6660252" cy="4285376"/>
            <a:chOff x="360217" y="990085"/>
            <a:chExt cx="8331615" cy="5036796"/>
          </a:xfrm>
        </p:grpSpPr>
        <p:pic>
          <p:nvPicPr>
            <p:cNvPr id="13" name="Picture 12" descr="Text&#10;&#10;Description automatically generated">
              <a:extLst>
                <a:ext uri="{FF2B5EF4-FFF2-40B4-BE49-F238E27FC236}">
                  <a16:creationId xmlns:a16="http://schemas.microsoft.com/office/drawing/2014/main" id="{13DA5F16-B706-44F0-E217-5F660055C4F8}"/>
                </a:ext>
              </a:extLst>
            </p:cNvPr>
            <p:cNvPicPr>
              <a:picLocks noChangeAspect="1"/>
            </p:cNvPicPr>
            <p:nvPr/>
          </p:nvPicPr>
          <p:blipFill>
            <a:blip r:embed="rId2"/>
            <a:stretch>
              <a:fillRect/>
            </a:stretch>
          </p:blipFill>
          <p:spPr>
            <a:xfrm>
              <a:off x="360217" y="1022160"/>
              <a:ext cx="8331615" cy="50047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Rounded Corners 6">
              <a:extLst>
                <a:ext uri="{FF2B5EF4-FFF2-40B4-BE49-F238E27FC236}">
                  <a16:creationId xmlns:a16="http://schemas.microsoft.com/office/drawing/2014/main" id="{47EE4F24-2A4B-9DC2-D60F-5D25CFC1937F}"/>
                </a:ext>
              </a:extLst>
            </p:cNvPr>
            <p:cNvSpPr/>
            <p:nvPr/>
          </p:nvSpPr>
          <p:spPr>
            <a:xfrm>
              <a:off x="3482109" y="1022160"/>
              <a:ext cx="3029527" cy="298006"/>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7CB9DDAC-A8B0-859E-9622-28F970D59988}"/>
                </a:ext>
              </a:extLst>
            </p:cNvPr>
            <p:cNvSpPr/>
            <p:nvPr/>
          </p:nvSpPr>
          <p:spPr>
            <a:xfrm>
              <a:off x="820858" y="1342168"/>
              <a:ext cx="1401134" cy="223788"/>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Dodecagon 8">
              <a:extLst>
                <a:ext uri="{FF2B5EF4-FFF2-40B4-BE49-F238E27FC236}">
                  <a16:creationId xmlns:a16="http://schemas.microsoft.com/office/drawing/2014/main" id="{D6513222-5BBF-720F-58A1-2E9E6337E2A2}"/>
                </a:ext>
              </a:extLst>
            </p:cNvPr>
            <p:cNvSpPr/>
            <p:nvPr/>
          </p:nvSpPr>
          <p:spPr>
            <a:xfrm>
              <a:off x="2295015" y="1342168"/>
              <a:ext cx="306428" cy="28574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0" name="Dodecagon 9">
              <a:extLst>
                <a:ext uri="{FF2B5EF4-FFF2-40B4-BE49-F238E27FC236}">
                  <a16:creationId xmlns:a16="http://schemas.microsoft.com/office/drawing/2014/main" id="{07BF07C1-FBEB-36F7-F54B-AF32D7EC6F0C}"/>
                </a:ext>
              </a:extLst>
            </p:cNvPr>
            <p:cNvSpPr/>
            <p:nvPr/>
          </p:nvSpPr>
          <p:spPr>
            <a:xfrm>
              <a:off x="6511636" y="990085"/>
              <a:ext cx="306428" cy="285741"/>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grpSp>
      <p:pic>
        <p:nvPicPr>
          <p:cNvPr id="11" name="Picture 10" descr="Table&#10;&#10;Description automatically generated">
            <a:extLst>
              <a:ext uri="{FF2B5EF4-FFF2-40B4-BE49-F238E27FC236}">
                <a16:creationId xmlns:a16="http://schemas.microsoft.com/office/drawing/2014/main" id="{C983598B-94C5-BD06-9881-084EEE45A703}"/>
              </a:ext>
            </a:extLst>
          </p:cNvPr>
          <p:cNvPicPr>
            <a:picLocks noChangeAspect="1"/>
          </p:cNvPicPr>
          <p:nvPr/>
        </p:nvPicPr>
        <p:blipFill>
          <a:blip r:embed="rId3"/>
          <a:stretch>
            <a:fillRect/>
          </a:stretch>
        </p:blipFill>
        <p:spPr>
          <a:xfrm>
            <a:off x="497542" y="4958950"/>
            <a:ext cx="2414313" cy="13777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21" name="TextBox 4">
            <a:extLst>
              <a:ext uri="{FF2B5EF4-FFF2-40B4-BE49-F238E27FC236}">
                <a16:creationId xmlns:a16="http://schemas.microsoft.com/office/drawing/2014/main" id="{10FA24EC-B053-4FA9-3A53-3545FF3BF4BB}"/>
              </a:ext>
            </a:extLst>
          </p:cNvPr>
          <p:cNvGraphicFramePr/>
          <p:nvPr>
            <p:extLst>
              <p:ext uri="{D42A27DB-BD31-4B8C-83A1-F6EECF244321}">
                <p14:modId xmlns:p14="http://schemas.microsoft.com/office/powerpoint/2010/main" val="3159784200"/>
              </p:ext>
            </p:extLst>
          </p:nvPr>
        </p:nvGraphicFramePr>
        <p:xfrm>
          <a:off x="7047345" y="914400"/>
          <a:ext cx="4886870" cy="50670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a:extLst>
              <a:ext uri="{FF2B5EF4-FFF2-40B4-BE49-F238E27FC236}">
                <a16:creationId xmlns:a16="http://schemas.microsoft.com/office/drawing/2014/main" id="{E0EC740B-9D64-3FED-24BB-425EDB41E7AD}"/>
              </a:ext>
            </a:extLst>
          </p:cNvPr>
          <p:cNvPicPr>
            <a:picLocks noChangeAspect="1"/>
          </p:cNvPicPr>
          <p:nvPr/>
        </p:nvPicPr>
        <p:blipFill>
          <a:blip r:embed="rId9"/>
          <a:stretch>
            <a:fillRect/>
          </a:stretch>
        </p:blipFill>
        <p:spPr>
          <a:xfrm>
            <a:off x="11277600" y="0"/>
            <a:ext cx="914400" cy="914400"/>
          </a:xfrm>
          <a:prstGeom prst="rect">
            <a:avLst/>
          </a:prstGeom>
        </p:spPr>
      </p:pic>
    </p:spTree>
    <p:extLst>
      <p:ext uri="{BB962C8B-B14F-4D97-AF65-F5344CB8AC3E}">
        <p14:creationId xmlns:p14="http://schemas.microsoft.com/office/powerpoint/2010/main" val="3876778662"/>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TaxCatchAll xmlns="8df4ecc1-dfa4-474d-adc0-f795c9945782" xsi:nil="true"/>
    <lcf76f155ced4ddcb4097134ff3c332f xmlns="1a2d8a1b-ec49-48b3-a505-2779a278398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7" ma:contentTypeDescription="Create a new document." ma:contentTypeScope="" ma:versionID="18dc10aa07ccac629db66003779a3219">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df29706e7c33426be68eab08df915402"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2.xml><?xml version="1.0" encoding="utf-8"?>
<ds:datastoreItem xmlns:ds="http://schemas.openxmlformats.org/officeDocument/2006/customXml" ds:itemID="{18B44CEB-53E9-4FE0-A40B-971794A45B63}">
  <ds:schemaRefs>
    <ds:schemaRef ds:uri="http://schemas.microsoft.com/office/2006/documentManagement/types"/>
    <ds:schemaRef ds:uri="http://schemas.microsoft.com/office/2006/metadata/properties"/>
    <ds:schemaRef ds:uri="8df4ecc1-dfa4-474d-adc0-f795c9945782"/>
    <ds:schemaRef ds:uri="http://purl.org/dc/terms/"/>
    <ds:schemaRef ds:uri="http://www.w3.org/XML/1998/namespace"/>
    <ds:schemaRef ds:uri="http://purl.org/dc/elements/1.1/"/>
    <ds:schemaRef ds:uri="http://schemas.openxmlformats.org/package/2006/metadata/core-properties"/>
    <ds:schemaRef ds:uri="96a41bf7-7bba-400d-9b09-6d9131e68213"/>
    <ds:schemaRef ds:uri="http://schemas.microsoft.com/office/infopath/2007/PartnerControls"/>
    <ds:schemaRef ds:uri="1a2d8a1b-ec49-48b3-a505-2779a2783986"/>
    <ds:schemaRef ds:uri="http://purl.org/dc/dcmitype/"/>
  </ds:schemaRefs>
</ds:datastoreItem>
</file>

<file path=customXml/itemProps3.xml><?xml version="1.0" encoding="utf-8"?>
<ds:datastoreItem xmlns:ds="http://schemas.openxmlformats.org/officeDocument/2006/customXml" ds:itemID="{8D64648E-8DC7-4B26-8D1D-5E7CCFDEA3FA}"/>
</file>

<file path=docProps/app.xml><?xml version="1.0" encoding="utf-8"?>
<Properties xmlns="http://schemas.openxmlformats.org/officeDocument/2006/extended-properties" xmlns:vt="http://schemas.openxmlformats.org/officeDocument/2006/docPropsVTypes">
  <TotalTime>15723</TotalTime>
  <Words>3100</Words>
  <Application>Microsoft Office PowerPoint</Application>
  <PresentationFormat>Szélesvásznú</PresentationFormat>
  <Paragraphs>389</Paragraphs>
  <Slides>26</Slides>
  <Notes>0</Notes>
  <HiddenSlides>0</HiddenSlides>
  <MMClips>0</MMClips>
  <ScaleCrop>false</ScaleCrop>
  <HeadingPairs>
    <vt:vector size="4" baseType="variant">
      <vt:variant>
        <vt:lpstr>Téma</vt:lpstr>
      </vt:variant>
      <vt:variant>
        <vt:i4>2</vt:i4>
      </vt:variant>
      <vt:variant>
        <vt:lpstr>Diacímek</vt:lpstr>
      </vt:variant>
      <vt:variant>
        <vt:i4>26</vt:i4>
      </vt:variant>
    </vt:vector>
  </HeadingPairs>
  <TitlesOfParts>
    <vt:vector size="28" baseType="lpstr">
      <vt:lpstr>Jabil</vt:lpstr>
      <vt:lpstr>2_Jabil</vt:lpstr>
      <vt:lpstr>Supplier Order Collaboration</vt:lpstr>
      <vt:lpstr>SUPPLIERS IN e2open | OVERVIEW</vt:lpstr>
      <vt:lpstr>SUPPLIERS IN e2open |  TYPES OF SUPPLIERS</vt:lpstr>
      <vt:lpstr>SUPPLIERS IN e2open |  COLLABORATION OPTIONS</vt:lpstr>
      <vt:lpstr>EMAIL- BASED SUPPLIERS </vt:lpstr>
      <vt:lpstr>EMAIL-BASED  SUPPLIERS </vt:lpstr>
      <vt:lpstr>EMAIL | EXCEL ATTACHEMENT NOTIFICATION OUTLINE</vt:lpstr>
      <vt:lpstr>SUPPLIER ALERTS | EXCEL ATTACHMENT NOTIFICATION</vt:lpstr>
      <vt:lpstr>SUPPLIER ALERTS | EXCEL ATTACHMENT NOTIFICATION | STEPS &amp; TIPS</vt:lpstr>
      <vt:lpstr>SUPPLIER RESPONSE | EXCEL ATTACHMENT</vt:lpstr>
      <vt:lpstr>SUPPLIER RESPONSE | EXCEL ATTACHMENT |RESPONSE OPTIONS</vt:lpstr>
      <vt:lpstr>PO STATE TRANSITIONS IN e2open</vt:lpstr>
      <vt:lpstr>NEW / SUMMARY OF DISCRETE ORDER LINES ALERT | EXCEL ATTACHMENT </vt:lpstr>
      <vt:lpstr>NEW/OPEN ORDER CONFIRMATION | EXCEL ATTACHMENT</vt:lpstr>
      <vt:lpstr>SUPPLIER RESPONSE | ACKNOWLEDGE | EXCEL ATTACHMENT</vt:lpstr>
      <vt:lpstr>SUPPLIER RESPONSE | EDIT PROMISE | EXCEL ATTACHMENT</vt:lpstr>
      <vt:lpstr>SUPPLIER RESPONSE | NO COMMIT | EXCEL ATTACHMENT</vt:lpstr>
      <vt:lpstr>CANCEL REQUEST ALERT | EXCEL ATTACHMENT </vt:lpstr>
      <vt:lpstr>CANCEL REQUEST RESPONSE | EXCEL ATTACHMENT</vt:lpstr>
      <vt:lpstr>PARTIAL CANCEL REQUEST RESPONSE | EXCEL ATTACHMENT</vt:lpstr>
      <vt:lpstr>NEW OR CHANGED FORECAST| EXCEL ATTACHMENT + UI LINK | DISCRETE ORDERS</vt:lpstr>
      <vt:lpstr>PowerPoint-bemutató</vt:lpstr>
      <vt:lpstr>FORECAST RESPONSE | DISCRETE ORDERS | EXCEL ATTACHMENT </vt:lpstr>
      <vt:lpstr>FORECAST RESPONSE | DISCRETE ORDERS | UI LINK</vt:lpstr>
      <vt:lpstr>FORECAST RESPONSE | SCHEDULE AGREEMENTS | EXCEL ATTACHMENT </vt:lpstr>
      <vt:lpstr>FORECAST RESPONSE | SCHEDULE AGREEMENTS | UI LINK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Henriett Bakos</cp:lastModifiedBy>
  <cp:revision>171</cp:revision>
  <dcterms:created xsi:type="dcterms:W3CDTF">2022-05-05T08:26:01Z</dcterms:created>
  <dcterms:modified xsi:type="dcterms:W3CDTF">2023-01-23T14:56:05Z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