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23" r:id="rId1"/>
    <p:sldMasterId id="2147486269" r:id="rId2"/>
  </p:sldMasterIdLst>
  <p:notesMasterIdLst>
    <p:notesMasterId r:id="rId56"/>
  </p:notesMasterIdLst>
  <p:handoutMasterIdLst>
    <p:handoutMasterId r:id="rId57"/>
  </p:handoutMasterIdLst>
  <p:sldIdLst>
    <p:sldId id="702" r:id="rId3"/>
    <p:sldId id="703" r:id="rId4"/>
    <p:sldId id="711" r:id="rId5"/>
    <p:sldId id="704" r:id="rId6"/>
    <p:sldId id="712" r:id="rId7"/>
    <p:sldId id="714" r:id="rId8"/>
    <p:sldId id="715" r:id="rId9"/>
    <p:sldId id="796" r:id="rId10"/>
    <p:sldId id="797" r:id="rId11"/>
    <p:sldId id="716" r:id="rId12"/>
    <p:sldId id="719" r:id="rId13"/>
    <p:sldId id="841" r:id="rId14"/>
    <p:sldId id="798" r:id="rId15"/>
    <p:sldId id="801" r:id="rId16"/>
    <p:sldId id="803" r:id="rId17"/>
    <p:sldId id="804" r:id="rId18"/>
    <p:sldId id="806" r:id="rId19"/>
    <p:sldId id="807" r:id="rId20"/>
    <p:sldId id="829" r:id="rId21"/>
    <p:sldId id="830" r:id="rId22"/>
    <p:sldId id="831" r:id="rId23"/>
    <p:sldId id="832" r:id="rId24"/>
    <p:sldId id="833" r:id="rId25"/>
    <p:sldId id="811" r:id="rId26"/>
    <p:sldId id="812" r:id="rId27"/>
    <p:sldId id="813" r:id="rId28"/>
    <p:sldId id="840" r:id="rId29"/>
    <p:sldId id="814" r:id="rId30"/>
    <p:sldId id="735" r:id="rId31"/>
    <p:sldId id="736" r:id="rId32"/>
    <p:sldId id="778" r:id="rId33"/>
    <p:sldId id="779" r:id="rId34"/>
    <p:sldId id="780" r:id="rId35"/>
    <p:sldId id="820" r:id="rId36"/>
    <p:sldId id="834" r:id="rId37"/>
    <p:sldId id="839" r:id="rId38"/>
    <p:sldId id="835" r:id="rId39"/>
    <p:sldId id="836" r:id="rId40"/>
    <p:sldId id="837" r:id="rId41"/>
    <p:sldId id="838" r:id="rId42"/>
    <p:sldId id="817" r:id="rId43"/>
    <p:sldId id="818" r:id="rId44"/>
    <p:sldId id="819" r:id="rId45"/>
    <p:sldId id="790" r:id="rId46"/>
    <p:sldId id="791" r:id="rId47"/>
    <p:sldId id="767" r:id="rId48"/>
    <p:sldId id="822" r:id="rId49"/>
    <p:sldId id="823" r:id="rId50"/>
    <p:sldId id="824" r:id="rId51"/>
    <p:sldId id="825" r:id="rId52"/>
    <p:sldId id="826" r:id="rId53"/>
    <p:sldId id="827" r:id="rId54"/>
    <p:sldId id="828" r:id="rId55"/>
  </p:sldIdLst>
  <p:sldSz cx="9144000" cy="6858000" type="screen4x3"/>
  <p:notesSz cx="6858000" cy="9144000"/>
  <p:custShowLst>
    <p:custShow name="Custom Show 1" id="0">
      <p:sldLst/>
    </p:custShow>
  </p:custShowLst>
  <p:custDataLst>
    <p:tags r:id="rId58"/>
  </p:custDataLst>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888">
          <p15:clr>
            <a:srgbClr val="A4A3A4"/>
          </p15:clr>
        </p15:guide>
        <p15:guide id="2" orient="horz" pos="600">
          <p15:clr>
            <a:srgbClr val="A4A3A4"/>
          </p15:clr>
        </p15:guide>
        <p15:guide id="3" pos="528">
          <p15:clr>
            <a:srgbClr val="A4A3A4"/>
          </p15:clr>
        </p15:guide>
        <p15:guide id="4" pos="1896">
          <p15:clr>
            <a:srgbClr val="A4A3A4"/>
          </p15:clr>
        </p15:guide>
        <p15:guide id="5" orient="horz" pos="1824">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8ECD"/>
    <a:srgbClr val="007A48"/>
    <a:srgbClr val="2895D5"/>
    <a:srgbClr val="6DAF3D"/>
    <a:srgbClr val="595959"/>
    <a:srgbClr val="7053AA"/>
    <a:srgbClr val="FD9F1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89599" autoAdjust="0"/>
  </p:normalViewPr>
  <p:slideViewPr>
    <p:cSldViewPr snapToGrid="0">
      <p:cViewPr varScale="1">
        <p:scale>
          <a:sx n="96" d="100"/>
          <a:sy n="96" d="100"/>
        </p:scale>
        <p:origin x="324" y="78"/>
      </p:cViewPr>
      <p:guideLst>
        <p:guide orient="horz" pos="888"/>
        <p:guide orient="horz" pos="600"/>
        <p:guide pos="528"/>
        <p:guide pos="1896"/>
        <p:guide orient="horz" pos="1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77" d="100"/>
          <a:sy n="77" d="100"/>
        </p:scale>
        <p:origin x="20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gs" Target="tags/tag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5D0DC8AC-ECE4-4D05-817B-52DCA0945A59}" type="datetimeFigureOut">
              <a:rPr lang="en-US"/>
              <a:pPr>
                <a:defRPr/>
              </a:pPr>
              <a:t>7/2/2019</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A4C850E2-CE76-4A47-836E-9079E821C6B4}" type="slidenum">
              <a:rPr lang="en-US"/>
              <a:pPr>
                <a:defRPr/>
              </a:pPr>
              <a:t>‹#›</a:t>
            </a:fld>
            <a:endParaRPr lang="en-US" dirty="0"/>
          </a:p>
        </p:txBody>
      </p:sp>
    </p:spTree>
    <p:extLst>
      <p:ext uri="{BB962C8B-B14F-4D97-AF65-F5344CB8AC3E}">
        <p14:creationId xmlns:p14="http://schemas.microsoft.com/office/powerpoint/2010/main" val="371058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3D6900CC-1142-4B79-A3C5-D4E09C09FAF2}" type="datetimeFigureOut">
              <a:rPr lang="en-US"/>
              <a:pPr>
                <a:defRPr/>
              </a:pPr>
              <a:t>7/2/2019</a:t>
            </a:fld>
            <a:endParaRPr lang="en-US" dirty="0"/>
          </a:p>
        </p:txBody>
      </p:sp>
      <p:sp>
        <p:nvSpPr>
          <p:cNvPr id="4" name="Slide Image Placeholder 3"/>
          <p:cNvSpPr>
            <a:spLocks noGrp="1" noRot="1" noChangeAspect="1"/>
          </p:cNvSpPr>
          <p:nvPr>
            <p:ph type="sldImg" idx="2"/>
          </p:nvPr>
        </p:nvSpPr>
        <p:spPr>
          <a:xfrm>
            <a:off x="1970088" y="696913"/>
            <a:ext cx="3070225" cy="2301875"/>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3446463"/>
            <a:ext cx="5607050" cy="5153025"/>
          </a:xfrm>
          <a:prstGeom prst="rect">
            <a:avLst/>
          </a:prstGeom>
        </p:spPr>
        <p:txBody>
          <a:bodyPr vert="horz" lIns="93177" tIns="46589" rIns="93177" bIns="4658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DE3349EA-44F3-438A-BDF6-59F9FEB95360}" type="slidenum">
              <a:rPr lang="en-US"/>
              <a:pPr>
                <a:defRPr/>
              </a:pPr>
              <a:t>‹#›</a:t>
            </a:fld>
            <a:endParaRPr lang="en-US" dirty="0"/>
          </a:p>
        </p:txBody>
      </p:sp>
    </p:spTree>
    <p:extLst>
      <p:ext uri="{BB962C8B-B14F-4D97-AF65-F5344CB8AC3E}">
        <p14:creationId xmlns:p14="http://schemas.microsoft.com/office/powerpoint/2010/main" val="2415544819"/>
      </p:ext>
    </p:extLst>
  </p:cSld>
  <p:clrMap bg1="lt1" tx1="dk1" bg2="lt2" tx2="dk2" accent1="accent1" accent2="accent2" accent3="accent3" accent4="accent4" accent5="accent5" accent6="accent6" hlink="hlink" folHlink="folHlink"/>
  <p:notesStyle>
    <a:lvl1pPr marL="171450"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1pPr>
    <a:lvl2pPr marL="628650" indent="-171450" algn="l" rtl="0" eaLnBrk="0" fontAlgn="base" hangingPunct="0">
      <a:spcBef>
        <a:spcPct val="30000"/>
      </a:spcBef>
      <a:spcAft>
        <a:spcPct val="0"/>
      </a:spcAft>
      <a:buFont typeface="Museo Sans For Dell"/>
      <a:buChar char="–"/>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a:t>
            </a:fld>
            <a:endParaRPr lang="en-US" dirty="0"/>
          </a:p>
        </p:txBody>
      </p:sp>
    </p:spTree>
    <p:extLst>
      <p:ext uri="{BB962C8B-B14F-4D97-AF65-F5344CB8AC3E}">
        <p14:creationId xmlns:p14="http://schemas.microsoft.com/office/powerpoint/2010/main" val="3826476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15</a:t>
            </a:fld>
            <a:endParaRPr lang="en-US" dirty="0"/>
          </a:p>
        </p:txBody>
      </p:sp>
    </p:spTree>
    <p:extLst>
      <p:ext uri="{BB962C8B-B14F-4D97-AF65-F5344CB8AC3E}">
        <p14:creationId xmlns:p14="http://schemas.microsoft.com/office/powerpoint/2010/main" val="35189262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16</a:t>
            </a:fld>
            <a:endParaRPr lang="en-US" dirty="0"/>
          </a:p>
        </p:txBody>
      </p:sp>
    </p:spTree>
    <p:extLst>
      <p:ext uri="{BB962C8B-B14F-4D97-AF65-F5344CB8AC3E}">
        <p14:creationId xmlns:p14="http://schemas.microsoft.com/office/powerpoint/2010/main" val="3937828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17</a:t>
            </a:fld>
            <a:endParaRPr lang="en-US" dirty="0"/>
          </a:p>
        </p:txBody>
      </p:sp>
    </p:spTree>
    <p:extLst>
      <p:ext uri="{BB962C8B-B14F-4D97-AF65-F5344CB8AC3E}">
        <p14:creationId xmlns:p14="http://schemas.microsoft.com/office/powerpoint/2010/main" val="757474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18</a:t>
            </a:fld>
            <a:endParaRPr lang="en-US" dirty="0"/>
          </a:p>
        </p:txBody>
      </p:sp>
    </p:spTree>
    <p:extLst>
      <p:ext uri="{BB962C8B-B14F-4D97-AF65-F5344CB8AC3E}">
        <p14:creationId xmlns:p14="http://schemas.microsoft.com/office/powerpoint/2010/main" val="1380957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19</a:t>
            </a:fld>
            <a:endParaRPr lang="en-US" dirty="0"/>
          </a:p>
        </p:txBody>
      </p:sp>
    </p:spTree>
    <p:extLst>
      <p:ext uri="{BB962C8B-B14F-4D97-AF65-F5344CB8AC3E}">
        <p14:creationId xmlns:p14="http://schemas.microsoft.com/office/powerpoint/2010/main" val="2186084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20</a:t>
            </a:fld>
            <a:endParaRPr lang="en-US" dirty="0"/>
          </a:p>
        </p:txBody>
      </p:sp>
    </p:spTree>
    <p:extLst>
      <p:ext uri="{BB962C8B-B14F-4D97-AF65-F5344CB8AC3E}">
        <p14:creationId xmlns:p14="http://schemas.microsoft.com/office/powerpoint/2010/main" val="3684016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21</a:t>
            </a:fld>
            <a:endParaRPr lang="en-US" dirty="0"/>
          </a:p>
        </p:txBody>
      </p:sp>
    </p:spTree>
    <p:extLst>
      <p:ext uri="{BB962C8B-B14F-4D97-AF65-F5344CB8AC3E}">
        <p14:creationId xmlns:p14="http://schemas.microsoft.com/office/powerpoint/2010/main" val="3901610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22</a:t>
            </a:fld>
            <a:endParaRPr lang="en-US" dirty="0"/>
          </a:p>
        </p:txBody>
      </p:sp>
    </p:spTree>
    <p:extLst>
      <p:ext uri="{BB962C8B-B14F-4D97-AF65-F5344CB8AC3E}">
        <p14:creationId xmlns:p14="http://schemas.microsoft.com/office/powerpoint/2010/main" val="763708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27</a:t>
            </a:fld>
            <a:endParaRPr lang="en-US" dirty="0"/>
          </a:p>
        </p:txBody>
      </p:sp>
    </p:spTree>
    <p:extLst>
      <p:ext uri="{BB962C8B-B14F-4D97-AF65-F5344CB8AC3E}">
        <p14:creationId xmlns:p14="http://schemas.microsoft.com/office/powerpoint/2010/main" val="4058141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28</a:t>
            </a:fld>
            <a:endParaRPr lang="en-US" dirty="0"/>
          </a:p>
        </p:txBody>
      </p:sp>
    </p:spTree>
    <p:extLst>
      <p:ext uri="{BB962C8B-B14F-4D97-AF65-F5344CB8AC3E}">
        <p14:creationId xmlns:p14="http://schemas.microsoft.com/office/powerpoint/2010/main" val="3665481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None/>
            </a:pPr>
            <a:endParaRPr lang="ja-JP" altLang="en-US" dirty="0">
              <a:ea typeface="ＭＳ Ｐゴシック"/>
              <a:cs typeface="Arial"/>
            </a:endParaRPr>
          </a:p>
        </p:txBody>
      </p:sp>
      <p:sp>
        <p:nvSpPr>
          <p:cNvPr id="4" name="Slide Number Placeholder 3"/>
          <p:cNvSpPr>
            <a:spLocks noGrp="1"/>
          </p:cNvSpPr>
          <p:nvPr>
            <p:ph type="sldNum" sz="quarter" idx="5"/>
          </p:nvPr>
        </p:nvSpPr>
        <p:spPr/>
        <p:txBody>
          <a:bodyPr/>
          <a:lstStyle/>
          <a:p>
            <a:pPr>
              <a:defRPr/>
            </a:pPr>
            <a:fld id="{79F42A82-0B15-433F-96E6-4D31109C53FA}" type="slidenum">
              <a:rPr lang="en-US" smtClean="0"/>
              <a:pPr>
                <a:defRPr/>
              </a:pPr>
              <a:t>2</a:t>
            </a:fld>
            <a:endParaRPr lang="en-US" dirty="0"/>
          </a:p>
        </p:txBody>
      </p:sp>
    </p:spTree>
    <p:extLst>
      <p:ext uri="{BB962C8B-B14F-4D97-AF65-F5344CB8AC3E}">
        <p14:creationId xmlns:p14="http://schemas.microsoft.com/office/powerpoint/2010/main" val="808279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31</a:t>
            </a:fld>
            <a:endParaRPr lang="en-US" dirty="0"/>
          </a:p>
        </p:txBody>
      </p:sp>
    </p:spTree>
    <p:extLst>
      <p:ext uri="{BB962C8B-B14F-4D97-AF65-F5344CB8AC3E}">
        <p14:creationId xmlns:p14="http://schemas.microsoft.com/office/powerpoint/2010/main" val="654690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32</a:t>
            </a:fld>
            <a:endParaRPr lang="en-US" dirty="0"/>
          </a:p>
        </p:txBody>
      </p:sp>
    </p:spTree>
    <p:extLst>
      <p:ext uri="{BB962C8B-B14F-4D97-AF65-F5344CB8AC3E}">
        <p14:creationId xmlns:p14="http://schemas.microsoft.com/office/powerpoint/2010/main" val="2624451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33</a:t>
            </a:fld>
            <a:endParaRPr lang="en-US" dirty="0"/>
          </a:p>
        </p:txBody>
      </p:sp>
    </p:spTree>
    <p:extLst>
      <p:ext uri="{BB962C8B-B14F-4D97-AF65-F5344CB8AC3E}">
        <p14:creationId xmlns:p14="http://schemas.microsoft.com/office/powerpoint/2010/main" val="9216129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35</a:t>
            </a:fld>
            <a:endParaRPr lang="en-US" dirty="0"/>
          </a:p>
        </p:txBody>
      </p:sp>
    </p:spTree>
    <p:extLst>
      <p:ext uri="{BB962C8B-B14F-4D97-AF65-F5344CB8AC3E}">
        <p14:creationId xmlns:p14="http://schemas.microsoft.com/office/powerpoint/2010/main" val="9349791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37</a:t>
            </a:fld>
            <a:endParaRPr lang="en-US" dirty="0"/>
          </a:p>
        </p:txBody>
      </p:sp>
    </p:spTree>
    <p:extLst>
      <p:ext uri="{BB962C8B-B14F-4D97-AF65-F5344CB8AC3E}">
        <p14:creationId xmlns:p14="http://schemas.microsoft.com/office/powerpoint/2010/main" val="135705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38</a:t>
            </a:fld>
            <a:endParaRPr lang="en-US" dirty="0"/>
          </a:p>
        </p:txBody>
      </p:sp>
    </p:spTree>
    <p:extLst>
      <p:ext uri="{BB962C8B-B14F-4D97-AF65-F5344CB8AC3E}">
        <p14:creationId xmlns:p14="http://schemas.microsoft.com/office/powerpoint/2010/main" val="258541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選択してクリック？　選択して添付？</a:t>
            </a:r>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39</a:t>
            </a:fld>
            <a:endParaRPr lang="en-US" dirty="0"/>
          </a:p>
        </p:txBody>
      </p:sp>
    </p:spTree>
    <p:extLst>
      <p:ext uri="{BB962C8B-B14F-4D97-AF65-F5344CB8AC3E}">
        <p14:creationId xmlns:p14="http://schemas.microsoft.com/office/powerpoint/2010/main" val="12571879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42</a:t>
            </a:fld>
            <a:endParaRPr lang="en-US" dirty="0"/>
          </a:p>
        </p:txBody>
      </p:sp>
    </p:spTree>
    <p:extLst>
      <p:ext uri="{BB962C8B-B14F-4D97-AF65-F5344CB8AC3E}">
        <p14:creationId xmlns:p14="http://schemas.microsoft.com/office/powerpoint/2010/main" val="3104998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43</a:t>
            </a:fld>
            <a:endParaRPr lang="en-US" dirty="0"/>
          </a:p>
        </p:txBody>
      </p:sp>
    </p:spTree>
    <p:extLst>
      <p:ext uri="{BB962C8B-B14F-4D97-AF65-F5344CB8AC3E}">
        <p14:creationId xmlns:p14="http://schemas.microsoft.com/office/powerpoint/2010/main" val="22185457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44</a:t>
            </a:fld>
            <a:endParaRPr lang="en-US" dirty="0"/>
          </a:p>
        </p:txBody>
      </p:sp>
    </p:spTree>
    <p:extLst>
      <p:ext uri="{BB962C8B-B14F-4D97-AF65-F5344CB8AC3E}">
        <p14:creationId xmlns:p14="http://schemas.microsoft.com/office/powerpoint/2010/main" val="1024045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endParaRPr lang="ja-JP" altLang="en-US" dirty="0">
              <a:highlight>
                <a:srgbClr val="FFFF00"/>
              </a:highlight>
              <a:ea typeface="Meiryo UI"/>
              <a:cs typeface="Arial"/>
            </a:endParaRPr>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a:t>
            </a:fld>
            <a:endParaRPr lang="en-US" dirty="0"/>
          </a:p>
        </p:txBody>
      </p:sp>
    </p:spTree>
    <p:extLst>
      <p:ext uri="{BB962C8B-B14F-4D97-AF65-F5344CB8AC3E}">
        <p14:creationId xmlns:p14="http://schemas.microsoft.com/office/powerpoint/2010/main" val="32911176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45</a:t>
            </a:fld>
            <a:endParaRPr lang="en-US" dirty="0"/>
          </a:p>
        </p:txBody>
      </p:sp>
    </p:spTree>
    <p:extLst>
      <p:ext uri="{BB962C8B-B14F-4D97-AF65-F5344CB8AC3E}">
        <p14:creationId xmlns:p14="http://schemas.microsoft.com/office/powerpoint/2010/main" val="1705069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46</a:t>
            </a:fld>
            <a:endParaRPr lang="en-US" dirty="0"/>
          </a:p>
        </p:txBody>
      </p:sp>
    </p:spTree>
    <p:extLst>
      <p:ext uri="{BB962C8B-B14F-4D97-AF65-F5344CB8AC3E}">
        <p14:creationId xmlns:p14="http://schemas.microsoft.com/office/powerpoint/2010/main" val="5545650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47</a:t>
            </a:fld>
            <a:endParaRPr lang="en-US" dirty="0"/>
          </a:p>
        </p:txBody>
      </p:sp>
    </p:spTree>
    <p:extLst>
      <p:ext uri="{BB962C8B-B14F-4D97-AF65-F5344CB8AC3E}">
        <p14:creationId xmlns:p14="http://schemas.microsoft.com/office/powerpoint/2010/main" val="32275761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48</a:t>
            </a:fld>
            <a:endParaRPr lang="en-US" dirty="0"/>
          </a:p>
        </p:txBody>
      </p:sp>
    </p:spTree>
    <p:extLst>
      <p:ext uri="{BB962C8B-B14F-4D97-AF65-F5344CB8AC3E}">
        <p14:creationId xmlns:p14="http://schemas.microsoft.com/office/powerpoint/2010/main" val="25319166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承認追加</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52</a:t>
            </a:fld>
            <a:endParaRPr lang="en-US" dirty="0"/>
          </a:p>
        </p:txBody>
      </p:sp>
    </p:spTree>
    <p:extLst>
      <p:ext uri="{BB962C8B-B14F-4D97-AF65-F5344CB8AC3E}">
        <p14:creationId xmlns:p14="http://schemas.microsoft.com/office/powerpoint/2010/main" val="27063311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53</a:t>
            </a:fld>
            <a:endParaRPr lang="en-US" dirty="0"/>
          </a:p>
        </p:txBody>
      </p:sp>
    </p:spTree>
    <p:extLst>
      <p:ext uri="{BB962C8B-B14F-4D97-AF65-F5344CB8AC3E}">
        <p14:creationId xmlns:p14="http://schemas.microsoft.com/office/powerpoint/2010/main" val="202979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endParaRPr lang="en-US" altLang="ja-JP" dirty="0">
              <a:ea typeface="ＭＳ Ｐゴシック"/>
              <a:cs typeface="Arial"/>
            </a:endParaRPr>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5</a:t>
            </a:fld>
            <a:endParaRPr lang="en-US" dirty="0"/>
          </a:p>
        </p:txBody>
      </p:sp>
    </p:spTree>
    <p:extLst>
      <p:ext uri="{BB962C8B-B14F-4D97-AF65-F5344CB8AC3E}">
        <p14:creationId xmlns:p14="http://schemas.microsoft.com/office/powerpoint/2010/main" val="262926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ea typeface="ＭＳ Ｐゴシック"/>
              <a:cs typeface="Arial"/>
            </a:endParaRPr>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7</a:t>
            </a:fld>
            <a:endParaRPr lang="en-US" dirty="0"/>
          </a:p>
        </p:txBody>
      </p:sp>
    </p:spTree>
    <p:extLst>
      <p:ext uri="{BB962C8B-B14F-4D97-AF65-F5344CB8AC3E}">
        <p14:creationId xmlns:p14="http://schemas.microsoft.com/office/powerpoint/2010/main" val="1991938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endParaRPr lang="ja-JP" altLang="en-US" dirty="0">
              <a:ea typeface="ＭＳ Ｐゴシック"/>
              <a:cs typeface="Arial"/>
            </a:endParaRPr>
          </a:p>
          <a:p>
            <a:pPr marL="0" indent="0">
              <a:buNone/>
            </a:pP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9</a:t>
            </a:fld>
            <a:endParaRPr lang="en-US" dirty="0"/>
          </a:p>
        </p:txBody>
      </p:sp>
    </p:spTree>
    <p:extLst>
      <p:ext uri="{BB962C8B-B14F-4D97-AF65-F5344CB8AC3E}">
        <p14:creationId xmlns:p14="http://schemas.microsoft.com/office/powerpoint/2010/main" val="1019519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11</a:t>
            </a:fld>
            <a:endParaRPr lang="en-US" dirty="0"/>
          </a:p>
        </p:txBody>
      </p:sp>
    </p:spTree>
    <p:extLst>
      <p:ext uri="{BB962C8B-B14F-4D97-AF65-F5344CB8AC3E}">
        <p14:creationId xmlns:p14="http://schemas.microsoft.com/office/powerpoint/2010/main" val="3841948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日付</a:t>
            </a:r>
          </a:p>
        </p:txBody>
      </p:sp>
      <p:sp>
        <p:nvSpPr>
          <p:cNvPr id="4" name="スライド番号プレースホルダー 3"/>
          <p:cNvSpPr>
            <a:spLocks noGrp="1"/>
          </p:cNvSpPr>
          <p:nvPr>
            <p:ph type="sldNum" sz="quarter" idx="5"/>
          </p:nvPr>
        </p:nvSpPr>
        <p:spPr/>
        <p:txBody>
          <a:bodyPr/>
          <a:lstStyle/>
          <a:p>
            <a:fld id="{151065E4-1CCC-4333-A4A8-3E5497EC751B}" type="slidenum">
              <a:rPr kumimoji="1" lang="ja-JP" altLang="en-US" smtClean="0"/>
              <a:t>13</a:t>
            </a:fld>
            <a:endParaRPr kumimoji="1" lang="ja-JP" altLang="en-US"/>
          </a:p>
        </p:txBody>
      </p:sp>
    </p:spTree>
    <p:extLst>
      <p:ext uri="{BB962C8B-B14F-4D97-AF65-F5344CB8AC3E}">
        <p14:creationId xmlns:p14="http://schemas.microsoft.com/office/powerpoint/2010/main" val="909245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DE3349EA-44F3-438A-BDF6-59F9FEB95360}" type="slidenum">
              <a:rPr lang="en-US" smtClean="0"/>
              <a:pPr>
                <a:defRPr/>
              </a:pPr>
              <a:t>14</a:t>
            </a:fld>
            <a:endParaRPr lang="en-US" dirty="0"/>
          </a:p>
        </p:txBody>
      </p:sp>
    </p:spTree>
    <p:extLst>
      <p:ext uri="{BB962C8B-B14F-4D97-AF65-F5344CB8AC3E}">
        <p14:creationId xmlns:p14="http://schemas.microsoft.com/office/powerpoint/2010/main" val="10964584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 Right light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4138"/>
            <a:ext cx="9144000" cy="702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7556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727200" y="13392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6" name="Text Placeholder 3"/>
          <p:cNvSpPr>
            <a:spLocks noGrp="1"/>
          </p:cNvSpPr>
          <p:nvPr>
            <p:ph type="body" sz="quarter" idx="11"/>
          </p:nvPr>
        </p:nvSpPr>
        <p:spPr>
          <a:xfrm>
            <a:off x="756000"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6089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XT WITH IMAGE OR CHAR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3"/>
          </p:nvPr>
        </p:nvSpPr>
        <p:spPr>
          <a:xfrm>
            <a:off x="46656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grpSp>
        <p:nvGrpSpPr>
          <p:cNvPr id="7" name="Group 6"/>
          <p:cNvGrpSpPr/>
          <p:nvPr userDrawn="1"/>
        </p:nvGrpSpPr>
        <p:grpSpPr bwMode="auto">
          <a:xfrm>
            <a:off x="7211907" y="6406620"/>
            <a:ext cx="1696720" cy="276225"/>
            <a:chOff x="0" y="0"/>
            <a:chExt cx="1069" cy="174"/>
          </a:xfrm>
          <a:solidFill>
            <a:srgbClr val="005287"/>
          </a:solidFill>
        </p:grpSpPr>
        <p:sp>
          <p:nvSpPr>
            <p:cNvPr id="8" name="Freeform 7"/>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90054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46656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sp>
        <p:nvSpPr>
          <p:cNvPr id="6" name="Chart Placeholder 4"/>
          <p:cNvSpPr>
            <a:spLocks noGrp="1"/>
          </p:cNvSpPr>
          <p:nvPr>
            <p:ph type="chart" sz="quarter" idx="12"/>
          </p:nvPr>
        </p:nvSpPr>
        <p:spPr>
          <a:xfrm>
            <a:off x="7524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grpSp>
        <p:nvGrpSpPr>
          <p:cNvPr id="8" name="Group 7"/>
          <p:cNvGrpSpPr/>
          <p:nvPr userDrawn="1"/>
        </p:nvGrpSpPr>
        <p:grpSpPr bwMode="auto">
          <a:xfrm>
            <a:off x="7211907" y="6406620"/>
            <a:ext cx="1696720" cy="276225"/>
            <a:chOff x="0" y="0"/>
            <a:chExt cx="1069" cy="174"/>
          </a:xfrm>
          <a:solidFill>
            <a:srgbClr val="005287"/>
          </a:solidFill>
        </p:grpSpPr>
        <p:sp>
          <p:nvSpPr>
            <p:cNvPr id="9" name="Freeform 8"/>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26281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3607200"/>
            <a:ext cx="7639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752400" y="1209600"/>
            <a:ext cx="7639200" cy="2196000"/>
          </a:xfrm>
        </p:spPr>
        <p:txBody>
          <a:bodyPr rtlCol="0" anchor="ctr">
            <a:noAutofit/>
          </a:bodyPr>
          <a:lstStyle>
            <a:lvl1pPr algn="ctr">
              <a:defRPr/>
            </a:lvl1pPr>
          </a:lstStyle>
          <a:p>
            <a:pPr lvl="0"/>
            <a:r>
              <a:rPr lang="en-US" noProof="0" dirty="0"/>
              <a:t>Click icon to add chart</a:t>
            </a:r>
            <a:endParaRPr lang="en-GB" noProof="0" dirty="0"/>
          </a:p>
        </p:txBody>
      </p:sp>
      <p:grpSp>
        <p:nvGrpSpPr>
          <p:cNvPr id="7" name="Group 6"/>
          <p:cNvGrpSpPr/>
          <p:nvPr userDrawn="1"/>
        </p:nvGrpSpPr>
        <p:grpSpPr bwMode="auto">
          <a:xfrm>
            <a:off x="7211907" y="6406620"/>
            <a:ext cx="1696720" cy="276225"/>
            <a:chOff x="0" y="0"/>
            <a:chExt cx="1069" cy="174"/>
          </a:xfrm>
          <a:solidFill>
            <a:srgbClr val="005287"/>
          </a:solidFill>
        </p:grpSpPr>
        <p:sp>
          <p:nvSpPr>
            <p:cNvPr id="8" name="Freeform 7"/>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685960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3412800" y="1209600"/>
            <a:ext cx="2354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6" name="Chart Placeholder 4"/>
          <p:cNvSpPr>
            <a:spLocks noGrp="1"/>
          </p:cNvSpPr>
          <p:nvPr>
            <p:ph type="chart" sz="quarter" idx="12"/>
          </p:nvPr>
        </p:nvSpPr>
        <p:spPr>
          <a:xfrm>
            <a:off x="752400" y="1209600"/>
            <a:ext cx="2390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7" name="Text Placeholder 8"/>
          <p:cNvSpPr>
            <a:spLocks noGrp="1"/>
          </p:cNvSpPr>
          <p:nvPr>
            <p:ph type="body" sz="quarter" idx="10"/>
          </p:nvPr>
        </p:nvSpPr>
        <p:spPr>
          <a:xfrm>
            <a:off x="7524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hart Placeholder 4"/>
          <p:cNvSpPr>
            <a:spLocks noGrp="1"/>
          </p:cNvSpPr>
          <p:nvPr>
            <p:ph type="chart" sz="quarter" idx="13"/>
          </p:nvPr>
        </p:nvSpPr>
        <p:spPr>
          <a:xfrm>
            <a:off x="6037200" y="1209600"/>
            <a:ext cx="2354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9" name="Text Placeholder 8"/>
          <p:cNvSpPr>
            <a:spLocks noGrp="1"/>
          </p:cNvSpPr>
          <p:nvPr>
            <p:ph type="body" sz="quarter" idx="14"/>
          </p:nvPr>
        </p:nvSpPr>
        <p:spPr>
          <a:xfrm>
            <a:off x="33768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15"/>
          </p:nvPr>
        </p:nvSpPr>
        <p:spPr>
          <a:xfrm>
            <a:off x="60012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bwMode="auto">
          <a:xfrm>
            <a:off x="7211907" y="6406620"/>
            <a:ext cx="1696720" cy="276225"/>
            <a:chOff x="0" y="0"/>
            <a:chExt cx="1069" cy="174"/>
          </a:xfrm>
          <a:solidFill>
            <a:srgbClr val="005287"/>
          </a:solidFill>
        </p:grpSpPr>
        <p:sp>
          <p:nvSpPr>
            <p:cNvPr id="13" name="Freeform 12"/>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34299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4" name="Picture Placeholder 3"/>
          <p:cNvSpPr>
            <a:spLocks noGrp="1"/>
          </p:cNvSpPr>
          <p:nvPr>
            <p:ph type="pic" sz="quarter" idx="10"/>
          </p:nvPr>
        </p:nvSpPr>
        <p:spPr>
          <a:xfrm>
            <a:off x="752400" y="1209600"/>
            <a:ext cx="7639200" cy="4593600"/>
          </a:xfrm>
        </p:spPr>
        <p:txBody>
          <a:bodyPr rtlCol="0" anchor="ctr">
            <a:noAutofit/>
          </a:bodyPr>
          <a:lstStyle>
            <a:lvl1pPr algn="ctr">
              <a:defRPr/>
            </a:lvl1pPr>
          </a:lstStyle>
          <a:p>
            <a:pPr lvl="0"/>
            <a:r>
              <a:rPr lang="en-US" noProof="0" dirty="0"/>
              <a:t>Click icon to add picture</a:t>
            </a:r>
            <a:endParaRPr lang="en-GB" noProof="0" dirty="0"/>
          </a:p>
        </p:txBody>
      </p:sp>
      <p:grpSp>
        <p:nvGrpSpPr>
          <p:cNvPr id="6" name="Group 5"/>
          <p:cNvGrpSpPr/>
          <p:nvPr userDrawn="1"/>
        </p:nvGrpSpPr>
        <p:grpSpPr bwMode="auto">
          <a:xfrm>
            <a:off x="7211907" y="6406620"/>
            <a:ext cx="1696720" cy="276225"/>
            <a:chOff x="0" y="0"/>
            <a:chExt cx="1069" cy="174"/>
          </a:xfrm>
          <a:solidFill>
            <a:srgbClr val="005287"/>
          </a:solidFill>
        </p:grpSpPr>
        <p:sp>
          <p:nvSpPr>
            <p:cNvPr id="7" name="Freeform 6"/>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44261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858000"/>
          </a:xfrm>
        </p:spPr>
        <p:txBody>
          <a:bodyPr rtlCol="0" anchor="ctr">
            <a:noAutofit/>
          </a:bodyPr>
          <a:lstStyle>
            <a:lvl1pPr algn="ctr">
              <a:defRPr/>
            </a:lvl1pPr>
          </a:lstStyle>
          <a:p>
            <a:pPr lvl="0"/>
            <a:r>
              <a:rPr lang="en-US" noProof="0" dirty="0"/>
              <a:t>Click icon to add picture</a:t>
            </a:r>
            <a:endParaRPr lang="en-GB" noProof="0"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3819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15543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3103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38682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4261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p:nvPr>
        </p:nvSpPr>
        <p:spPr>
          <a:xfrm>
            <a:off x="746125" y="1222512"/>
            <a:ext cx="14076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5" name="Text Placeholder 12"/>
          <p:cNvSpPr>
            <a:spLocks noGrp="1"/>
          </p:cNvSpPr>
          <p:nvPr>
            <p:ph type="body" sz="quarter" idx="15"/>
          </p:nvPr>
        </p:nvSpPr>
        <p:spPr>
          <a:xfrm>
            <a:off x="2305594"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6" name="Text Placeholder 12"/>
          <p:cNvSpPr>
            <a:spLocks noGrp="1"/>
          </p:cNvSpPr>
          <p:nvPr>
            <p:ph type="body" sz="quarter" idx="16"/>
          </p:nvPr>
        </p:nvSpPr>
        <p:spPr>
          <a:xfrm>
            <a:off x="3865063"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7" name="Text Placeholder 12"/>
          <p:cNvSpPr>
            <a:spLocks noGrp="1"/>
          </p:cNvSpPr>
          <p:nvPr>
            <p:ph type="body" sz="quarter" idx="17"/>
          </p:nvPr>
        </p:nvSpPr>
        <p:spPr>
          <a:xfrm>
            <a:off x="5424532"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1" name="Text Placeholder 12"/>
          <p:cNvSpPr>
            <a:spLocks noGrp="1"/>
          </p:cNvSpPr>
          <p:nvPr>
            <p:ph type="body" sz="quarter" idx="18"/>
          </p:nvPr>
        </p:nvSpPr>
        <p:spPr>
          <a:xfrm>
            <a:off x="6984000"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2" name="Text Placeholder 8"/>
          <p:cNvSpPr>
            <a:spLocks noGrp="1"/>
          </p:cNvSpPr>
          <p:nvPr>
            <p:ph type="body" sz="quarter" idx="19"/>
          </p:nvPr>
        </p:nvSpPr>
        <p:spPr>
          <a:xfrm>
            <a:off x="69840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825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7120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46716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66312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p:nvPr>
        </p:nvSpPr>
        <p:spPr>
          <a:xfrm>
            <a:off x="746125" y="1222512"/>
            <a:ext cx="17604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5" name="Text Placeholder 12"/>
          <p:cNvSpPr>
            <a:spLocks noGrp="1"/>
          </p:cNvSpPr>
          <p:nvPr>
            <p:ph type="body" sz="quarter" idx="15"/>
          </p:nvPr>
        </p:nvSpPr>
        <p:spPr>
          <a:xfrm>
            <a:off x="2707817"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6" name="Text Placeholder 12"/>
          <p:cNvSpPr>
            <a:spLocks noGrp="1"/>
          </p:cNvSpPr>
          <p:nvPr>
            <p:ph type="body" sz="quarter" idx="16"/>
          </p:nvPr>
        </p:nvSpPr>
        <p:spPr>
          <a:xfrm>
            <a:off x="4669509"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7" name="Text Placeholder 12"/>
          <p:cNvSpPr>
            <a:spLocks noGrp="1"/>
          </p:cNvSpPr>
          <p:nvPr>
            <p:ph type="body" sz="quarter" idx="17"/>
          </p:nvPr>
        </p:nvSpPr>
        <p:spPr>
          <a:xfrm>
            <a:off x="6631200"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14312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12" name="AutoShape 20"/>
          <p:cNvSpPr>
            <a:spLocks noChangeArrowheads="1"/>
          </p:cNvSpPr>
          <p:nvPr userDrawn="1"/>
        </p:nvSpPr>
        <p:spPr bwMode="gray">
          <a:xfrm rot="2700000" flipH="1" flipV="1">
            <a:off x="4963319" y="4009231"/>
            <a:ext cx="396875" cy="360363"/>
          </a:xfrm>
          <a:prstGeom prst="rightArrow">
            <a:avLst>
              <a:gd name="adj1" fmla="val 63333"/>
              <a:gd name="adj2" fmla="val 49615"/>
            </a:avLst>
          </a:prstGeom>
          <a:solidFill>
            <a:srgbClr val="00338D"/>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3" name="AutoShape 20"/>
          <p:cNvSpPr>
            <a:spLocks noChangeArrowheads="1"/>
          </p:cNvSpPr>
          <p:nvPr userDrawn="1"/>
        </p:nvSpPr>
        <p:spPr bwMode="gray">
          <a:xfrm rot="18900000" flipV="1">
            <a:off x="3748881" y="4013994"/>
            <a:ext cx="407988" cy="349250"/>
          </a:xfrm>
          <a:prstGeom prst="rightArrow">
            <a:avLst>
              <a:gd name="adj1" fmla="val 63333"/>
              <a:gd name="adj2" fmla="val 49577"/>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4" name="AutoShape 20"/>
          <p:cNvSpPr>
            <a:spLocks noChangeArrowheads="1"/>
          </p:cNvSpPr>
          <p:nvPr userDrawn="1"/>
        </p:nvSpPr>
        <p:spPr bwMode="gray">
          <a:xfrm rot="2700000">
            <a:off x="3763169" y="2667794"/>
            <a:ext cx="382587" cy="377825"/>
          </a:xfrm>
          <a:prstGeom prst="rightArrow">
            <a:avLst>
              <a:gd name="adj1" fmla="val 63333"/>
              <a:gd name="adj2" fmla="val 49519"/>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5" name="AutoShape 20"/>
          <p:cNvSpPr>
            <a:spLocks noChangeArrowheads="1"/>
          </p:cNvSpPr>
          <p:nvPr userDrawn="1"/>
        </p:nvSpPr>
        <p:spPr bwMode="gray">
          <a:xfrm rot="18900000" flipH="1">
            <a:off x="4964113" y="2673350"/>
            <a:ext cx="393700" cy="365125"/>
          </a:xfrm>
          <a:prstGeom prst="rightArrow">
            <a:avLst>
              <a:gd name="adj1" fmla="val 63333"/>
              <a:gd name="adj2" fmla="val 49675"/>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6" name="Text Placeholder 10"/>
          <p:cNvSpPr>
            <a:spLocks noGrp="1"/>
          </p:cNvSpPr>
          <p:nvPr>
            <p:ph type="body" sz="quarter" idx="21"/>
          </p:nvPr>
        </p:nvSpPr>
        <p:spPr bwMode="gray">
          <a:xfrm>
            <a:off x="3957564" y="2906130"/>
            <a:ext cx="1191600" cy="1192053"/>
          </a:xfrm>
          <a:prstGeom prst="ellipse">
            <a:avLst/>
          </a:prstGeom>
          <a:solidFill>
            <a:schemeClr val="accent1"/>
          </a:solidFill>
          <a:ln>
            <a:noFill/>
          </a:ln>
        </p:spPr>
        <p:txBody>
          <a:bodyPr lIns="54000" tIns="54000" rIns="54000" bIns="54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17" name="Text Placeholder 20"/>
          <p:cNvSpPr>
            <a:spLocks noGrp="1"/>
          </p:cNvSpPr>
          <p:nvPr>
            <p:ph type="body" sz="quarter" idx="26"/>
          </p:nvPr>
        </p:nvSpPr>
        <p:spPr bwMode="gray">
          <a:xfrm>
            <a:off x="752510" y="12096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6" name="Text Placeholder 20"/>
          <p:cNvSpPr>
            <a:spLocks noGrp="1"/>
          </p:cNvSpPr>
          <p:nvPr>
            <p:ph type="body" sz="quarter" idx="48"/>
          </p:nvPr>
        </p:nvSpPr>
        <p:spPr bwMode="gray">
          <a:xfrm>
            <a:off x="752510" y="39708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7" name="Text Placeholder 20"/>
          <p:cNvSpPr>
            <a:spLocks noGrp="1"/>
          </p:cNvSpPr>
          <p:nvPr>
            <p:ph type="body" sz="quarter" idx="50"/>
          </p:nvPr>
        </p:nvSpPr>
        <p:spPr bwMode="gray">
          <a:xfrm>
            <a:off x="5508000" y="12096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8" name="Text Placeholder 20"/>
          <p:cNvSpPr>
            <a:spLocks noGrp="1"/>
          </p:cNvSpPr>
          <p:nvPr>
            <p:ph type="body" sz="quarter" idx="52"/>
          </p:nvPr>
        </p:nvSpPr>
        <p:spPr bwMode="gray">
          <a:xfrm>
            <a:off x="5508000" y="3970800"/>
            <a:ext cx="2885771" cy="388800"/>
          </a:xfrm>
          <a:prstGeom prst="rect">
            <a:avLst/>
          </a:prstGeom>
          <a:solidFill>
            <a:srgbClr val="00338D"/>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31" name="Text Placeholder 3"/>
          <p:cNvSpPr>
            <a:spLocks noGrp="1"/>
          </p:cNvSpPr>
          <p:nvPr>
            <p:ph type="body" sz="quarter" idx="53"/>
          </p:nvPr>
        </p:nvSpPr>
        <p:spPr>
          <a:xfrm>
            <a:off x="752510"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2" name="Text Placeholder 3"/>
          <p:cNvSpPr>
            <a:spLocks noGrp="1"/>
          </p:cNvSpPr>
          <p:nvPr>
            <p:ph type="body" sz="quarter" idx="54"/>
          </p:nvPr>
        </p:nvSpPr>
        <p:spPr>
          <a:xfrm>
            <a:off x="752510"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3" name="Text Placeholder 3"/>
          <p:cNvSpPr>
            <a:spLocks noGrp="1"/>
          </p:cNvSpPr>
          <p:nvPr>
            <p:ph type="body" sz="quarter" idx="55"/>
          </p:nvPr>
        </p:nvSpPr>
        <p:spPr>
          <a:xfrm>
            <a:off x="5506571"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4" name="Text Placeholder 3"/>
          <p:cNvSpPr>
            <a:spLocks noGrp="1"/>
          </p:cNvSpPr>
          <p:nvPr>
            <p:ph type="body" sz="quarter" idx="56"/>
          </p:nvPr>
        </p:nvSpPr>
        <p:spPr>
          <a:xfrm>
            <a:off x="5506571"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10506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 Right dark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7556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727200" y="13392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756000"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6262866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2542594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 name="Text Placeholder 8"/>
          <p:cNvSpPr>
            <a:spLocks noGrp="1"/>
          </p:cNvSpPr>
          <p:nvPr>
            <p:ph type="body" sz="quarter" idx="23"/>
          </p:nvPr>
        </p:nvSpPr>
        <p:spPr>
          <a:xfrm>
            <a:off x="7524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8"/>
          <p:cNvSpPr>
            <a:spLocks noGrp="1"/>
          </p:cNvSpPr>
          <p:nvPr>
            <p:ph type="body" sz="quarter" idx="24"/>
          </p:nvPr>
        </p:nvSpPr>
        <p:spPr>
          <a:xfrm>
            <a:off x="7524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9" name="Text Placeholder 8"/>
          <p:cNvSpPr>
            <a:spLocks noGrp="1"/>
          </p:cNvSpPr>
          <p:nvPr>
            <p:ph type="body" sz="quarter" idx="25"/>
          </p:nvPr>
        </p:nvSpPr>
        <p:spPr>
          <a:xfrm>
            <a:off x="46656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26"/>
          </p:nvPr>
        </p:nvSpPr>
        <p:spPr>
          <a:xfrm>
            <a:off x="46656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1455518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pic>
        <p:nvPicPr>
          <p:cNvPr id="16"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5406" y="6373707"/>
            <a:ext cx="1751427" cy="27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436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rgbClr val="6D2077"/>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5157283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09718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rgbClr val="00A3A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470A68"/>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67020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COLOR PALETTE">
    <p:spTree>
      <p:nvGrpSpPr>
        <p:cNvPr id="1" name=""/>
        <p:cNvGrpSpPr/>
        <p:nvPr/>
      </p:nvGrpSpPr>
      <p:grpSpPr>
        <a:xfrm>
          <a:off x="0" y="0"/>
          <a:ext cx="0" cy="0"/>
          <a:chOff x="0" y="0"/>
          <a:chExt cx="0" cy="0"/>
        </a:xfrm>
      </p:grpSpPr>
      <p:grpSp>
        <p:nvGrpSpPr>
          <p:cNvPr id="3" name="Group 8"/>
          <p:cNvGrpSpPr>
            <a:grpSpLocks/>
          </p:cNvGrpSpPr>
          <p:nvPr userDrawn="1"/>
        </p:nvGrpSpPr>
        <p:grpSpPr bwMode="auto">
          <a:xfrm>
            <a:off x="752475" y="1430338"/>
            <a:ext cx="7639050" cy="4324350"/>
            <a:chOff x="752400" y="1211263"/>
            <a:chExt cx="7647063" cy="4594225"/>
          </a:xfrm>
        </p:grpSpPr>
        <p:sp>
          <p:nvSpPr>
            <p:cNvPr id="4" name="TextBox 9"/>
            <p:cNvSpPr txBox="1">
              <a:spLocks noChangeArrowheads="1"/>
            </p:cNvSpPr>
            <p:nvPr userDrawn="1"/>
          </p:nvSpPr>
          <p:spPr bwMode="auto">
            <a:xfrm>
              <a:off x="752400" y="1211263"/>
              <a:ext cx="827956" cy="504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Primary</a:t>
              </a:r>
            </a:p>
          </p:txBody>
        </p:sp>
        <p:sp>
          <p:nvSpPr>
            <p:cNvPr id="5" name="TextBox 10"/>
            <p:cNvSpPr txBox="1">
              <a:spLocks noChangeArrowheads="1"/>
            </p:cNvSpPr>
            <p:nvPr userDrawn="1"/>
          </p:nvSpPr>
          <p:spPr bwMode="auto">
            <a:xfrm>
              <a:off x="752400" y="2258624"/>
              <a:ext cx="897879"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Secondary</a:t>
              </a:r>
            </a:p>
          </p:txBody>
        </p:sp>
        <p:sp>
          <p:nvSpPr>
            <p:cNvPr id="6" name="TextBox 11"/>
            <p:cNvSpPr txBox="1">
              <a:spLocks noChangeArrowheads="1"/>
            </p:cNvSpPr>
            <p:nvPr userDrawn="1"/>
          </p:nvSpPr>
          <p:spPr bwMode="auto">
            <a:xfrm>
              <a:off x="752400" y="3304300"/>
              <a:ext cx="897879"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Tertiary</a:t>
              </a:r>
            </a:p>
          </p:txBody>
        </p:sp>
        <p:sp>
          <p:nvSpPr>
            <p:cNvPr id="7" name="Rectangle 6"/>
            <p:cNvSpPr/>
            <p:nvPr userDrawn="1"/>
          </p:nvSpPr>
          <p:spPr>
            <a:xfrm>
              <a:off x="1566053" y="1211263"/>
              <a:ext cx="901057" cy="7201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KPMG Blue</a:t>
              </a:r>
            </a:p>
            <a:p>
              <a:pPr algn="ctr" defTabSz="914400" eaLnBrk="1" fontAlgn="auto" hangingPunct="1">
                <a:spcBef>
                  <a:spcPts val="0"/>
                </a:spcBef>
                <a:spcAft>
                  <a:spcPts val="0"/>
                </a:spcAft>
                <a:defRPr/>
              </a:pPr>
              <a:r>
                <a:rPr lang="en-GB" sz="900" dirty="0">
                  <a:solidFill>
                    <a:prstClr val="white"/>
                  </a:solidFill>
                </a:rPr>
                <a:t>0 / 51 / 141</a:t>
              </a:r>
            </a:p>
          </p:txBody>
        </p:sp>
        <p:sp>
          <p:nvSpPr>
            <p:cNvPr id="8" name="Rectangle 7"/>
            <p:cNvSpPr/>
            <p:nvPr userDrawn="1"/>
          </p:nvSpPr>
          <p:spPr>
            <a:xfrm>
              <a:off x="2556103" y="1211263"/>
              <a:ext cx="899468" cy="72016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Medium Blue</a:t>
              </a:r>
            </a:p>
            <a:p>
              <a:pPr algn="ctr" defTabSz="914400" eaLnBrk="1" fontAlgn="auto" hangingPunct="1">
                <a:spcBef>
                  <a:spcPts val="0"/>
                </a:spcBef>
                <a:spcAft>
                  <a:spcPts val="0"/>
                </a:spcAft>
                <a:defRPr/>
              </a:pPr>
              <a:r>
                <a:rPr lang="en-GB" sz="900" dirty="0">
                  <a:solidFill>
                    <a:prstClr val="white"/>
                  </a:solidFill>
                </a:rPr>
                <a:t>0 / 94 / 184</a:t>
              </a:r>
            </a:p>
          </p:txBody>
        </p:sp>
        <p:sp>
          <p:nvSpPr>
            <p:cNvPr id="9" name="Rectangle 8"/>
            <p:cNvSpPr/>
            <p:nvPr userDrawn="1"/>
          </p:nvSpPr>
          <p:spPr>
            <a:xfrm>
              <a:off x="3544564" y="1211263"/>
              <a:ext cx="899468" cy="7201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Blue</a:t>
              </a:r>
            </a:p>
            <a:p>
              <a:pPr algn="ctr" defTabSz="914400" eaLnBrk="1" fontAlgn="auto" hangingPunct="1">
                <a:spcBef>
                  <a:spcPts val="0"/>
                </a:spcBef>
                <a:spcAft>
                  <a:spcPts val="0"/>
                </a:spcAft>
                <a:defRPr/>
              </a:pPr>
              <a:r>
                <a:rPr lang="en-GB" sz="900" dirty="0">
                  <a:solidFill>
                    <a:prstClr val="white"/>
                  </a:solidFill>
                </a:rPr>
                <a:t>0 / 145 / 218</a:t>
              </a:r>
            </a:p>
          </p:txBody>
        </p:sp>
        <p:sp>
          <p:nvSpPr>
            <p:cNvPr id="10" name="Rectangle 9"/>
            <p:cNvSpPr/>
            <p:nvPr userDrawn="1"/>
          </p:nvSpPr>
          <p:spPr>
            <a:xfrm>
              <a:off x="1566053" y="2258624"/>
              <a:ext cx="901057" cy="718480"/>
            </a:xfrm>
            <a:prstGeom prst="rect">
              <a:avLst/>
            </a:prstGeom>
            <a:solidFill>
              <a:srgbClr val="4836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Violet</a:t>
              </a:r>
            </a:p>
            <a:p>
              <a:pPr algn="ctr" defTabSz="914400" eaLnBrk="1" fontAlgn="auto" hangingPunct="1">
                <a:spcBef>
                  <a:spcPts val="0"/>
                </a:spcBef>
                <a:spcAft>
                  <a:spcPts val="0"/>
                </a:spcAft>
                <a:defRPr/>
              </a:pPr>
              <a:r>
                <a:rPr lang="en-GB" sz="900" dirty="0">
                  <a:solidFill>
                    <a:prstClr val="white"/>
                  </a:solidFill>
                </a:rPr>
                <a:t>72 / 54 / 152</a:t>
              </a:r>
            </a:p>
          </p:txBody>
        </p:sp>
        <p:sp>
          <p:nvSpPr>
            <p:cNvPr id="11" name="Rectangle 10"/>
            <p:cNvSpPr/>
            <p:nvPr userDrawn="1"/>
          </p:nvSpPr>
          <p:spPr>
            <a:xfrm>
              <a:off x="2556103" y="2258624"/>
              <a:ext cx="899468" cy="71848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Purple</a:t>
              </a:r>
            </a:p>
            <a:p>
              <a:pPr algn="ctr" defTabSz="914400" eaLnBrk="1" fontAlgn="auto" hangingPunct="1">
                <a:spcBef>
                  <a:spcPts val="0"/>
                </a:spcBef>
                <a:spcAft>
                  <a:spcPts val="0"/>
                </a:spcAft>
                <a:defRPr/>
              </a:pPr>
              <a:r>
                <a:rPr lang="en-GB" sz="900" dirty="0">
                  <a:solidFill>
                    <a:prstClr val="white"/>
                  </a:solidFill>
                </a:rPr>
                <a:t>71 / 10 / 104</a:t>
              </a:r>
            </a:p>
          </p:txBody>
        </p:sp>
        <p:sp>
          <p:nvSpPr>
            <p:cNvPr id="12" name="Rectangle 11"/>
            <p:cNvSpPr/>
            <p:nvPr userDrawn="1"/>
          </p:nvSpPr>
          <p:spPr>
            <a:xfrm>
              <a:off x="3544564" y="2258624"/>
              <a:ext cx="899468" cy="718480"/>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Purple</a:t>
              </a:r>
            </a:p>
            <a:p>
              <a:pPr algn="ctr" defTabSz="914400" eaLnBrk="1" fontAlgn="auto" hangingPunct="1">
                <a:spcBef>
                  <a:spcPts val="0"/>
                </a:spcBef>
                <a:spcAft>
                  <a:spcPts val="0"/>
                </a:spcAft>
                <a:defRPr/>
              </a:pPr>
              <a:r>
                <a:rPr lang="en-GB" sz="900" dirty="0">
                  <a:solidFill>
                    <a:prstClr val="white"/>
                  </a:solidFill>
                </a:rPr>
                <a:t>109 / 32 / 119</a:t>
              </a:r>
            </a:p>
          </p:txBody>
        </p:sp>
        <p:sp>
          <p:nvSpPr>
            <p:cNvPr id="13" name="Rectangle 12"/>
            <p:cNvSpPr/>
            <p:nvPr userDrawn="1"/>
          </p:nvSpPr>
          <p:spPr>
            <a:xfrm>
              <a:off x="4533025" y="2258624"/>
              <a:ext cx="899468" cy="718480"/>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Green</a:t>
              </a:r>
            </a:p>
            <a:p>
              <a:pPr algn="ctr" defTabSz="914400" eaLnBrk="1" fontAlgn="auto" hangingPunct="1">
                <a:spcBef>
                  <a:spcPts val="0"/>
                </a:spcBef>
                <a:spcAft>
                  <a:spcPts val="0"/>
                </a:spcAft>
                <a:defRPr/>
              </a:pPr>
              <a:r>
                <a:rPr lang="en-GB" sz="900" dirty="0">
                  <a:solidFill>
                    <a:prstClr val="white"/>
                  </a:solidFill>
                </a:rPr>
                <a:t>0 / 163 / 161</a:t>
              </a:r>
            </a:p>
          </p:txBody>
        </p:sp>
        <p:sp>
          <p:nvSpPr>
            <p:cNvPr id="14" name="Rectangle 13"/>
            <p:cNvSpPr/>
            <p:nvPr userDrawn="1"/>
          </p:nvSpPr>
          <p:spPr>
            <a:xfrm>
              <a:off x="1566053" y="3304300"/>
              <a:ext cx="901057" cy="720167"/>
            </a:xfrm>
            <a:prstGeom prst="rect">
              <a:avLst/>
            </a:prstGeom>
            <a:solidFill>
              <a:srgbClr val="009A4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Dark Green</a:t>
              </a:r>
            </a:p>
            <a:p>
              <a:pPr algn="ctr" defTabSz="914400" eaLnBrk="1" fontAlgn="auto" hangingPunct="1">
                <a:spcBef>
                  <a:spcPts val="0"/>
                </a:spcBef>
                <a:spcAft>
                  <a:spcPts val="0"/>
                </a:spcAft>
                <a:defRPr/>
              </a:pPr>
              <a:r>
                <a:rPr lang="en-GB" sz="900" dirty="0">
                  <a:solidFill>
                    <a:prstClr val="white"/>
                  </a:solidFill>
                </a:rPr>
                <a:t>0 / 154 / 68</a:t>
              </a:r>
            </a:p>
          </p:txBody>
        </p:sp>
        <p:sp>
          <p:nvSpPr>
            <p:cNvPr id="15" name="Rectangle 14"/>
            <p:cNvSpPr/>
            <p:nvPr userDrawn="1"/>
          </p:nvSpPr>
          <p:spPr>
            <a:xfrm>
              <a:off x="2556103" y="3304300"/>
              <a:ext cx="899468" cy="720167"/>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Green</a:t>
              </a:r>
            </a:p>
            <a:p>
              <a:pPr algn="ctr" defTabSz="914400" eaLnBrk="1" fontAlgn="auto" hangingPunct="1">
                <a:spcBef>
                  <a:spcPts val="0"/>
                </a:spcBef>
                <a:spcAft>
                  <a:spcPts val="0"/>
                </a:spcAft>
                <a:defRPr/>
              </a:pPr>
              <a:r>
                <a:rPr lang="en-GB" sz="900" dirty="0">
                  <a:solidFill>
                    <a:prstClr val="white"/>
                  </a:solidFill>
                </a:rPr>
                <a:t>67 / 176 / 42</a:t>
              </a:r>
            </a:p>
          </p:txBody>
        </p:sp>
        <p:sp>
          <p:nvSpPr>
            <p:cNvPr id="16" name="Rectangle 15"/>
            <p:cNvSpPr/>
            <p:nvPr userDrawn="1"/>
          </p:nvSpPr>
          <p:spPr>
            <a:xfrm>
              <a:off x="3544564" y="3304300"/>
              <a:ext cx="899468" cy="720167"/>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Yellow</a:t>
              </a:r>
            </a:p>
            <a:p>
              <a:pPr algn="ctr" defTabSz="914400" eaLnBrk="1" fontAlgn="auto" hangingPunct="1">
                <a:spcBef>
                  <a:spcPts val="0"/>
                </a:spcBef>
                <a:spcAft>
                  <a:spcPts val="0"/>
                </a:spcAft>
                <a:defRPr/>
              </a:pPr>
              <a:r>
                <a:rPr lang="en-GB" sz="900" dirty="0">
                  <a:solidFill>
                    <a:prstClr val="white"/>
                  </a:solidFill>
                </a:rPr>
                <a:t>234 / 170 / 0</a:t>
              </a:r>
            </a:p>
          </p:txBody>
        </p:sp>
        <p:sp>
          <p:nvSpPr>
            <p:cNvPr id="17" name="Rectangle 16"/>
            <p:cNvSpPr/>
            <p:nvPr userDrawn="1"/>
          </p:nvSpPr>
          <p:spPr>
            <a:xfrm>
              <a:off x="4533025" y="3304300"/>
              <a:ext cx="899468" cy="720167"/>
            </a:xfrm>
            <a:prstGeom prst="rect">
              <a:avLst/>
            </a:prstGeom>
            <a:solidFill>
              <a:srgbClr val="F68D2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Orange</a:t>
              </a:r>
            </a:p>
            <a:p>
              <a:pPr algn="ctr" defTabSz="914400" eaLnBrk="1" fontAlgn="auto" hangingPunct="1">
                <a:spcBef>
                  <a:spcPts val="0"/>
                </a:spcBef>
                <a:spcAft>
                  <a:spcPts val="0"/>
                </a:spcAft>
                <a:defRPr/>
              </a:pPr>
              <a:r>
                <a:rPr lang="en-GB" sz="900" dirty="0">
                  <a:solidFill>
                    <a:prstClr val="white"/>
                  </a:solidFill>
                </a:rPr>
                <a:t>246 / 141 / 46</a:t>
              </a:r>
            </a:p>
          </p:txBody>
        </p:sp>
        <p:sp>
          <p:nvSpPr>
            <p:cNvPr id="18" name="Rectangle 17"/>
            <p:cNvSpPr/>
            <p:nvPr userDrawn="1"/>
          </p:nvSpPr>
          <p:spPr>
            <a:xfrm>
              <a:off x="5521485" y="3304300"/>
              <a:ext cx="901056" cy="720167"/>
            </a:xfrm>
            <a:prstGeom prst="rect">
              <a:avLst/>
            </a:prstGeom>
            <a:solidFill>
              <a:srgbClr val="BC204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Red</a:t>
              </a:r>
            </a:p>
            <a:p>
              <a:pPr algn="ctr" defTabSz="914400" eaLnBrk="1" fontAlgn="auto" hangingPunct="1">
                <a:spcBef>
                  <a:spcPts val="0"/>
                </a:spcBef>
                <a:spcAft>
                  <a:spcPts val="0"/>
                </a:spcAft>
                <a:defRPr/>
              </a:pPr>
              <a:r>
                <a:rPr lang="en-GB" sz="900" dirty="0">
                  <a:solidFill>
                    <a:prstClr val="white"/>
                  </a:solidFill>
                </a:rPr>
                <a:t>188 / 32 / 75</a:t>
              </a:r>
            </a:p>
          </p:txBody>
        </p:sp>
        <p:sp>
          <p:nvSpPr>
            <p:cNvPr id="19" name="Rectangle 18"/>
            <p:cNvSpPr/>
            <p:nvPr userDrawn="1"/>
          </p:nvSpPr>
          <p:spPr>
            <a:xfrm>
              <a:off x="6509946" y="3304300"/>
              <a:ext cx="901056" cy="720167"/>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Pink</a:t>
              </a:r>
            </a:p>
            <a:p>
              <a:pPr algn="ctr" defTabSz="914400" eaLnBrk="1" fontAlgn="auto" hangingPunct="1">
                <a:spcBef>
                  <a:spcPts val="0"/>
                </a:spcBef>
                <a:spcAft>
                  <a:spcPts val="0"/>
                </a:spcAft>
                <a:defRPr/>
              </a:pPr>
              <a:r>
                <a:rPr lang="en-GB" sz="900" dirty="0">
                  <a:solidFill>
                    <a:prstClr val="white"/>
                  </a:solidFill>
                </a:rPr>
                <a:t>198 / 0 / 126</a:t>
              </a:r>
            </a:p>
          </p:txBody>
        </p:sp>
        <p:sp>
          <p:nvSpPr>
            <p:cNvPr id="20" name="Rectangle 19"/>
            <p:cNvSpPr/>
            <p:nvPr userDrawn="1"/>
          </p:nvSpPr>
          <p:spPr>
            <a:xfrm>
              <a:off x="1566053" y="4285885"/>
              <a:ext cx="901057" cy="72016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KPMG Blue</a:t>
              </a:r>
            </a:p>
            <a:p>
              <a:pPr algn="ctr" defTabSz="914400" eaLnBrk="1" fontAlgn="auto" hangingPunct="1">
                <a:spcBef>
                  <a:spcPts val="0"/>
                </a:spcBef>
                <a:spcAft>
                  <a:spcPts val="0"/>
                </a:spcAft>
                <a:defRPr/>
              </a:pPr>
              <a:r>
                <a:rPr lang="en-GB" sz="900" dirty="0">
                  <a:solidFill>
                    <a:prstClr val="white"/>
                  </a:solidFill>
                </a:rPr>
                <a:t>0 / 51 / 141</a:t>
              </a:r>
            </a:p>
          </p:txBody>
        </p:sp>
        <p:sp>
          <p:nvSpPr>
            <p:cNvPr id="21" name="Rectangle 20"/>
            <p:cNvSpPr/>
            <p:nvPr userDrawn="1"/>
          </p:nvSpPr>
          <p:spPr>
            <a:xfrm>
              <a:off x="4533025" y="4285885"/>
              <a:ext cx="899468" cy="720167"/>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Medium Blue</a:t>
              </a:r>
            </a:p>
            <a:p>
              <a:pPr algn="ctr" defTabSz="914400" eaLnBrk="1" fontAlgn="auto" hangingPunct="1">
                <a:spcBef>
                  <a:spcPts val="0"/>
                </a:spcBef>
                <a:spcAft>
                  <a:spcPts val="0"/>
                </a:spcAft>
                <a:defRPr/>
              </a:pPr>
              <a:r>
                <a:rPr lang="en-GB" sz="900" dirty="0">
                  <a:solidFill>
                    <a:prstClr val="white"/>
                  </a:solidFill>
                </a:rPr>
                <a:t>0 / 94 / 184</a:t>
              </a:r>
            </a:p>
          </p:txBody>
        </p:sp>
        <p:sp>
          <p:nvSpPr>
            <p:cNvPr id="22" name="Rectangle 21"/>
            <p:cNvSpPr/>
            <p:nvPr userDrawn="1"/>
          </p:nvSpPr>
          <p:spPr>
            <a:xfrm>
              <a:off x="2556103" y="4285885"/>
              <a:ext cx="899468" cy="7201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Blue</a:t>
              </a:r>
            </a:p>
            <a:p>
              <a:pPr algn="ctr" defTabSz="914400" eaLnBrk="1" fontAlgn="auto" hangingPunct="1">
                <a:spcBef>
                  <a:spcPts val="0"/>
                </a:spcBef>
                <a:spcAft>
                  <a:spcPts val="0"/>
                </a:spcAft>
                <a:defRPr/>
              </a:pPr>
              <a:r>
                <a:rPr lang="en-GB" sz="900" dirty="0">
                  <a:solidFill>
                    <a:prstClr val="white"/>
                  </a:solidFill>
                </a:rPr>
                <a:t>0 / 145 / 218</a:t>
              </a:r>
            </a:p>
          </p:txBody>
        </p:sp>
        <p:sp>
          <p:nvSpPr>
            <p:cNvPr id="23" name="Rectangle 22"/>
            <p:cNvSpPr/>
            <p:nvPr userDrawn="1"/>
          </p:nvSpPr>
          <p:spPr>
            <a:xfrm>
              <a:off x="3544564" y="4285885"/>
              <a:ext cx="899468" cy="720167"/>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Purple</a:t>
              </a:r>
            </a:p>
            <a:p>
              <a:pPr algn="ctr" defTabSz="914400" eaLnBrk="1" fontAlgn="auto" hangingPunct="1">
                <a:spcBef>
                  <a:spcPts val="0"/>
                </a:spcBef>
                <a:spcAft>
                  <a:spcPts val="0"/>
                </a:spcAft>
                <a:defRPr/>
              </a:pPr>
              <a:r>
                <a:rPr lang="en-GB" sz="900" dirty="0">
                  <a:solidFill>
                    <a:prstClr val="white"/>
                  </a:solidFill>
                </a:rPr>
                <a:t>109 / 32 / 119</a:t>
              </a:r>
            </a:p>
          </p:txBody>
        </p:sp>
        <p:sp>
          <p:nvSpPr>
            <p:cNvPr id="24" name="Rectangle 23"/>
            <p:cNvSpPr/>
            <p:nvPr userDrawn="1"/>
          </p:nvSpPr>
          <p:spPr>
            <a:xfrm>
              <a:off x="5521485" y="4285885"/>
              <a:ext cx="901056" cy="720167"/>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Green</a:t>
              </a:r>
            </a:p>
            <a:p>
              <a:pPr algn="ctr" defTabSz="914400" eaLnBrk="1" fontAlgn="auto" hangingPunct="1">
                <a:spcBef>
                  <a:spcPts val="0"/>
                </a:spcBef>
                <a:spcAft>
                  <a:spcPts val="0"/>
                </a:spcAft>
                <a:defRPr/>
              </a:pPr>
              <a:r>
                <a:rPr lang="en-GB" sz="900" dirty="0">
                  <a:solidFill>
                    <a:prstClr val="white"/>
                  </a:solidFill>
                </a:rPr>
                <a:t>0 / 163 / 161</a:t>
              </a:r>
            </a:p>
          </p:txBody>
        </p:sp>
        <p:sp>
          <p:nvSpPr>
            <p:cNvPr id="25" name="Rectangle 24"/>
            <p:cNvSpPr/>
            <p:nvPr userDrawn="1"/>
          </p:nvSpPr>
          <p:spPr>
            <a:xfrm>
              <a:off x="7499995" y="4285885"/>
              <a:ext cx="899468" cy="720167"/>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Green</a:t>
              </a:r>
            </a:p>
            <a:p>
              <a:pPr algn="ctr" defTabSz="914400" eaLnBrk="1" fontAlgn="auto" hangingPunct="1">
                <a:spcBef>
                  <a:spcPts val="0"/>
                </a:spcBef>
                <a:spcAft>
                  <a:spcPts val="0"/>
                </a:spcAft>
                <a:defRPr/>
              </a:pPr>
              <a:r>
                <a:rPr lang="en-GB" sz="900" dirty="0">
                  <a:solidFill>
                    <a:prstClr val="white"/>
                  </a:solidFill>
                </a:rPr>
                <a:t>67 / 176 / 42</a:t>
              </a:r>
            </a:p>
          </p:txBody>
        </p:sp>
        <p:sp>
          <p:nvSpPr>
            <p:cNvPr id="26" name="Rectangle 25"/>
            <p:cNvSpPr/>
            <p:nvPr userDrawn="1"/>
          </p:nvSpPr>
          <p:spPr>
            <a:xfrm>
              <a:off x="6509946" y="4285885"/>
              <a:ext cx="901056" cy="720167"/>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Yellow</a:t>
              </a:r>
            </a:p>
            <a:p>
              <a:pPr algn="ctr" defTabSz="914400" eaLnBrk="1" fontAlgn="auto" hangingPunct="1">
                <a:spcBef>
                  <a:spcPts val="0"/>
                </a:spcBef>
                <a:spcAft>
                  <a:spcPts val="0"/>
                </a:spcAft>
                <a:defRPr/>
              </a:pPr>
              <a:r>
                <a:rPr lang="en-GB" sz="900" dirty="0">
                  <a:solidFill>
                    <a:prstClr val="white"/>
                  </a:solidFill>
                </a:rPr>
                <a:t>234 / 170 / 0</a:t>
              </a:r>
            </a:p>
          </p:txBody>
        </p:sp>
        <p:sp>
          <p:nvSpPr>
            <p:cNvPr id="27" name="Rectangle 26"/>
            <p:cNvSpPr/>
            <p:nvPr userDrawn="1"/>
          </p:nvSpPr>
          <p:spPr>
            <a:xfrm>
              <a:off x="1566053" y="5085321"/>
              <a:ext cx="901057" cy="720167"/>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Pink</a:t>
              </a:r>
            </a:p>
            <a:p>
              <a:pPr algn="ctr" defTabSz="914400" eaLnBrk="1" fontAlgn="auto" hangingPunct="1">
                <a:spcBef>
                  <a:spcPts val="0"/>
                </a:spcBef>
                <a:spcAft>
                  <a:spcPts val="0"/>
                </a:spcAft>
                <a:defRPr/>
              </a:pPr>
              <a:r>
                <a:rPr lang="en-GB" sz="900" dirty="0">
                  <a:solidFill>
                    <a:prstClr val="white"/>
                  </a:solidFill>
                </a:rPr>
                <a:t>198 / 0 / 126</a:t>
              </a:r>
            </a:p>
          </p:txBody>
        </p:sp>
        <p:sp>
          <p:nvSpPr>
            <p:cNvPr id="28" name="Rectangle 27"/>
            <p:cNvSpPr/>
            <p:nvPr userDrawn="1"/>
          </p:nvSpPr>
          <p:spPr>
            <a:xfrm>
              <a:off x="2556103" y="5085321"/>
              <a:ext cx="899468" cy="720167"/>
            </a:xfrm>
            <a:prstGeom prst="rect">
              <a:avLst/>
            </a:prstGeom>
            <a:solidFill>
              <a:srgbClr val="753F19"/>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Dark Brown</a:t>
              </a:r>
            </a:p>
            <a:p>
              <a:pPr algn="ctr" defTabSz="914400" eaLnBrk="1" fontAlgn="auto" hangingPunct="1">
                <a:spcBef>
                  <a:spcPts val="0"/>
                </a:spcBef>
                <a:spcAft>
                  <a:spcPts val="0"/>
                </a:spcAft>
                <a:defRPr/>
              </a:pPr>
              <a:r>
                <a:rPr lang="en-GB" sz="900" dirty="0">
                  <a:solidFill>
                    <a:prstClr val="white"/>
                  </a:solidFill>
                </a:rPr>
                <a:t>117 / 63 / 25</a:t>
              </a:r>
            </a:p>
          </p:txBody>
        </p:sp>
        <p:sp>
          <p:nvSpPr>
            <p:cNvPr id="29" name="Rectangle 28"/>
            <p:cNvSpPr/>
            <p:nvPr userDrawn="1"/>
          </p:nvSpPr>
          <p:spPr>
            <a:xfrm>
              <a:off x="3544564" y="5085321"/>
              <a:ext cx="899468" cy="720167"/>
            </a:xfrm>
            <a:prstGeom prst="rect">
              <a:avLst/>
            </a:prstGeom>
            <a:solidFill>
              <a:srgbClr val="9B642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Brown</a:t>
              </a:r>
            </a:p>
            <a:p>
              <a:pPr algn="ctr" defTabSz="914400" eaLnBrk="1" fontAlgn="auto" hangingPunct="1">
                <a:spcBef>
                  <a:spcPts val="0"/>
                </a:spcBef>
                <a:spcAft>
                  <a:spcPts val="0"/>
                </a:spcAft>
                <a:defRPr/>
              </a:pPr>
              <a:r>
                <a:rPr lang="en-GB" sz="900" dirty="0">
                  <a:solidFill>
                    <a:prstClr val="white"/>
                  </a:solidFill>
                </a:rPr>
                <a:t>155 / 100 / 46</a:t>
              </a:r>
            </a:p>
          </p:txBody>
        </p:sp>
        <p:sp>
          <p:nvSpPr>
            <p:cNvPr id="30" name="Rectangle 29"/>
            <p:cNvSpPr/>
            <p:nvPr userDrawn="1"/>
          </p:nvSpPr>
          <p:spPr>
            <a:xfrm>
              <a:off x="5521485" y="5085321"/>
              <a:ext cx="901056" cy="720167"/>
            </a:xfrm>
            <a:prstGeom prst="rect">
              <a:avLst/>
            </a:prstGeom>
            <a:solidFill>
              <a:srgbClr val="E3BC9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Beige</a:t>
              </a:r>
            </a:p>
            <a:p>
              <a:pPr algn="ctr" defTabSz="914400" eaLnBrk="1" fontAlgn="auto" hangingPunct="1">
                <a:spcBef>
                  <a:spcPts val="0"/>
                </a:spcBef>
                <a:spcAft>
                  <a:spcPts val="0"/>
                </a:spcAft>
                <a:defRPr/>
              </a:pPr>
              <a:r>
                <a:rPr lang="en-GB" sz="900" dirty="0">
                  <a:solidFill>
                    <a:prstClr val="white"/>
                  </a:solidFill>
                </a:rPr>
                <a:t>227 / 188 / 159</a:t>
              </a:r>
            </a:p>
          </p:txBody>
        </p:sp>
        <p:sp>
          <p:nvSpPr>
            <p:cNvPr id="31" name="Rectangle 30"/>
            <p:cNvSpPr/>
            <p:nvPr userDrawn="1"/>
          </p:nvSpPr>
          <p:spPr>
            <a:xfrm>
              <a:off x="4533025" y="5085321"/>
              <a:ext cx="899468" cy="720167"/>
            </a:xfrm>
            <a:prstGeom prst="rect">
              <a:avLst/>
            </a:prstGeom>
            <a:solidFill>
              <a:srgbClr val="9D937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Olive</a:t>
              </a:r>
            </a:p>
            <a:p>
              <a:pPr algn="ctr" defTabSz="914400" eaLnBrk="1" fontAlgn="auto" hangingPunct="1">
                <a:spcBef>
                  <a:spcPts val="0"/>
                </a:spcBef>
                <a:spcAft>
                  <a:spcPts val="0"/>
                </a:spcAft>
                <a:defRPr/>
              </a:pPr>
              <a:r>
                <a:rPr lang="en-GB" sz="900" dirty="0">
                  <a:solidFill>
                    <a:prstClr val="white"/>
                  </a:solidFill>
                </a:rPr>
                <a:t>157 / 147 / 117</a:t>
              </a:r>
            </a:p>
          </p:txBody>
        </p:sp>
        <p:sp>
          <p:nvSpPr>
            <p:cNvPr id="32" name="Rectangle 31"/>
            <p:cNvSpPr/>
            <p:nvPr userDrawn="1"/>
          </p:nvSpPr>
          <p:spPr>
            <a:xfrm>
              <a:off x="6509946" y="5085321"/>
              <a:ext cx="901056" cy="720167"/>
            </a:xfrm>
            <a:prstGeom prst="rect">
              <a:avLst/>
            </a:prstGeom>
            <a:solidFill>
              <a:srgbClr val="E368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Pink</a:t>
              </a:r>
            </a:p>
            <a:p>
              <a:pPr algn="ctr" defTabSz="914400" eaLnBrk="1" fontAlgn="auto" hangingPunct="1">
                <a:spcBef>
                  <a:spcPts val="0"/>
                </a:spcBef>
                <a:spcAft>
                  <a:spcPts val="0"/>
                </a:spcAft>
                <a:defRPr/>
              </a:pPr>
              <a:r>
                <a:rPr lang="en-GB" sz="900" dirty="0">
                  <a:solidFill>
                    <a:prstClr val="white"/>
                  </a:solidFill>
                </a:rPr>
                <a:t>227 / 104 / 119</a:t>
              </a:r>
            </a:p>
          </p:txBody>
        </p:sp>
        <p:sp>
          <p:nvSpPr>
            <p:cNvPr id="33" name="TextBox 41"/>
            <p:cNvSpPr txBox="1">
              <a:spLocks noChangeArrowheads="1"/>
            </p:cNvSpPr>
            <p:nvPr userDrawn="1"/>
          </p:nvSpPr>
          <p:spPr bwMode="auto">
            <a:xfrm>
              <a:off x="752400" y="4285885"/>
              <a:ext cx="813653"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Colour order for graphs</a:t>
              </a:r>
            </a:p>
          </p:txBody>
        </p:sp>
      </p:grpSp>
      <p:sp>
        <p:nvSpPr>
          <p:cNvPr id="2" name="Title 1"/>
          <p:cNvSpPr>
            <a:spLocks noGrp="1"/>
          </p:cNvSpPr>
          <p:nvPr>
            <p:ph type="title"/>
          </p:nvPr>
        </p:nvSpPr>
        <p:spPr>
          <a:xfrm>
            <a:off x="752400" y="432000"/>
            <a:ext cx="7639200" cy="518400"/>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9921948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object 3"/>
          <p:cNvSpPr>
            <a:spLocks/>
          </p:cNvSpPr>
          <p:nvPr userDrawn="1"/>
        </p:nvSpPr>
        <p:spPr bwMode="auto">
          <a:xfrm>
            <a:off x="0" y="0"/>
            <a:ext cx="747713" cy="6858000"/>
          </a:xfrm>
          <a:custGeom>
            <a:avLst/>
            <a:gdLst>
              <a:gd name="T0" fmla="*/ 0 w 1742046"/>
              <a:gd name="T1" fmla="*/ 1347559 h 7772400"/>
              <a:gd name="T2" fmla="*/ 12 w 1742046"/>
              <a:gd name="T3" fmla="*/ 1347559 h 7772400"/>
              <a:gd name="T4" fmla="*/ 12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8" name="Freeform 19"/>
          <p:cNvSpPr>
            <a:spLocks noEditPoints="1"/>
          </p:cNvSpPr>
          <p:nvPr userDrawn="1"/>
        </p:nvSpPr>
        <p:spPr bwMode="auto">
          <a:xfrm>
            <a:off x="158432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pic>
        <p:nvPicPr>
          <p:cNvPr id="9"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75200" y="2682875"/>
            <a:ext cx="13255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84325" y="2682875"/>
            <a:ext cx="25241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2"/>
          <p:cNvSpPr txBox="1">
            <a:spLocks noChangeArrowheads="1"/>
          </p:cNvSpPr>
          <p:nvPr userDrawn="1"/>
        </p:nvSpPr>
        <p:spPr bwMode="auto">
          <a:xfrm>
            <a:off x="1846263" y="6691313"/>
            <a:ext cx="54435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eaLnBrk="1" hangingPunct="1">
              <a:defRPr/>
            </a:pPr>
            <a:r>
              <a:rPr lang="en-GB" altLang="en-US" sz="600" b="1">
                <a:solidFill>
                  <a:srgbClr val="000000"/>
                </a:solidFill>
              </a:rPr>
              <a:t>Document Classification: KPMG Confidential</a:t>
            </a:r>
          </a:p>
        </p:txBody>
      </p:sp>
      <p:sp>
        <p:nvSpPr>
          <p:cNvPr id="12" name="Text Placeholder 2"/>
          <p:cNvSpPr>
            <a:spLocks noGrp="1"/>
          </p:cNvSpPr>
          <p:nvPr>
            <p:ph type="body" sz="quarter" idx="11"/>
          </p:nvPr>
        </p:nvSpPr>
        <p:spPr>
          <a:xfrm>
            <a:off x="1584000" y="4587244"/>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3" name="Text Placeholder 2"/>
          <p:cNvSpPr>
            <a:spLocks noGrp="1"/>
          </p:cNvSpPr>
          <p:nvPr>
            <p:ph type="body" sz="quarter" idx="12"/>
          </p:nvPr>
        </p:nvSpPr>
        <p:spPr>
          <a:xfrm>
            <a:off x="1584000" y="5634830"/>
            <a:ext cx="6815463" cy="169277"/>
          </a:xfrm>
        </p:spPr>
        <p:txBody>
          <a:bodyPr>
            <a:noAutofit/>
          </a:bodyPr>
          <a:lstStyle>
            <a:lvl1pPr>
              <a:buFontTx/>
              <a:buNone/>
              <a:defRPr sz="11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14" name="Text Placeholder 2"/>
          <p:cNvSpPr>
            <a:spLocks noGrp="1"/>
          </p:cNvSpPr>
          <p:nvPr>
            <p:ph type="body" sz="quarter" idx="13"/>
          </p:nvPr>
        </p:nvSpPr>
        <p:spPr>
          <a:xfrm>
            <a:off x="1584000" y="3539658"/>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5" name="Text Placeholder 2"/>
          <p:cNvSpPr>
            <a:spLocks noGrp="1"/>
          </p:cNvSpPr>
          <p:nvPr>
            <p:ph type="body" sz="quarter" idx="14"/>
          </p:nvPr>
        </p:nvSpPr>
        <p:spPr>
          <a:xfrm>
            <a:off x="1584000" y="3187907"/>
            <a:ext cx="2411738" cy="119064"/>
          </a:xfrm>
        </p:spPr>
        <p:txBody>
          <a:bodyPr/>
          <a:lstStyle>
            <a:lvl1pPr>
              <a:buFontTx/>
              <a:buNone/>
              <a:defRPr sz="12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22" name="Text Placeholder 2"/>
          <p:cNvSpPr>
            <a:spLocks noGrp="1"/>
          </p:cNvSpPr>
          <p:nvPr>
            <p:ph type="body" sz="quarter" idx="15"/>
          </p:nvPr>
        </p:nvSpPr>
        <p:spPr>
          <a:xfrm>
            <a:off x="4775338" y="3187907"/>
            <a:ext cx="2361268" cy="119064"/>
          </a:xfrm>
        </p:spPr>
        <p:txBody>
          <a:bodyPr/>
          <a:lstStyle>
            <a:lvl1pPr>
              <a:buFontTx/>
              <a:buNone/>
              <a:defRPr sz="12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Tree>
    <p:extLst>
      <p:ext uri="{BB962C8B-B14F-4D97-AF65-F5344CB8AC3E}">
        <p14:creationId xmlns:p14="http://schemas.microsoft.com/office/powerpoint/2010/main" val="34009663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rgbClr val="00338D"/>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14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7/2/2019</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2565705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13" name="Rectangle 12"/>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gray">
          <a:xfrm>
            <a:off x="0" y="5818475"/>
            <a:ext cx="9144000" cy="507999"/>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bwMode="gray">
          <a:xfrm>
            <a:off x="0" y="5818475"/>
            <a:ext cx="9144000" cy="507999"/>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bwMode="gray">
          <a:xfrm>
            <a:off x="0" y="0"/>
            <a:ext cx="9144000" cy="6079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bwMode="gray">
          <a:xfrm>
            <a:off x="0" y="5832475"/>
            <a:ext cx="9144000" cy="472733"/>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hasCustomPrompt="1"/>
          </p:nvPr>
        </p:nvSpPr>
        <p:spPr bwMode="gray">
          <a:xfrm>
            <a:off x="533400" y="3200400"/>
            <a:ext cx="8067676" cy="1329267"/>
          </a:xfrm>
        </p:spPr>
        <p:txBody>
          <a:bodyPr>
            <a:noAutofit/>
          </a:bodyPr>
          <a:lstStyle>
            <a:lvl1pPr marL="0" indent="0" algn="l">
              <a:buNone/>
              <a:defRPr sz="180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5156200" y="6522651"/>
            <a:ext cx="2133600" cy="206236"/>
          </a:xfrm>
          <a:prstGeom prst="rect">
            <a:avLst/>
          </a:prstGeom>
        </p:spPr>
        <p:txBody>
          <a:bodyPr/>
          <a:lstStyle>
            <a:lvl1pPr>
              <a:defRPr>
                <a:solidFill>
                  <a:schemeClr val="tx1">
                    <a:lumMod val="65000"/>
                    <a:lumOff val="35000"/>
                  </a:schemeClr>
                </a:solidFill>
              </a:defRPr>
            </a:lvl1pPr>
          </a:lstStyle>
          <a:p>
            <a:fld id="{609411A2-0057-4B5D-AE0F-C439A89354DB}" type="datetime1">
              <a:rPr lang="en-US" smtClean="0"/>
              <a:pPr/>
              <a:t>7/2/2019</a:t>
            </a:fld>
            <a:endParaRPr lang="en-US" dirty="0"/>
          </a:p>
        </p:txBody>
      </p:sp>
      <p:sp>
        <p:nvSpPr>
          <p:cNvPr id="5" name="Footer Placeholder 4"/>
          <p:cNvSpPr>
            <a:spLocks noGrp="1"/>
          </p:cNvSpPr>
          <p:nvPr>
            <p:ph type="ftr" sz="quarter" idx="11"/>
          </p:nvPr>
        </p:nvSpPr>
        <p:spPr>
          <a:xfrm>
            <a:off x="855133" y="6522651"/>
            <a:ext cx="4221691" cy="196711"/>
          </a:xfrm>
          <a:prstGeom prst="rect">
            <a:avLst/>
          </a:prstGeom>
        </p:spPr>
        <p:txBody>
          <a:bodyPr/>
          <a:lstStyle>
            <a:lvl1pPr>
              <a:defRPr>
                <a:solidFill>
                  <a:schemeClr val="tx1">
                    <a:lumMod val="65000"/>
                    <a:lumOff val="35000"/>
                  </a:schemeClr>
                </a:solidFill>
              </a:defRPr>
            </a:lvl1pPr>
          </a:lstStyle>
          <a:p>
            <a:r>
              <a:rPr lang="en-US" dirty="0"/>
              <a:t> </a:t>
            </a:r>
          </a:p>
        </p:txBody>
      </p:sp>
      <p:sp>
        <p:nvSpPr>
          <p:cNvPr id="6" name="Slide Number Placeholder 5"/>
          <p:cNvSpPr>
            <a:spLocks noGrp="1"/>
          </p:cNvSpPr>
          <p:nvPr>
            <p:ph type="sldNum" sz="quarter" idx="12"/>
          </p:nvPr>
        </p:nvSpPr>
        <p:spPr>
          <a:xfrm>
            <a:off x="228600" y="6522651"/>
            <a:ext cx="558799" cy="206236"/>
          </a:xfrm>
          <a:prstGeom prst="rect">
            <a:avLst/>
          </a:prstGeom>
        </p:spPr>
        <p:txBody>
          <a:bodyPr/>
          <a:lstStyle>
            <a:lvl1pPr>
              <a:defRPr>
                <a:solidFill>
                  <a:schemeClr val="tx1">
                    <a:lumMod val="65000"/>
                    <a:lumOff val="35000"/>
                  </a:schemeClr>
                </a:solidFill>
              </a:defRPr>
            </a:lvl1pPr>
          </a:lstStyle>
          <a:p>
            <a:fld id="{47A9008A-481B-4F65-A514-1AA65EA0FD53}" type="slidenum">
              <a:rPr lang="en-US" smtClean="0"/>
              <a:pPr/>
              <a:t>‹#›</a:t>
            </a:fld>
            <a:endParaRPr lang="en-US" dirty="0"/>
          </a:p>
        </p:txBody>
      </p:sp>
      <p:sp>
        <p:nvSpPr>
          <p:cNvPr id="17" name="Title 16"/>
          <p:cNvSpPr>
            <a:spLocks noGrp="1"/>
          </p:cNvSpPr>
          <p:nvPr>
            <p:ph type="title"/>
          </p:nvPr>
        </p:nvSpPr>
        <p:spPr bwMode="gray">
          <a:xfrm>
            <a:off x="511630" y="1972855"/>
            <a:ext cx="8089445" cy="1165224"/>
          </a:xfrm>
        </p:spPr>
        <p:txBody>
          <a:bodyPr anchor="b" anchorCtr="0"/>
          <a:lstStyle>
            <a:lvl1pPr>
              <a:defRPr b="0" cap="all" baseline="0">
                <a:solidFill>
                  <a:schemeClr val="bg1"/>
                </a:solidFill>
              </a:defRPr>
            </a:lvl1pPr>
          </a:lstStyle>
          <a:p>
            <a:r>
              <a:rPr lang="en-US"/>
              <a:t>Click to edit Master title style</a:t>
            </a:r>
            <a:endParaRPr lang="en-US" dirty="0"/>
          </a:p>
        </p:txBody>
      </p:sp>
      <p:sp>
        <p:nvSpPr>
          <p:cNvPr id="16" name="TextBox 15" descr="CONFIDENTIAL_TAG_0xFFEE"/>
          <p:cNvSpPr txBox="1"/>
          <p:nvPr userDrawn="1"/>
        </p:nvSpPr>
        <p:spPr>
          <a:xfrm>
            <a:off x="544513" y="180000"/>
            <a:ext cx="4752265" cy="169277"/>
          </a:xfrm>
          <a:prstGeom prst="rect">
            <a:avLst/>
          </a:prstGeom>
          <a:noFill/>
          <a:effectLst>
            <a:glow>
              <a:srgbClr val="000000"/>
            </a:glow>
          </a:effectLst>
        </p:spPr>
        <p:txBody>
          <a:bodyPr vert="horz" wrap="square" lIns="0" tIns="0" rIns="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chemeClr val="bg1"/>
              </a:solidFill>
              <a:effectLst/>
              <a:uLnTx/>
              <a:uFillTx/>
              <a:latin typeface="+mn-lt"/>
            </a:endParaRPr>
          </a:p>
        </p:txBody>
      </p:sp>
    </p:spTree>
    <p:extLst>
      <p:ext uri="{BB962C8B-B14F-4D97-AF65-F5344CB8AC3E}">
        <p14:creationId xmlns:p14="http://schemas.microsoft.com/office/powerpoint/2010/main" val="271362082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 Left light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702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344487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3416175" y="1339200"/>
            <a:ext cx="4983288" cy="3510000"/>
          </a:xfrm>
        </p:spPr>
        <p:txBody>
          <a:bodyPr/>
          <a:lstStyle>
            <a:lvl1pPr algn="l">
              <a:defRPr sz="11000">
                <a:solidFill>
                  <a:schemeClr val="bg1"/>
                </a:solidFill>
              </a:defRPr>
            </a:lvl1pPr>
          </a:lstStyle>
          <a:p>
            <a:r>
              <a:rPr lang="en-US"/>
              <a:t>Click to edit Master title style</a:t>
            </a:r>
            <a:endParaRPr lang="en-US" dirty="0"/>
          </a:p>
        </p:txBody>
      </p:sp>
      <p:sp>
        <p:nvSpPr>
          <p:cNvPr id="6" name="Text Placeholder 3"/>
          <p:cNvSpPr>
            <a:spLocks noGrp="1"/>
          </p:cNvSpPr>
          <p:nvPr>
            <p:ph type="body" sz="quarter" idx="11"/>
          </p:nvPr>
        </p:nvSpPr>
        <p:spPr>
          <a:xfrm>
            <a:off x="3444975" y="5036400"/>
            <a:ext cx="45324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1759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 Left dark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9131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344487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Title 1"/>
          <p:cNvSpPr>
            <a:spLocks noGrp="1"/>
          </p:cNvSpPr>
          <p:nvPr>
            <p:ph type="ctrTitle"/>
          </p:nvPr>
        </p:nvSpPr>
        <p:spPr>
          <a:xfrm>
            <a:off x="3416175" y="1339200"/>
            <a:ext cx="4983288" cy="3510000"/>
          </a:xfrm>
        </p:spPr>
        <p:txBody>
          <a:bodyPr/>
          <a:lstStyle>
            <a:lvl1pPr algn="l">
              <a:defRPr sz="11000">
                <a:solidFill>
                  <a:schemeClr val="bg1"/>
                </a:solidFill>
              </a:defRPr>
            </a:lvl1pPr>
          </a:lstStyle>
          <a:p>
            <a:r>
              <a:rPr lang="en-US"/>
              <a:t>Click to edit Master title style</a:t>
            </a:r>
            <a:endParaRPr lang="en-US" dirty="0"/>
          </a:p>
        </p:txBody>
      </p:sp>
      <p:sp>
        <p:nvSpPr>
          <p:cNvPr id="10" name="Text Placeholder 3"/>
          <p:cNvSpPr>
            <a:spLocks noGrp="1"/>
          </p:cNvSpPr>
          <p:nvPr>
            <p:ph type="body" sz="quarter" idx="11"/>
          </p:nvPr>
        </p:nvSpPr>
        <p:spPr>
          <a:xfrm>
            <a:off x="3444975" y="5036400"/>
            <a:ext cx="4954488"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28165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 Singular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813"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6"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8"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48920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 No image">
    <p:bg>
      <p:bgPr>
        <a:solidFill>
          <a:schemeClr val="accent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pic>
        <p:nvPicPr>
          <p:cNvPr id="6"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5406" y="6373707"/>
            <a:ext cx="1751427" cy="27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243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grpSp>
        <p:nvGrpSpPr>
          <p:cNvPr id="4" name="Group 3"/>
          <p:cNvGrpSpPr/>
          <p:nvPr userDrawn="1"/>
        </p:nvGrpSpPr>
        <p:grpSpPr bwMode="auto">
          <a:xfrm>
            <a:off x="7211907" y="6406620"/>
            <a:ext cx="1696720" cy="276225"/>
            <a:chOff x="0" y="0"/>
            <a:chExt cx="1069" cy="174"/>
          </a:xfrm>
          <a:solidFill>
            <a:srgbClr val="005287"/>
          </a:solidFill>
        </p:grpSpPr>
        <p:sp>
          <p:nvSpPr>
            <p:cNvPr id="5" name="Freeform 4"/>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72767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NE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43652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46656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4" name="Group 13"/>
          <p:cNvGrpSpPr/>
          <p:nvPr userDrawn="1"/>
        </p:nvGrpSpPr>
        <p:grpSpPr bwMode="auto">
          <a:xfrm>
            <a:off x="7211907" y="6406620"/>
            <a:ext cx="1696720" cy="276225"/>
            <a:chOff x="0" y="0"/>
            <a:chExt cx="1069" cy="174"/>
          </a:xfrm>
          <a:solidFill>
            <a:srgbClr val="005287"/>
          </a:solidFill>
        </p:grpSpPr>
        <p:sp>
          <p:nvSpPr>
            <p:cNvPr id="15" name="Freeform 14"/>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7"/>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5118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vmlDrawing" Target="../drawings/vmlDrawing1.vml"/><Relationship Id="rId2"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52475" y="431800"/>
            <a:ext cx="7639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752475" y="1209675"/>
            <a:ext cx="7639050" cy="458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Freeform 19"/>
          <p:cNvSpPr>
            <a:spLocks noEditPoints="1"/>
          </p:cNvSpPr>
          <p:nvPr userDrawn="1"/>
        </p:nvSpPr>
        <p:spPr bwMode="auto">
          <a:xfrm>
            <a:off x="747713" y="6319838"/>
            <a:ext cx="423862" cy="173037"/>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Shape 8"/>
          <p:cNvSpPr txBox="1">
            <a:spLocks/>
          </p:cNvSpPr>
          <p:nvPr userDrawn="1"/>
        </p:nvSpPr>
        <p:spPr>
          <a:xfrm>
            <a:off x="7191375" y="6319838"/>
            <a:ext cx="1200150" cy="149225"/>
          </a:xfrm>
          <a:prstGeom prst="rect">
            <a:avLst/>
          </a:prstGeom>
        </p:spPr>
        <p:txBody>
          <a:bodyPr lIns="0" tIns="0" rIns="0" bIns="0" anchor="b"/>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ED2A0BE3-ABF3-4E37-8B7B-30597425991F}" type="slidenum">
              <a:rPr lang="en-US" smtClean="0">
                <a:solidFill>
                  <a:srgbClr val="00338D"/>
                </a:solidFill>
                <a:cs typeface="Arial" panose="020B0604020202020204" pitchFamily="34" charset="0"/>
              </a:rPr>
              <a:pPr algn="r" fontAlgn="auto">
                <a:spcBef>
                  <a:spcPts val="0"/>
                </a:spcBef>
                <a:spcAft>
                  <a:spcPts val="0"/>
                </a:spcAft>
                <a:defRPr/>
              </a:pPr>
              <a:t>‹#›</a:t>
            </a:fld>
            <a:endParaRPr lang="en-US" dirty="0">
              <a:solidFill>
                <a:srgbClr val="00338D"/>
              </a:solidFill>
              <a:cs typeface="Arial" panose="020B0604020202020204" pitchFamily="34" charset="0"/>
            </a:endParaRPr>
          </a:p>
        </p:txBody>
      </p:sp>
      <p:sp>
        <p:nvSpPr>
          <p:cNvPr id="3078" name="TextBox 24"/>
          <p:cNvSpPr txBox="1">
            <a:spLocks noChangeArrowheads="1"/>
          </p:cNvSpPr>
          <p:nvPr userDrawn="1"/>
        </p:nvSpPr>
        <p:spPr bwMode="auto">
          <a:xfrm>
            <a:off x="1846263" y="6691313"/>
            <a:ext cx="54435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eaLnBrk="1" hangingPunct="1">
              <a:defRPr/>
            </a:pPr>
            <a:r>
              <a:rPr lang="en-GB" altLang="en-US" sz="600" b="1">
                <a:solidFill>
                  <a:srgbClr val="000000"/>
                </a:solidFill>
              </a:rPr>
              <a:t>Document Classification: KPMG Confidential</a:t>
            </a:r>
          </a:p>
        </p:txBody>
      </p:sp>
      <p:sp>
        <p:nvSpPr>
          <p:cNvPr id="3079" name="TextBox 7"/>
          <p:cNvSpPr txBox="1">
            <a:spLocks noChangeArrowheads="1"/>
          </p:cNvSpPr>
          <p:nvPr userDrawn="1"/>
        </p:nvSpPr>
        <p:spPr bwMode="auto">
          <a:xfrm>
            <a:off x="1731963" y="6319838"/>
            <a:ext cx="58166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US" altLang="en-US" sz="600" dirty="0">
                <a:solidFill>
                  <a:srgbClr val="A6A6A6"/>
                </a:solidFill>
              </a:rPr>
              <a:t>© 2017 KPMG LLP, a Delaware limited liability partnership and the U.S. member firm of the KPMG network of independent member firms affiliated with KPMG International Cooperative (“KPMG International”), a Swiss entity. All rights reserved. </a:t>
            </a:r>
          </a:p>
        </p:txBody>
      </p:sp>
    </p:spTree>
  </p:cSld>
  <p:clrMap bg1="lt1" tx1="dk1" bg2="lt2" tx2="dk2" accent1="accent1" accent2="accent2" accent3="accent3" accent4="accent4" accent5="accent5" accent6="accent6" hlink="hlink" folHlink="folHlink"/>
  <p:sldLayoutIdLst>
    <p:sldLayoutId id="2147486254" r:id="rId1"/>
    <p:sldLayoutId id="2147486255" r:id="rId2"/>
    <p:sldLayoutId id="2147486256" r:id="rId3"/>
    <p:sldLayoutId id="2147486257" r:id="rId4"/>
    <p:sldLayoutId id="2147486258" r:id="rId5"/>
    <p:sldLayoutId id="2147486259" r:id="rId6"/>
    <p:sldLayoutId id="2147486241" r:id="rId7"/>
    <p:sldLayoutId id="2147486242" r:id="rId8"/>
    <p:sldLayoutId id="2147486243" r:id="rId9"/>
    <p:sldLayoutId id="2147486244" r:id="rId10"/>
    <p:sldLayoutId id="2147486245" r:id="rId11"/>
    <p:sldLayoutId id="2147486246" r:id="rId12"/>
    <p:sldLayoutId id="2147486247" r:id="rId13"/>
    <p:sldLayoutId id="2147486248" r:id="rId14"/>
    <p:sldLayoutId id="2147486260" r:id="rId15"/>
    <p:sldLayoutId id="2147486249" r:id="rId16"/>
    <p:sldLayoutId id="2147486250" r:id="rId17"/>
    <p:sldLayoutId id="2147486251" r:id="rId18"/>
    <p:sldLayoutId id="2147486261" r:id="rId19"/>
    <p:sldLayoutId id="2147486252" r:id="rId20"/>
    <p:sldLayoutId id="2147486253" r:id="rId21"/>
    <p:sldLayoutId id="2147486263" r:id="rId22"/>
    <p:sldLayoutId id="2147486264" r:id="rId23"/>
    <p:sldLayoutId id="2147486265" r:id="rId24"/>
    <p:sldLayoutId id="2147486266" r:id="rId25"/>
    <p:sldLayoutId id="2147486267" r:id="rId26"/>
    <p:sldLayoutId id="2147486268" r:id="rId27"/>
    <p:sldLayoutId id="2147486272" r:id="rId28"/>
  </p:sldLayoutIdLst>
  <p:txStyles>
    <p:titleStyle>
      <a:lvl1pPr algn="l" rtl="0" eaLnBrk="0" fontAlgn="base" hangingPunct="0">
        <a:lnSpc>
          <a:spcPct val="70000"/>
        </a:lnSpc>
        <a:spcBef>
          <a:spcPct val="0"/>
        </a:spcBef>
        <a:spcAft>
          <a:spcPct val="0"/>
        </a:spcAft>
        <a:defRPr sz="4000" kern="1200">
          <a:solidFill>
            <a:schemeClr val="tx2"/>
          </a:solidFill>
          <a:latin typeface="+mj-lt"/>
          <a:ea typeface="+mj-ea"/>
          <a:cs typeface="+mj-cs"/>
        </a:defRPr>
      </a:lvl1pPr>
      <a:lvl2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2pPr>
      <a:lvl3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3pPr>
      <a:lvl4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4pPr>
      <a:lvl5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5pPr>
      <a:lvl6pPr marL="457200" algn="l" rtl="0" fontAlgn="base">
        <a:lnSpc>
          <a:spcPct val="70000"/>
        </a:lnSpc>
        <a:spcBef>
          <a:spcPct val="0"/>
        </a:spcBef>
        <a:spcAft>
          <a:spcPct val="0"/>
        </a:spcAft>
        <a:defRPr sz="4000">
          <a:solidFill>
            <a:schemeClr val="tx2"/>
          </a:solidFill>
          <a:latin typeface="KPMG Extralight" panose="020B0303030202040204" pitchFamily="34" charset="0"/>
        </a:defRPr>
      </a:lvl6pPr>
      <a:lvl7pPr marL="914400" algn="l" rtl="0" fontAlgn="base">
        <a:lnSpc>
          <a:spcPct val="70000"/>
        </a:lnSpc>
        <a:spcBef>
          <a:spcPct val="0"/>
        </a:spcBef>
        <a:spcAft>
          <a:spcPct val="0"/>
        </a:spcAft>
        <a:defRPr sz="4000">
          <a:solidFill>
            <a:schemeClr val="tx2"/>
          </a:solidFill>
          <a:latin typeface="KPMG Extralight" panose="020B0303030202040204" pitchFamily="34" charset="0"/>
        </a:defRPr>
      </a:lvl7pPr>
      <a:lvl8pPr marL="1371600" algn="l" rtl="0" fontAlgn="base">
        <a:lnSpc>
          <a:spcPct val="70000"/>
        </a:lnSpc>
        <a:spcBef>
          <a:spcPct val="0"/>
        </a:spcBef>
        <a:spcAft>
          <a:spcPct val="0"/>
        </a:spcAft>
        <a:defRPr sz="4000">
          <a:solidFill>
            <a:schemeClr val="tx2"/>
          </a:solidFill>
          <a:latin typeface="KPMG Extralight" panose="020B0303030202040204" pitchFamily="34" charset="0"/>
        </a:defRPr>
      </a:lvl8pPr>
      <a:lvl9pPr marL="1828800" algn="l" rtl="0" fontAlgn="base">
        <a:lnSpc>
          <a:spcPct val="70000"/>
        </a:lnSpc>
        <a:spcBef>
          <a:spcPct val="0"/>
        </a:spcBef>
        <a:spcAft>
          <a:spcPct val="0"/>
        </a:spcAft>
        <a:defRPr sz="4000">
          <a:solidFill>
            <a:schemeClr val="tx2"/>
          </a:solidFill>
          <a:latin typeface="KPMG Extralight" panose="020B0303030202040204" pitchFamily="34" charset="0"/>
        </a:defRPr>
      </a:lvl9pPr>
    </p:titleStyle>
    <p:body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4"/>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721" name="think-cell Slide" r:id="rId5" imgW="270" imgH="270" progId="TCLayout.ActiveDocument.1">
                  <p:embed/>
                </p:oleObj>
              </mc:Choice>
              <mc:Fallback>
                <p:oleObj name="think-cell Slide" r:id="rId5" imgW="270" imgH="270" progId="TCLayout.ActiveDocument.1">
                  <p:embed/>
                  <p:pic>
                    <p:nvPicPr>
                      <p:cNvPr id="5" name="Object 4"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527050" y="595313"/>
            <a:ext cx="8074025" cy="963324"/>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26680" y="1610880"/>
            <a:ext cx="8074395" cy="4190824"/>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56200" y="6522651"/>
            <a:ext cx="2133600" cy="206236"/>
          </a:xfrm>
          <a:prstGeom prst="rect">
            <a:avLst/>
          </a:prstGeom>
        </p:spPr>
        <p:txBody>
          <a:bodyPr vert="horz" lIns="91440" tIns="45720" rIns="91440" bIns="45720" rtlCol="0" anchor="ctr"/>
          <a:lstStyle>
            <a:lvl1pPr algn="r">
              <a:defRPr sz="1000" b="0">
                <a:solidFill>
                  <a:schemeClr val="tx1">
                    <a:lumMod val="65000"/>
                    <a:lumOff val="35000"/>
                  </a:schemeClr>
                </a:solidFill>
              </a:defRPr>
            </a:lvl1pPr>
          </a:lstStyle>
          <a:p>
            <a:pPr defTabSz="914400" eaLnBrk="1" fontAlgn="auto" hangingPunct="1">
              <a:spcBef>
                <a:spcPts val="0"/>
              </a:spcBef>
              <a:spcAft>
                <a:spcPts val="0"/>
              </a:spcAft>
            </a:pPr>
            <a:fld id="{62855670-0EC1-43D1-BFEA-8811FE1591B1}" type="datetime1">
              <a:rPr lang="en-US" smtClean="0">
                <a:solidFill>
                  <a:prstClr val="black">
                    <a:lumMod val="65000"/>
                    <a:lumOff val="35000"/>
                  </a:prstClr>
                </a:solidFill>
                <a:latin typeface="Arial"/>
              </a:rPr>
              <a:pPr defTabSz="914400" eaLnBrk="1" fontAlgn="auto" hangingPunct="1">
                <a:spcBef>
                  <a:spcPts val="0"/>
                </a:spcBef>
                <a:spcAft>
                  <a:spcPts val="0"/>
                </a:spcAft>
              </a:pPr>
              <a:t>7/2/2019</a:t>
            </a:fld>
            <a:endParaRPr lang="en-US" dirty="0">
              <a:solidFill>
                <a:prstClr val="black">
                  <a:lumMod val="65000"/>
                  <a:lumOff val="35000"/>
                </a:prstClr>
              </a:solidFill>
              <a:latin typeface="Arial"/>
            </a:endParaRPr>
          </a:p>
        </p:txBody>
      </p:sp>
      <p:sp>
        <p:nvSpPr>
          <p:cNvPr id="6" name="Slide Number Placeholder 5"/>
          <p:cNvSpPr>
            <a:spLocks noGrp="1"/>
          </p:cNvSpPr>
          <p:nvPr>
            <p:ph type="sldNum" sz="quarter" idx="4"/>
          </p:nvPr>
        </p:nvSpPr>
        <p:spPr>
          <a:xfrm>
            <a:off x="228600" y="6522651"/>
            <a:ext cx="558799" cy="206236"/>
          </a:xfrm>
          <a:prstGeom prst="rect">
            <a:avLst/>
          </a:prstGeom>
        </p:spPr>
        <p:txBody>
          <a:bodyPr vert="horz" lIns="91440" tIns="45720" rIns="91440" bIns="45720" rtlCol="0" anchor="ctr"/>
          <a:lstStyle>
            <a:lvl1pPr algn="r">
              <a:defRPr sz="1000" b="0">
                <a:solidFill>
                  <a:schemeClr val="tx1">
                    <a:lumMod val="65000"/>
                    <a:lumOff val="35000"/>
                  </a:schemeClr>
                </a:solidFill>
              </a:defRPr>
            </a:lvl1pPr>
          </a:lstStyle>
          <a:p>
            <a:pPr defTabSz="914400" eaLnBrk="1" fontAlgn="auto" hangingPunct="1">
              <a:spcBef>
                <a:spcPts val="0"/>
              </a:spcBef>
              <a:spcAft>
                <a:spcPts val="0"/>
              </a:spcAft>
            </a:pPr>
            <a:fld id="{47A9008A-481B-4F65-A514-1AA65EA0FD53}" type="slidenum">
              <a:rPr lang="en-US" smtClean="0">
                <a:solidFill>
                  <a:prstClr val="black">
                    <a:lumMod val="65000"/>
                    <a:lumOff val="35000"/>
                  </a:prstClr>
                </a:solidFill>
                <a:latin typeface="Arial"/>
              </a:rPr>
              <a:pPr defTabSz="914400" eaLnBrk="1" fontAlgn="auto" hangingPunct="1">
                <a:spcBef>
                  <a:spcPts val="0"/>
                </a:spcBef>
                <a:spcAft>
                  <a:spcPts val="0"/>
                </a:spcAft>
              </a:pPr>
              <a:t>‹#›</a:t>
            </a:fld>
            <a:endParaRPr lang="en-US" dirty="0">
              <a:solidFill>
                <a:prstClr val="black">
                  <a:lumMod val="65000"/>
                  <a:lumOff val="35000"/>
                </a:prstClr>
              </a:solidFill>
              <a:latin typeface="Arial"/>
            </a:endParaRPr>
          </a:p>
        </p:txBody>
      </p:sp>
      <p:sp>
        <p:nvSpPr>
          <p:cNvPr id="9" name="Rectangle 8"/>
          <p:cNvSpPr/>
          <p:nvPr/>
        </p:nvSpPr>
        <p:spPr bwMode="gray">
          <a:xfrm>
            <a:off x="0" y="6156375"/>
            <a:ext cx="9144000" cy="160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dirty="0">
              <a:solidFill>
                <a:prstClr val="white"/>
              </a:solidFill>
            </a:endParaRPr>
          </a:p>
        </p:txBody>
      </p:sp>
      <p:sp>
        <p:nvSpPr>
          <p:cNvPr id="10" name="Rectangle 9"/>
          <p:cNvSpPr/>
          <p:nvPr/>
        </p:nvSpPr>
        <p:spPr bwMode="gray">
          <a:xfrm>
            <a:off x="0" y="6090011"/>
            <a:ext cx="9144000" cy="160865"/>
          </a:xfrm>
          <a:prstGeom prst="rect">
            <a:avLst/>
          </a:prstGeom>
          <a:solidFill>
            <a:schemeClr val="tx1">
              <a:lumMod val="85000"/>
              <a:lumOff val="1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dirty="0">
              <a:solidFill>
                <a:prstClr val="white"/>
              </a:solidFill>
            </a:endParaRPr>
          </a:p>
        </p:txBody>
      </p:sp>
      <p:grpSp>
        <p:nvGrpSpPr>
          <p:cNvPr id="18" name="Group 17"/>
          <p:cNvGrpSpPr/>
          <p:nvPr userDrawn="1"/>
        </p:nvGrpSpPr>
        <p:grpSpPr bwMode="auto">
          <a:xfrm>
            <a:off x="7211907" y="6406620"/>
            <a:ext cx="1696720" cy="276225"/>
            <a:chOff x="0" y="0"/>
            <a:chExt cx="1069" cy="174"/>
          </a:xfrm>
          <a:solidFill>
            <a:srgbClr val="005287"/>
          </a:solidFill>
        </p:grpSpPr>
        <p:sp>
          <p:nvSpPr>
            <p:cNvPr id="19" name="Freeform 18"/>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a:spLocks noChangeArrowheads="1"/>
            </p:cNvSpPr>
            <p:nvPr userDrawn="1"/>
          </p:nvSpPr>
          <p:spPr bwMode="auto">
            <a:xfrm>
              <a:off x="767" y="0"/>
              <a:ext cx="41" cy="1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5268692"/>
      </p:ext>
    </p:extLst>
  </p:cSld>
  <p:clrMap bg1="lt1" tx1="dk1" bg2="lt2" tx2="dk2" accent1="accent1" accent2="accent2" accent3="accent3" accent4="accent4" accent5="accent5" accent6="accent6" hlink="hlink" folHlink="folHlink"/>
  <p:sldLayoutIdLst>
    <p:sldLayoutId id="2147486271" r:id="rId1"/>
  </p:sldLayoutIdLst>
  <p:hf hdr="0" dt="0"/>
  <p:txStyles>
    <p:titleStyle>
      <a:lvl1pPr algn="l" defTabSz="914400" rtl="0" eaLnBrk="1" latinLnBrk="0" hangingPunct="1">
        <a:lnSpc>
          <a:spcPct val="85000"/>
        </a:lnSpc>
        <a:spcBef>
          <a:spcPct val="0"/>
        </a:spcBef>
        <a:buNone/>
        <a:defRPr sz="4000" b="1" kern="1200">
          <a:solidFill>
            <a:schemeClr val="accent1"/>
          </a:solidFill>
          <a:latin typeface="+mj-lt"/>
          <a:ea typeface="+mj-ea"/>
          <a:cs typeface="+mj-cs"/>
        </a:defRPr>
      </a:lvl1pPr>
    </p:titleStyle>
    <p:bodyStyle>
      <a:lvl1pPr marL="228600" indent="-228600" algn="l" defTabSz="914400" rtl="0" eaLnBrk="1" latinLnBrk="0" hangingPunct="1">
        <a:spcBef>
          <a:spcPts val="600"/>
        </a:spcBef>
        <a:spcAft>
          <a:spcPts val="500"/>
        </a:spcAft>
        <a:buClr>
          <a:schemeClr val="accent1"/>
        </a:buClr>
        <a:buSzPct val="115000"/>
        <a:buFont typeface="Arial" pitchFamily="34" charset="0"/>
        <a:buChar char="•"/>
        <a:defRPr sz="2400" kern="1200">
          <a:solidFill>
            <a:srgbClr val="424242"/>
          </a:solidFill>
          <a:latin typeface="+mn-lt"/>
          <a:ea typeface="+mn-ea"/>
          <a:cs typeface="+mn-cs"/>
        </a:defRPr>
      </a:lvl1pPr>
      <a:lvl2pPr marL="457200" indent="-169863" algn="l" defTabSz="914400" rtl="0" eaLnBrk="1" latinLnBrk="0" hangingPunct="1">
        <a:spcBef>
          <a:spcPts val="600"/>
        </a:spcBef>
        <a:spcAft>
          <a:spcPts val="500"/>
        </a:spcAft>
        <a:buClr>
          <a:schemeClr val="accent1"/>
        </a:buClr>
        <a:buSzPct val="85000"/>
        <a:buFont typeface="Wingdings" pitchFamily="2" charset="2"/>
        <a:buChar char="§"/>
        <a:defRPr sz="2000" kern="1200">
          <a:solidFill>
            <a:schemeClr val="accent6"/>
          </a:solidFill>
          <a:latin typeface="+mn-lt"/>
          <a:ea typeface="+mn-ea"/>
          <a:cs typeface="+mn-cs"/>
        </a:defRPr>
      </a:lvl2pPr>
      <a:lvl3pPr marL="744538" indent="-228600" algn="l" defTabSz="914400" rtl="0" eaLnBrk="1" latinLnBrk="0" hangingPunct="1">
        <a:spcBef>
          <a:spcPts val="600"/>
        </a:spcBef>
        <a:spcAft>
          <a:spcPts val="500"/>
        </a:spcAft>
        <a:buClr>
          <a:schemeClr val="accent1"/>
        </a:buClr>
        <a:buFont typeface="Arial" pitchFamily="34" charset="0"/>
        <a:buChar char="−"/>
        <a:tabLst/>
        <a:defRPr sz="1800" kern="1200">
          <a:solidFill>
            <a:schemeClr val="accent6"/>
          </a:solidFill>
          <a:latin typeface="+mn-lt"/>
          <a:ea typeface="+mn-ea"/>
          <a:cs typeface="+mn-cs"/>
        </a:defRPr>
      </a:lvl3pPr>
      <a:lvl4pPr marL="914400" indent="-171450" algn="l" defTabSz="914400" rtl="0" eaLnBrk="1" latinLnBrk="0" hangingPunct="1">
        <a:spcBef>
          <a:spcPts val="600"/>
        </a:spcBef>
        <a:spcAft>
          <a:spcPts val="500"/>
        </a:spcAft>
        <a:buClr>
          <a:schemeClr val="accent1"/>
        </a:buClr>
        <a:buFont typeface="Arial" pitchFamily="34" charset="0"/>
        <a:buChar char="-"/>
        <a:defRPr sz="1600" kern="1200">
          <a:solidFill>
            <a:schemeClr val="accent6"/>
          </a:solidFill>
          <a:latin typeface="+mn-lt"/>
          <a:ea typeface="+mn-ea"/>
          <a:cs typeface="+mn-cs"/>
        </a:defRPr>
      </a:lvl4pPr>
      <a:lvl5pPr marL="1201738" indent="-228600" algn="l" defTabSz="914400" rtl="0" eaLnBrk="1" latinLnBrk="0" hangingPunct="1">
        <a:spcBef>
          <a:spcPts val="600"/>
        </a:spcBef>
        <a:spcAft>
          <a:spcPts val="500"/>
        </a:spcAft>
        <a:buClr>
          <a:schemeClr val="accent1"/>
        </a:buClr>
        <a:buFont typeface="Wingdings" pitchFamily="2" charset="2"/>
        <a:buChar char="§"/>
        <a:defRPr sz="16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7"/>
          <p:cNvSpPr>
            <a:spLocks noGrp="1"/>
          </p:cNvSpPr>
          <p:nvPr>
            <p:ph type="ctrTitle"/>
          </p:nvPr>
        </p:nvSpPr>
        <p:spPr>
          <a:xfrm>
            <a:off x="2045105" y="599356"/>
            <a:ext cx="6747314" cy="5247408"/>
          </a:xfrm>
        </p:spPr>
        <p:txBody>
          <a:bodyPr/>
          <a:lstStyle/>
          <a:p>
            <a:pPr>
              <a:lnSpc>
                <a:spcPct val="100000"/>
              </a:lnSpc>
            </a:pPr>
            <a:r>
              <a:rPr lang="en-US" altLang="en-US" sz="7200" dirty="0">
                <a:ea typeface="Meiryo UI" panose="020B0604030504040204" pitchFamily="50" charset="-128"/>
              </a:rPr>
              <a:t>CSP </a:t>
            </a:r>
            <a:r>
              <a:rPr lang="ja-JP" altLang="en-US" sz="7200" dirty="0">
                <a:ea typeface="Meiryo UI" panose="020B0604030504040204" pitchFamily="50" charset="-128"/>
              </a:rPr>
              <a:t>トレーニング</a:t>
            </a:r>
            <a:br>
              <a:rPr lang="en-US" altLang="en-US" sz="7200" dirty="0">
                <a:ea typeface="Meiryo UI" panose="020B0604030504040204" pitchFamily="50" charset="-128"/>
              </a:rPr>
            </a:br>
            <a:r>
              <a:rPr lang="en-US" altLang="en-US" sz="4800" dirty="0">
                <a:ea typeface="Meiryo UI" panose="020B0604030504040204" pitchFamily="50" charset="-128"/>
              </a:rPr>
              <a:t>Jabil </a:t>
            </a:r>
            <a:r>
              <a:rPr lang="en-US" altLang="en-US" sz="4000" dirty="0">
                <a:ea typeface="Meiryo UI" panose="020B0604030504040204" pitchFamily="50" charset="-128"/>
              </a:rPr>
              <a:t>P2P(</a:t>
            </a:r>
            <a:r>
              <a:rPr lang="en-US" altLang="ja-JP" sz="4000" dirty="0">
                <a:ea typeface="Meiryo UI" panose="020B0604030504040204" pitchFamily="50" charset="-128"/>
              </a:rPr>
              <a:t>P</a:t>
            </a:r>
            <a:r>
              <a:rPr lang="en-US" altLang="en-US" sz="4000" dirty="0">
                <a:ea typeface="Meiryo UI" panose="020B0604030504040204" pitchFamily="50" charset="-128"/>
              </a:rPr>
              <a:t>rocure to Pay</a:t>
            </a:r>
            <a:r>
              <a:rPr lang="en-US" altLang="en-US" sz="4800" dirty="0">
                <a:ea typeface="Meiryo UI" panose="020B0604030504040204" pitchFamily="50" charset="-128"/>
              </a:rPr>
              <a:t>) </a:t>
            </a:r>
            <a:br>
              <a:rPr lang="en-US" altLang="en-US" sz="4800" dirty="0">
                <a:ea typeface="Meiryo UI" panose="020B0604030504040204" pitchFamily="50" charset="-128"/>
              </a:rPr>
            </a:br>
            <a:br>
              <a:rPr lang="en-US" altLang="en-US" sz="4800" dirty="0">
                <a:ea typeface="Meiryo UI" panose="020B0604030504040204" pitchFamily="50" charset="-128"/>
              </a:rPr>
            </a:br>
            <a:r>
              <a:rPr lang="en-US" altLang="en-US" sz="4800" dirty="0" err="1">
                <a:ea typeface="Meiryo UI" panose="020B0604030504040204" pitchFamily="50" charset="-128"/>
              </a:rPr>
              <a:t>Coupa</a:t>
            </a:r>
            <a:r>
              <a:rPr lang="ja-JP" altLang="en-US" sz="4400" dirty="0">
                <a:ea typeface="Meiryo UI" panose="020B0604030504040204" pitchFamily="50" charset="-128"/>
              </a:rPr>
              <a:t>サプライヤーポータル</a:t>
            </a:r>
            <a:r>
              <a:rPr lang="en-US" altLang="en-US" sz="4400" dirty="0">
                <a:ea typeface="Meiryo UI" panose="020B0604030504040204" pitchFamily="50" charset="-128"/>
              </a:rPr>
              <a:t> </a:t>
            </a:r>
            <a:r>
              <a:rPr lang="en-US" altLang="en-US" sz="3600" dirty="0">
                <a:ea typeface="Meiryo UI" panose="020B0604030504040204" pitchFamily="50" charset="-128"/>
              </a:rPr>
              <a:t>(CSP</a:t>
            </a:r>
            <a:r>
              <a:rPr lang="ja-JP" altLang="en-US" sz="3600" dirty="0">
                <a:ea typeface="Meiryo UI" panose="020B0604030504040204" pitchFamily="50" charset="-128"/>
              </a:rPr>
              <a:t>：</a:t>
            </a:r>
            <a:r>
              <a:rPr lang="en-US" altLang="ja-JP" sz="3600" dirty="0" err="1">
                <a:ea typeface="Meiryo UI" panose="020B0604030504040204" pitchFamily="50" charset="-128"/>
              </a:rPr>
              <a:t>Coupa</a:t>
            </a:r>
            <a:r>
              <a:rPr lang="ja-JP" altLang="en-US" sz="3600" dirty="0">
                <a:ea typeface="Meiryo UI" panose="020B0604030504040204" pitchFamily="50" charset="-128"/>
              </a:rPr>
              <a:t> </a:t>
            </a:r>
            <a:r>
              <a:rPr lang="en-US" altLang="ja-JP" sz="3600" dirty="0">
                <a:ea typeface="Meiryo UI" panose="020B0604030504040204" pitchFamily="50" charset="-128"/>
              </a:rPr>
              <a:t>Supplier</a:t>
            </a:r>
            <a:r>
              <a:rPr lang="ja-JP" altLang="en-US" sz="3600" dirty="0">
                <a:ea typeface="Meiryo UI" panose="020B0604030504040204" pitchFamily="50" charset="-128"/>
              </a:rPr>
              <a:t> </a:t>
            </a:r>
            <a:r>
              <a:rPr lang="en-US" altLang="ja-JP" sz="3600" dirty="0">
                <a:ea typeface="Meiryo UI" panose="020B0604030504040204" pitchFamily="50" charset="-128"/>
              </a:rPr>
              <a:t>Portal</a:t>
            </a:r>
            <a:r>
              <a:rPr lang="en-US" altLang="en-US" sz="3600" dirty="0">
                <a:ea typeface="Meiryo UI" panose="020B0604030504040204" pitchFamily="50" charset="-128"/>
              </a:rPr>
              <a:t>)</a:t>
            </a:r>
          </a:p>
        </p:txBody>
      </p:sp>
      <p:sp>
        <p:nvSpPr>
          <p:cNvPr id="19459" name="Text Placeholder 8"/>
          <p:cNvSpPr>
            <a:spLocks noGrp="1"/>
          </p:cNvSpPr>
          <p:nvPr>
            <p:ph type="body" sz="quarter" idx="11"/>
          </p:nvPr>
        </p:nvSpPr>
        <p:spPr>
          <a:xfrm>
            <a:off x="2044700" y="5846763"/>
            <a:ext cx="6173788" cy="215900"/>
          </a:xfrm>
        </p:spPr>
        <p:txBody>
          <a:bodyPr/>
          <a:lstStyle/>
          <a:p>
            <a:r>
              <a:rPr lang="en-US" altLang="en-US" dirty="0"/>
              <a:t>June 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itle 1"/>
          <p:cNvSpPr>
            <a:spLocks noGrp="1"/>
          </p:cNvSpPr>
          <p:nvPr>
            <p:ph type="title"/>
          </p:nvPr>
        </p:nvSpPr>
        <p:spPr>
          <a:xfrm>
            <a:off x="752474" y="431800"/>
            <a:ext cx="8153401" cy="519113"/>
          </a:xfrm>
        </p:spPr>
        <p:txBody>
          <a:bodyPr/>
          <a:lstStyle/>
          <a:p>
            <a:r>
              <a:rPr lang="en-US" altLang="en-US" dirty="0" err="1">
                <a:ea typeface="Meiryo UI" panose="020B0604030504040204" pitchFamily="50" charset="-128"/>
              </a:rPr>
              <a:t>Coupa</a:t>
            </a:r>
            <a:r>
              <a:rPr lang="ja-JP" altLang="en-US" dirty="0">
                <a:ea typeface="Meiryo UI" panose="020B0604030504040204" pitchFamily="50" charset="-128"/>
              </a:rPr>
              <a:t>サプライヤーポータル</a:t>
            </a:r>
            <a:r>
              <a:rPr lang="en-US" altLang="ja-JP" dirty="0">
                <a:ea typeface="Meiryo UI" panose="020B0604030504040204" pitchFamily="50" charset="-128"/>
              </a:rPr>
              <a:t>(</a:t>
            </a:r>
            <a:r>
              <a:rPr lang="en-US" altLang="en-US" dirty="0">
                <a:ea typeface="Meiryo UI" panose="020B0604030504040204" pitchFamily="50" charset="-128"/>
              </a:rPr>
              <a:t>CSP</a:t>
            </a:r>
            <a:r>
              <a:rPr lang="en-US" altLang="ja-JP" dirty="0">
                <a:ea typeface="Meiryo UI" panose="020B0604030504040204" pitchFamily="50" charset="-128"/>
              </a:rPr>
              <a:t>)</a:t>
            </a:r>
            <a:r>
              <a:rPr lang="ja-JP" altLang="en-US" dirty="0">
                <a:ea typeface="Meiryo UI" panose="020B0604030504040204" pitchFamily="50" charset="-128"/>
              </a:rPr>
              <a:t>紹介状</a:t>
            </a:r>
            <a:endParaRPr lang="en-US" altLang="en-US" dirty="0">
              <a:ea typeface="Meiryo UI" panose="020B0604030504040204" pitchFamily="50" charset="-128"/>
            </a:endParaRPr>
          </a:p>
        </p:txBody>
      </p:sp>
      <p:sp>
        <p:nvSpPr>
          <p:cNvPr id="28676" name="Text Placeholder 2"/>
          <p:cNvSpPr>
            <a:spLocks noGrp="1"/>
          </p:cNvSpPr>
          <p:nvPr>
            <p:ph type="body" sz="quarter" idx="10"/>
          </p:nvPr>
        </p:nvSpPr>
        <p:spPr>
          <a:xfrm>
            <a:off x="752475" y="990600"/>
            <a:ext cx="7639050" cy="4799013"/>
          </a:xfrm>
        </p:spPr>
        <p:txBody>
          <a:bodyPr/>
          <a:lstStyle/>
          <a:p>
            <a:r>
              <a:rPr lang="ja-JP" altLang="en-US" b="0" dirty="0">
                <a:ea typeface="Meiryo UI" panose="020B0604030504040204" pitchFamily="50" charset="-128"/>
              </a:rPr>
              <a:t>下記の紹介状が“</a:t>
            </a:r>
            <a:r>
              <a:rPr lang="en-US" altLang="ja-JP" b="0" dirty="0"/>
              <a:t>@supplier.coupahost.com</a:t>
            </a:r>
            <a:r>
              <a:rPr lang="ja-JP" altLang="en-US" b="0" dirty="0"/>
              <a:t>”</a:t>
            </a:r>
            <a:r>
              <a:rPr lang="ja-JP" altLang="en-US" b="0" dirty="0">
                <a:ea typeface="Meiryo UI" panose="020B0604030504040204" pitchFamily="50" charset="-128"/>
              </a:rPr>
              <a:t>から届きます。内容をご確認して、「</a:t>
            </a:r>
            <a:r>
              <a:rPr lang="en-US" altLang="ja-JP" b="0" dirty="0">
                <a:ea typeface="Meiryo UI" panose="020B0604030504040204" pitchFamily="50" charset="-128"/>
              </a:rPr>
              <a:t>Join </a:t>
            </a:r>
            <a:r>
              <a:rPr lang="en-US" altLang="ja-JP" b="0" dirty="0" err="1">
                <a:ea typeface="Meiryo UI" panose="020B0604030504040204" pitchFamily="50" charset="-128"/>
              </a:rPr>
              <a:t>Coupa</a:t>
            </a:r>
            <a:r>
              <a:rPr lang="ja-JP" altLang="en-US" b="0" dirty="0">
                <a:ea typeface="Meiryo UI" panose="020B0604030504040204" pitchFamily="50" charset="-128"/>
              </a:rPr>
              <a:t>」をクリックして登録をお願い致します。　招待状には有効期限がありますのでご注意ください。</a:t>
            </a:r>
            <a:endParaRPr lang="en-US" altLang="en-US" b="0" dirty="0">
              <a:ea typeface="Meiryo UI" panose="020B0604030504040204" pitchFamily="50" charset="-128"/>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699" y="1685924"/>
            <a:ext cx="8687171" cy="4600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 y="2064524"/>
            <a:ext cx="4730481"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698" name="Title 1"/>
          <p:cNvSpPr>
            <a:spLocks noGrp="1"/>
          </p:cNvSpPr>
          <p:nvPr>
            <p:ph type="title"/>
          </p:nvPr>
        </p:nvSpPr>
        <p:spPr/>
        <p:txBody>
          <a:bodyPr/>
          <a:lstStyle/>
          <a:p>
            <a:r>
              <a:rPr lang="en-US" altLang="ja-JP" dirty="0">
                <a:ea typeface="Meiryo UI" panose="020B0604030504040204" pitchFamily="50" charset="-128"/>
              </a:rPr>
              <a:t>1</a:t>
            </a:r>
            <a:r>
              <a:rPr lang="ja-JP" altLang="en-US" dirty="0">
                <a:ea typeface="Meiryo UI" panose="020B0604030504040204" pitchFamily="50" charset="-128"/>
              </a:rPr>
              <a:t>システム、</a:t>
            </a:r>
            <a:r>
              <a:rPr lang="en-US" altLang="ja-JP" dirty="0">
                <a:ea typeface="Meiryo UI" panose="020B0604030504040204" pitchFamily="50" charset="-128"/>
              </a:rPr>
              <a:t>2</a:t>
            </a:r>
            <a:r>
              <a:rPr lang="ja-JP" altLang="en-US" dirty="0" err="1">
                <a:ea typeface="Meiryo UI" panose="020B0604030504040204" pitchFamily="50" charset="-128"/>
              </a:rPr>
              <a:t>つの</a:t>
            </a:r>
            <a:r>
              <a:rPr lang="ja-JP" altLang="en-US" dirty="0">
                <a:ea typeface="Meiryo UI" panose="020B0604030504040204" pitchFamily="50" charset="-128"/>
              </a:rPr>
              <a:t>回答方法</a:t>
            </a:r>
            <a:endParaRPr lang="en-US" altLang="en-US" dirty="0">
              <a:ea typeface="Meiryo UI" panose="020B0604030504040204" pitchFamily="50" charset="-128"/>
            </a:endParaRPr>
          </a:p>
        </p:txBody>
      </p:sp>
      <p:sp>
        <p:nvSpPr>
          <p:cNvPr id="29699" name="Text Placeholder 2"/>
          <p:cNvSpPr>
            <a:spLocks noGrp="1"/>
          </p:cNvSpPr>
          <p:nvPr>
            <p:ph type="body" sz="quarter" idx="10"/>
          </p:nvPr>
        </p:nvSpPr>
        <p:spPr>
          <a:xfrm>
            <a:off x="752475" y="1209675"/>
            <a:ext cx="7639050" cy="395288"/>
          </a:xfrm>
        </p:spPr>
        <p:txBody>
          <a:bodyPr/>
          <a:lstStyle/>
          <a:p>
            <a:pPr algn="just"/>
            <a:r>
              <a:rPr lang="ja-JP" altLang="en-US" b="0" dirty="0">
                <a:ea typeface="Meiryo UI" panose="020B0604030504040204" pitchFamily="50" charset="-128"/>
              </a:rPr>
              <a:t>お取引先様は、</a:t>
            </a:r>
            <a:r>
              <a:rPr lang="en-US" altLang="ja-JP" b="0" dirty="0">
                <a:ea typeface="Meiryo UI" panose="020B0604030504040204" pitchFamily="50" charset="-128"/>
              </a:rPr>
              <a:t>2</a:t>
            </a:r>
            <a:r>
              <a:rPr lang="ja-JP" altLang="en-US" b="0" dirty="0" err="1">
                <a:ea typeface="Meiryo UI" panose="020B0604030504040204" pitchFamily="50" charset="-128"/>
              </a:rPr>
              <a:t>つの</a:t>
            </a:r>
            <a:r>
              <a:rPr lang="ja-JP" altLang="en-US" b="0" dirty="0">
                <a:ea typeface="Meiryo UI" panose="020B0604030504040204" pitchFamily="50" charset="-128"/>
              </a:rPr>
              <a:t>方法で</a:t>
            </a:r>
            <a:r>
              <a:rPr lang="en-US" altLang="ja-JP" b="0" dirty="0" err="1">
                <a:ea typeface="Meiryo UI" panose="020B0604030504040204" pitchFamily="50" charset="-128"/>
              </a:rPr>
              <a:t>Coupa</a:t>
            </a:r>
            <a:r>
              <a:rPr lang="ja-JP" altLang="en-US" b="0" dirty="0">
                <a:ea typeface="Meiryo UI" panose="020B0604030504040204" pitchFamily="50" charset="-128"/>
              </a:rPr>
              <a:t>をご利用することができます。</a:t>
            </a:r>
            <a:endParaRPr lang="en-US" altLang="en-US" b="0" dirty="0">
              <a:ea typeface="Meiryo UI" panose="020B0604030504040204" pitchFamily="50" charset="-128"/>
            </a:endParaRPr>
          </a:p>
        </p:txBody>
      </p:sp>
      <p:sp>
        <p:nvSpPr>
          <p:cNvPr id="29700" name="TextBox 20"/>
          <p:cNvSpPr txBox="1">
            <a:spLocks noChangeArrowheads="1"/>
          </p:cNvSpPr>
          <p:nvPr/>
        </p:nvSpPr>
        <p:spPr bwMode="auto">
          <a:xfrm>
            <a:off x="717550" y="1787525"/>
            <a:ext cx="11256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US" altLang="ja-JP" sz="1200" b="1" dirty="0">
                <a:ea typeface="Meiryo UI" panose="020B0604030504040204" pitchFamily="50" charset="-128"/>
              </a:rPr>
              <a:t>E</a:t>
            </a:r>
            <a:r>
              <a:rPr lang="ja-JP" altLang="en-US" sz="1200" b="1" dirty="0">
                <a:ea typeface="Meiryo UI" panose="020B0604030504040204" pitchFamily="50" charset="-128"/>
              </a:rPr>
              <a:t>メールフリップ</a:t>
            </a:r>
            <a:endParaRPr lang="en-US" altLang="en-US" sz="1200" b="1" dirty="0">
              <a:ea typeface="Meiryo UI" panose="020B0604030504040204" pitchFamily="50" charset="-128"/>
            </a:endParaRPr>
          </a:p>
        </p:txBody>
      </p:sp>
      <p:sp>
        <p:nvSpPr>
          <p:cNvPr id="29701" name="TextBox 21"/>
          <p:cNvSpPr txBox="1">
            <a:spLocks noChangeArrowheads="1"/>
          </p:cNvSpPr>
          <p:nvPr/>
        </p:nvSpPr>
        <p:spPr bwMode="auto">
          <a:xfrm>
            <a:off x="4450702" y="2997128"/>
            <a:ext cx="5004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dirty="0">
                <a:ea typeface="Meiryo UI" panose="020B0604030504040204" pitchFamily="50" charset="-128"/>
              </a:rPr>
              <a:t>CSP</a:t>
            </a:r>
          </a:p>
        </p:txBody>
      </p:sp>
      <p:pic>
        <p:nvPicPr>
          <p:cNvPr id="6" name="Picture 5"/>
          <p:cNvPicPr>
            <a:picLocks noChangeAspect="1"/>
          </p:cNvPicPr>
          <p:nvPr/>
        </p:nvPicPr>
        <p:blipFill>
          <a:blip r:embed="rId4"/>
          <a:stretch>
            <a:fillRect/>
          </a:stretch>
        </p:blipFill>
        <p:spPr>
          <a:xfrm>
            <a:off x="3670502" y="3280405"/>
            <a:ext cx="4721023" cy="2963628"/>
          </a:xfrm>
          <a:prstGeom prst="rect">
            <a:avLst/>
          </a:prstGeom>
          <a:solidFill>
            <a:schemeClr val="accent6"/>
          </a:solidFill>
          <a:ln w="38100">
            <a:solidFill>
              <a:schemeClr val="accent6"/>
            </a:solidFill>
            <a:miter lim="800000"/>
            <a:headEnd/>
            <a:tailEnd/>
          </a:ln>
        </p:spPr>
      </p:pic>
      <p:sp>
        <p:nvSpPr>
          <p:cNvPr id="9" name="正方形/長方形 8">
            <a:extLst>
              <a:ext uri="{FF2B5EF4-FFF2-40B4-BE49-F238E27FC236}">
                <a16:creationId xmlns:a16="http://schemas.microsoft.com/office/drawing/2014/main" id="{91F5B652-9E0E-466D-892D-75B4ED4741C5}"/>
              </a:ext>
            </a:extLst>
          </p:cNvPr>
          <p:cNvSpPr/>
          <p:nvPr/>
        </p:nvSpPr>
        <p:spPr>
          <a:xfrm>
            <a:off x="558800" y="4439928"/>
            <a:ext cx="1927225" cy="3987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bg1">
                    <a:lumMod val="50000"/>
                  </a:schemeClr>
                </a:solidFill>
              </a:rPr>
              <a:t>ABC</a:t>
            </a:r>
            <a:r>
              <a:rPr lang="ja-JP" altLang="en-US" dirty="0">
                <a:solidFill>
                  <a:schemeClr val="bg1">
                    <a:lumMod val="50000"/>
                  </a:schemeClr>
                </a:solidFill>
              </a:rPr>
              <a:t> </a:t>
            </a:r>
            <a:r>
              <a:rPr lang="en-US" altLang="ja-JP" dirty="0">
                <a:solidFill>
                  <a:schemeClr val="bg1">
                    <a:lumMod val="50000"/>
                  </a:schemeClr>
                </a:solidFill>
              </a:rPr>
              <a:t>Company</a:t>
            </a:r>
            <a:endParaRPr kumimoji="1" lang="ja-JP" altLang="en-US" dirty="0">
              <a:solidFill>
                <a:schemeClr val="bg1">
                  <a:lumMod val="5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71120BA-C94E-4E7D-9403-A120E2CFAFC0}"/>
              </a:ext>
            </a:extLst>
          </p:cNvPr>
          <p:cNvSpPr>
            <a:spLocks noGrp="1"/>
          </p:cNvSpPr>
          <p:nvPr>
            <p:ph type="title"/>
          </p:nvPr>
        </p:nvSpPr>
        <p:spPr>
          <a:xfrm>
            <a:off x="752475" y="431800"/>
            <a:ext cx="7639050" cy="519113"/>
          </a:xfrm>
        </p:spPr>
        <p:txBody>
          <a:bodyPr/>
          <a:lstStyle/>
          <a:p>
            <a:r>
              <a:rPr lang="en-US" altLang="ja-JP" dirty="0" err="1">
                <a:ea typeface="Meiryo UI" panose="020B0604030504040204" pitchFamily="50" charset="-128"/>
              </a:rPr>
              <a:t>Coupa</a:t>
            </a:r>
            <a:r>
              <a:rPr lang="ja-JP" altLang="en-US" dirty="0">
                <a:ea typeface="Meiryo UI" panose="020B0604030504040204" pitchFamily="50" charset="-128"/>
              </a:rPr>
              <a:t>は日本語での対応が可能です</a:t>
            </a:r>
            <a:endParaRPr lang="en-US" altLang="en-US" dirty="0">
              <a:ea typeface="Meiryo UI" panose="020B0604030504040204" pitchFamily="50" charset="-128"/>
            </a:endParaRPr>
          </a:p>
        </p:txBody>
      </p:sp>
      <p:pic>
        <p:nvPicPr>
          <p:cNvPr id="4" name="図 3">
            <a:extLst>
              <a:ext uri="{FF2B5EF4-FFF2-40B4-BE49-F238E27FC236}">
                <a16:creationId xmlns:a16="http://schemas.microsoft.com/office/drawing/2014/main" id="{67E61A97-7B94-48BB-B96D-BF5C0E8B29C9}"/>
              </a:ext>
            </a:extLst>
          </p:cNvPr>
          <p:cNvPicPr>
            <a:picLocks noChangeAspect="1"/>
          </p:cNvPicPr>
          <p:nvPr/>
        </p:nvPicPr>
        <p:blipFill>
          <a:blip r:embed="rId2"/>
          <a:stretch>
            <a:fillRect/>
          </a:stretch>
        </p:blipFill>
        <p:spPr>
          <a:xfrm>
            <a:off x="341758" y="950913"/>
            <a:ext cx="3826251" cy="3713714"/>
          </a:xfrm>
          <a:prstGeom prst="rect">
            <a:avLst/>
          </a:prstGeom>
        </p:spPr>
      </p:pic>
      <p:pic>
        <p:nvPicPr>
          <p:cNvPr id="5" name="図 4">
            <a:extLst>
              <a:ext uri="{FF2B5EF4-FFF2-40B4-BE49-F238E27FC236}">
                <a16:creationId xmlns:a16="http://schemas.microsoft.com/office/drawing/2014/main" id="{61AB8882-F151-4E18-8DC9-554FE6F82D26}"/>
              </a:ext>
            </a:extLst>
          </p:cNvPr>
          <p:cNvPicPr>
            <a:picLocks noChangeAspect="1"/>
          </p:cNvPicPr>
          <p:nvPr/>
        </p:nvPicPr>
        <p:blipFill>
          <a:blip r:embed="rId3"/>
          <a:stretch>
            <a:fillRect/>
          </a:stretch>
        </p:blipFill>
        <p:spPr>
          <a:xfrm>
            <a:off x="4236531" y="1007315"/>
            <a:ext cx="4711526" cy="3657312"/>
          </a:xfrm>
          <a:prstGeom prst="rect">
            <a:avLst/>
          </a:prstGeom>
        </p:spPr>
      </p:pic>
      <p:sp>
        <p:nvSpPr>
          <p:cNvPr id="6" name="Text Placeholder 2">
            <a:extLst>
              <a:ext uri="{FF2B5EF4-FFF2-40B4-BE49-F238E27FC236}">
                <a16:creationId xmlns:a16="http://schemas.microsoft.com/office/drawing/2014/main" id="{CB7E70BD-8A47-42F7-9535-52BE8FF174E0}"/>
              </a:ext>
            </a:extLst>
          </p:cNvPr>
          <p:cNvSpPr txBox="1">
            <a:spLocks/>
          </p:cNvSpPr>
          <p:nvPr/>
        </p:nvSpPr>
        <p:spPr>
          <a:xfrm>
            <a:off x="512989" y="4921704"/>
            <a:ext cx="7639050" cy="1359353"/>
          </a:xfrm>
          <a:prstGeom prst="rect">
            <a:avLst/>
          </a:prstGeom>
        </p:spPr>
        <p:txBody>
          <a:bodyPr/>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914400"/>
            <a:r>
              <a:rPr lang="en-US" altLang="ja-JP" b="0" dirty="0" err="1">
                <a:ea typeface="Meiryo UI" panose="020B0604030504040204" pitchFamily="50" charset="-128"/>
              </a:rPr>
              <a:t>CoupaWeb</a:t>
            </a:r>
            <a:r>
              <a:rPr lang="ja-JP" altLang="en-US" b="0" dirty="0">
                <a:ea typeface="Meiryo UI" panose="020B0604030504040204" pitchFamily="50" charset="-128"/>
              </a:rPr>
              <a:t>ページを一番下に「</a:t>
            </a:r>
            <a:r>
              <a:rPr lang="en-US" altLang="ja-JP" b="0" dirty="0">
                <a:ea typeface="Meiryo UI" panose="020B0604030504040204" pitchFamily="50" charset="-128"/>
              </a:rPr>
              <a:t>English</a:t>
            </a:r>
            <a:r>
              <a:rPr lang="ja-JP" altLang="en-US" b="0" dirty="0">
                <a:ea typeface="Meiryo UI" panose="020B0604030504040204" pitchFamily="50" charset="-128"/>
              </a:rPr>
              <a:t>」とか書かれたアイコンがありますので、クリックしてください</a:t>
            </a:r>
            <a:endParaRPr lang="en-US" altLang="ja-JP" b="0" dirty="0">
              <a:ea typeface="Meiryo UI" panose="020B0604030504040204" pitchFamily="50" charset="-128"/>
            </a:endParaRPr>
          </a:p>
          <a:p>
            <a:pPr algn="just" defTabSz="914400"/>
            <a:r>
              <a:rPr lang="ja-JP" altLang="en-US" b="0" dirty="0">
                <a:ea typeface="Meiryo UI" panose="020B0604030504040204" pitchFamily="50" charset="-128"/>
              </a:rPr>
              <a:t>「日本語」を選択します</a:t>
            </a:r>
            <a:endParaRPr lang="en-US" altLang="ja-JP" b="0" dirty="0">
              <a:ea typeface="Meiryo UI" panose="020B0604030504040204" pitchFamily="50" charset="-128"/>
            </a:endParaRPr>
          </a:p>
          <a:p>
            <a:pPr algn="just" defTabSz="914400"/>
            <a:r>
              <a:rPr lang="ja-JP" altLang="en-US" b="0" dirty="0">
                <a:ea typeface="Meiryo UI" panose="020B0604030504040204" pitchFamily="50" charset="-128"/>
              </a:rPr>
              <a:t>「</a:t>
            </a:r>
            <a:r>
              <a:rPr lang="en-US" altLang="ja-JP" b="0" dirty="0">
                <a:ea typeface="Meiryo UI" panose="020B0604030504040204" pitchFamily="50" charset="-128"/>
              </a:rPr>
              <a:t>Save</a:t>
            </a:r>
            <a:r>
              <a:rPr lang="ja-JP" altLang="en-US" b="0" dirty="0">
                <a:ea typeface="Meiryo UI" panose="020B0604030504040204" pitchFamily="50" charset="-128"/>
              </a:rPr>
              <a:t> </a:t>
            </a:r>
            <a:r>
              <a:rPr lang="en-US" altLang="ja-JP" b="0" dirty="0">
                <a:ea typeface="Meiryo UI" panose="020B0604030504040204" pitchFamily="50" charset="-128"/>
              </a:rPr>
              <a:t>Language</a:t>
            </a:r>
            <a:r>
              <a:rPr lang="ja-JP" altLang="en-US" b="0" dirty="0">
                <a:ea typeface="Meiryo UI" panose="020B0604030504040204" pitchFamily="50" charset="-128"/>
              </a:rPr>
              <a:t> </a:t>
            </a:r>
            <a:r>
              <a:rPr lang="en-US" altLang="ja-JP" b="0" dirty="0">
                <a:ea typeface="Meiryo UI" panose="020B0604030504040204" pitchFamily="50" charset="-128"/>
              </a:rPr>
              <a:t>and</a:t>
            </a:r>
            <a:r>
              <a:rPr lang="ja-JP" altLang="en-US" b="0" dirty="0">
                <a:ea typeface="Meiryo UI" panose="020B0604030504040204" pitchFamily="50" charset="-128"/>
              </a:rPr>
              <a:t> </a:t>
            </a:r>
            <a:r>
              <a:rPr lang="en-US" altLang="ja-JP" b="0" dirty="0">
                <a:ea typeface="Meiryo UI" panose="020B0604030504040204" pitchFamily="50" charset="-128"/>
              </a:rPr>
              <a:t>Region</a:t>
            </a:r>
            <a:r>
              <a:rPr lang="ja-JP" altLang="en-US" b="0" dirty="0">
                <a:ea typeface="Meiryo UI" panose="020B0604030504040204" pitchFamily="50" charset="-128"/>
              </a:rPr>
              <a:t>」をクリックして、日本語と国を「日本」に設定します。</a:t>
            </a:r>
            <a:endParaRPr lang="en-US" altLang="ja-JP" b="0" dirty="0">
              <a:ea typeface="Meiryo UI" panose="020B0604030504040204" pitchFamily="50" charset="-128"/>
            </a:endParaRPr>
          </a:p>
          <a:p>
            <a:pPr algn="just" defTabSz="914400"/>
            <a:r>
              <a:rPr lang="en-US" altLang="ja-JP" b="0" dirty="0">
                <a:ea typeface="Meiryo UI" panose="020B0604030504040204" pitchFamily="50" charset="-128"/>
              </a:rPr>
              <a:t>Web</a:t>
            </a:r>
            <a:r>
              <a:rPr lang="ja-JP" altLang="en-US" b="0" dirty="0">
                <a:ea typeface="Meiryo UI" panose="020B0604030504040204" pitchFamily="50" charset="-128"/>
              </a:rPr>
              <a:t>ページが更新されて、日本語表記に変更となります。</a:t>
            </a:r>
            <a:endParaRPr lang="en-US" altLang="en-US" b="0" dirty="0">
              <a:ea typeface="Meiryo UI" panose="020B0604030504040204" pitchFamily="50" charset="-128"/>
            </a:endParaRPr>
          </a:p>
        </p:txBody>
      </p:sp>
      <p:sp>
        <p:nvSpPr>
          <p:cNvPr id="7" name="正方形/長方形 6">
            <a:extLst>
              <a:ext uri="{FF2B5EF4-FFF2-40B4-BE49-F238E27FC236}">
                <a16:creationId xmlns:a16="http://schemas.microsoft.com/office/drawing/2014/main" id="{4A75B0FE-DD2A-46E8-8509-77DC2998EE17}"/>
              </a:ext>
            </a:extLst>
          </p:cNvPr>
          <p:cNvSpPr/>
          <p:nvPr/>
        </p:nvSpPr>
        <p:spPr>
          <a:xfrm>
            <a:off x="2841170" y="2982686"/>
            <a:ext cx="870859" cy="331512"/>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293D631E-4BE2-4D88-BB2F-C4BCAF2BCB91}"/>
              </a:ext>
            </a:extLst>
          </p:cNvPr>
          <p:cNvSpPr/>
          <p:nvPr/>
        </p:nvSpPr>
        <p:spPr>
          <a:xfrm>
            <a:off x="2558141" y="4093028"/>
            <a:ext cx="870859" cy="337457"/>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F3FCBC77-A586-447F-B0A3-D0F88729138A}"/>
              </a:ext>
            </a:extLst>
          </p:cNvPr>
          <p:cNvSpPr/>
          <p:nvPr/>
        </p:nvSpPr>
        <p:spPr>
          <a:xfrm>
            <a:off x="7032170" y="4180115"/>
            <a:ext cx="1770072" cy="331512"/>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72180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0" y="0"/>
            <a:ext cx="1587500" cy="6858000"/>
          </a:xfrm>
          <a:custGeom>
            <a:avLst/>
            <a:gdLst/>
            <a:ahLst/>
            <a:cxnLst/>
            <a:rect l="l" t="t" r="r" b="b"/>
            <a:pathLst>
              <a:path w="1587500" h="6858000">
                <a:moveTo>
                  <a:pt x="0" y="6857999"/>
                </a:moveTo>
                <a:lnTo>
                  <a:pt x="1587500" y="6857999"/>
                </a:lnTo>
                <a:lnTo>
                  <a:pt x="1587500" y="0"/>
                </a:lnTo>
                <a:lnTo>
                  <a:pt x="0" y="0"/>
                </a:lnTo>
                <a:lnTo>
                  <a:pt x="0" y="6857999"/>
                </a:lnTo>
                <a:close/>
              </a:path>
            </a:pathLst>
          </a:custGeom>
          <a:solidFill>
            <a:srgbClr val="00338D"/>
          </a:solidFill>
        </p:spPr>
        <p:txBody>
          <a:bodyPr wrap="square" lIns="0" tIns="0" rIns="0" bIns="0" rtlCol="0"/>
          <a:lstStyle/>
          <a:p>
            <a:endParaRPr dirty="0"/>
          </a:p>
        </p:txBody>
      </p:sp>
      <p:sp>
        <p:nvSpPr>
          <p:cNvPr id="2" name="object 2"/>
          <p:cNvSpPr/>
          <p:nvPr/>
        </p:nvSpPr>
        <p:spPr>
          <a:xfrm>
            <a:off x="1587500" y="0"/>
            <a:ext cx="7556500" cy="6858000"/>
          </a:xfrm>
          <a:custGeom>
            <a:avLst/>
            <a:gdLst/>
            <a:ahLst/>
            <a:cxnLst/>
            <a:rect l="l" t="t" r="r" b="b"/>
            <a:pathLst>
              <a:path w="7556500" h="6858000">
                <a:moveTo>
                  <a:pt x="0" y="6858000"/>
                </a:moveTo>
                <a:lnTo>
                  <a:pt x="7556500" y="6858000"/>
                </a:lnTo>
                <a:lnTo>
                  <a:pt x="7556500" y="0"/>
                </a:lnTo>
                <a:lnTo>
                  <a:pt x="0" y="0"/>
                </a:lnTo>
                <a:lnTo>
                  <a:pt x="0" y="6858000"/>
                </a:lnTo>
                <a:close/>
              </a:path>
            </a:pathLst>
          </a:custGeom>
          <a:solidFill>
            <a:srgbClr val="0091DA"/>
          </a:solidFill>
        </p:spPr>
        <p:txBody>
          <a:bodyPr wrap="square" lIns="0" tIns="0" rIns="0" bIns="0" rtlCol="0"/>
          <a:lstStyle/>
          <a:p>
            <a:endParaRPr dirty="0"/>
          </a:p>
        </p:txBody>
      </p:sp>
      <p:sp>
        <p:nvSpPr>
          <p:cNvPr id="4" name="object 4"/>
          <p:cNvSpPr/>
          <p:nvPr/>
        </p:nvSpPr>
        <p:spPr>
          <a:xfrm>
            <a:off x="7097454" y="6373707"/>
            <a:ext cx="265430" cy="276860"/>
          </a:xfrm>
          <a:custGeom>
            <a:avLst/>
            <a:gdLst/>
            <a:ahLst/>
            <a:cxnLst/>
            <a:rect l="l" t="t" r="r" b="b"/>
            <a:pathLst>
              <a:path w="265429" h="276859">
                <a:moveTo>
                  <a:pt x="67769" y="141212"/>
                </a:moveTo>
                <a:lnTo>
                  <a:pt x="0" y="153045"/>
                </a:lnTo>
                <a:lnTo>
                  <a:pt x="0" y="210766"/>
                </a:lnTo>
                <a:lnTo>
                  <a:pt x="8642" y="254677"/>
                </a:lnTo>
                <a:lnTo>
                  <a:pt x="52315" y="275639"/>
                </a:lnTo>
                <a:lnTo>
                  <a:pt x="72036" y="276427"/>
                </a:lnTo>
                <a:lnTo>
                  <a:pt x="193240" y="276427"/>
                </a:lnTo>
                <a:lnTo>
                  <a:pt x="241514" y="268835"/>
                </a:lnTo>
                <a:lnTo>
                  <a:pt x="264304" y="228605"/>
                </a:lnTo>
                <a:lnTo>
                  <a:pt x="264479" y="224709"/>
                </a:lnTo>
                <a:lnTo>
                  <a:pt x="67769" y="224709"/>
                </a:lnTo>
                <a:lnTo>
                  <a:pt x="67769" y="141212"/>
                </a:lnTo>
                <a:close/>
              </a:path>
              <a:path w="265429" h="276859">
                <a:moveTo>
                  <a:pt x="265104" y="0"/>
                </a:moveTo>
                <a:lnTo>
                  <a:pt x="197333" y="0"/>
                </a:lnTo>
                <a:lnTo>
                  <a:pt x="197333" y="224709"/>
                </a:lnTo>
                <a:lnTo>
                  <a:pt x="264479" y="224709"/>
                </a:lnTo>
                <a:lnTo>
                  <a:pt x="265104" y="210766"/>
                </a:lnTo>
                <a:lnTo>
                  <a:pt x="265104" y="0"/>
                </a:lnTo>
                <a:close/>
              </a:path>
            </a:pathLst>
          </a:custGeom>
          <a:solidFill>
            <a:srgbClr val="FFFFFF"/>
          </a:solidFill>
        </p:spPr>
        <p:txBody>
          <a:bodyPr wrap="square" lIns="0" tIns="0" rIns="0" bIns="0" rtlCol="0"/>
          <a:lstStyle/>
          <a:p>
            <a:endParaRPr/>
          </a:p>
        </p:txBody>
      </p:sp>
      <p:sp>
        <p:nvSpPr>
          <p:cNvPr id="5" name="object 5"/>
          <p:cNvSpPr/>
          <p:nvPr/>
        </p:nvSpPr>
        <p:spPr>
          <a:xfrm>
            <a:off x="7432545" y="6373707"/>
            <a:ext cx="391160" cy="276860"/>
          </a:xfrm>
          <a:custGeom>
            <a:avLst/>
            <a:gdLst/>
            <a:ahLst/>
            <a:cxnLst/>
            <a:rect l="l" t="t" r="r" b="b"/>
            <a:pathLst>
              <a:path w="391159" h="276859">
                <a:moveTo>
                  <a:pt x="226188" y="0"/>
                </a:moveTo>
                <a:lnTo>
                  <a:pt x="162342" y="0"/>
                </a:lnTo>
                <a:lnTo>
                  <a:pt x="0" y="276427"/>
                </a:lnTo>
                <a:lnTo>
                  <a:pt x="65725" y="276427"/>
                </a:lnTo>
                <a:lnTo>
                  <a:pt x="90477" y="232653"/>
                </a:lnTo>
                <a:lnTo>
                  <a:pt x="100717" y="216765"/>
                </a:lnTo>
                <a:lnTo>
                  <a:pt x="265107" y="186932"/>
                </a:lnTo>
                <a:lnTo>
                  <a:pt x="337369" y="186932"/>
                </a:lnTo>
                <a:lnTo>
                  <a:pt x="325511" y="166994"/>
                </a:lnTo>
                <a:lnTo>
                  <a:pt x="127516" y="166994"/>
                </a:lnTo>
                <a:lnTo>
                  <a:pt x="191188" y="53666"/>
                </a:lnTo>
                <a:lnTo>
                  <a:pt x="258107" y="53666"/>
                </a:lnTo>
                <a:lnTo>
                  <a:pt x="226188" y="0"/>
                </a:lnTo>
                <a:close/>
              </a:path>
              <a:path w="391159" h="276859">
                <a:moveTo>
                  <a:pt x="337369" y="186932"/>
                </a:moveTo>
                <a:lnTo>
                  <a:pt x="265107" y="186932"/>
                </a:lnTo>
                <a:lnTo>
                  <a:pt x="314439" y="276427"/>
                </a:lnTo>
                <a:lnTo>
                  <a:pt x="390598" y="276427"/>
                </a:lnTo>
                <a:lnTo>
                  <a:pt x="337369" y="186932"/>
                </a:lnTo>
                <a:close/>
              </a:path>
              <a:path w="391159" h="276859">
                <a:moveTo>
                  <a:pt x="258107" y="53666"/>
                </a:moveTo>
                <a:lnTo>
                  <a:pt x="191188" y="53666"/>
                </a:lnTo>
                <a:lnTo>
                  <a:pt x="252813" y="166994"/>
                </a:lnTo>
                <a:lnTo>
                  <a:pt x="325511" y="166994"/>
                </a:lnTo>
                <a:lnTo>
                  <a:pt x="258107" y="53666"/>
                </a:lnTo>
                <a:close/>
              </a:path>
            </a:pathLst>
          </a:custGeom>
          <a:solidFill>
            <a:srgbClr val="FFFFFF"/>
          </a:solidFill>
        </p:spPr>
        <p:txBody>
          <a:bodyPr wrap="square" lIns="0" tIns="0" rIns="0" bIns="0" rtlCol="0"/>
          <a:lstStyle/>
          <a:p>
            <a:endParaRPr/>
          </a:p>
        </p:txBody>
      </p:sp>
      <p:sp>
        <p:nvSpPr>
          <p:cNvPr id="6" name="object 6"/>
          <p:cNvSpPr/>
          <p:nvPr/>
        </p:nvSpPr>
        <p:spPr>
          <a:xfrm>
            <a:off x="7913608" y="6373707"/>
            <a:ext cx="312420" cy="276860"/>
          </a:xfrm>
          <a:custGeom>
            <a:avLst/>
            <a:gdLst/>
            <a:ahLst/>
            <a:cxnLst/>
            <a:rect l="l" t="t" r="r" b="b"/>
            <a:pathLst>
              <a:path w="312420" h="276859">
                <a:moveTo>
                  <a:pt x="246625" y="0"/>
                </a:moveTo>
                <a:lnTo>
                  <a:pt x="0" y="0"/>
                </a:lnTo>
                <a:lnTo>
                  <a:pt x="0" y="276427"/>
                </a:lnTo>
                <a:lnTo>
                  <a:pt x="228241" y="276427"/>
                </a:lnTo>
                <a:lnTo>
                  <a:pt x="248259" y="275639"/>
                </a:lnTo>
                <a:lnTo>
                  <a:pt x="291857" y="262484"/>
                </a:lnTo>
                <a:lnTo>
                  <a:pt x="312012" y="226654"/>
                </a:lnTo>
                <a:lnTo>
                  <a:pt x="65697" y="226654"/>
                </a:lnTo>
                <a:lnTo>
                  <a:pt x="65697" y="157104"/>
                </a:lnTo>
                <a:lnTo>
                  <a:pt x="303678" y="157104"/>
                </a:lnTo>
                <a:lnTo>
                  <a:pt x="298032" y="151101"/>
                </a:lnTo>
                <a:lnTo>
                  <a:pt x="291121" y="144417"/>
                </a:lnTo>
                <a:lnTo>
                  <a:pt x="282656" y="139207"/>
                </a:lnTo>
                <a:lnTo>
                  <a:pt x="272618" y="135487"/>
                </a:lnTo>
                <a:lnTo>
                  <a:pt x="260986" y="133272"/>
                </a:lnTo>
                <a:lnTo>
                  <a:pt x="272618" y="131321"/>
                </a:lnTo>
                <a:lnTo>
                  <a:pt x="304220" y="111384"/>
                </a:lnTo>
                <a:lnTo>
                  <a:pt x="65697" y="111384"/>
                </a:lnTo>
                <a:lnTo>
                  <a:pt x="65697" y="45720"/>
                </a:lnTo>
                <a:lnTo>
                  <a:pt x="309611" y="45720"/>
                </a:lnTo>
                <a:lnTo>
                  <a:pt x="309197" y="41019"/>
                </a:lnTo>
                <a:lnTo>
                  <a:pt x="286263" y="6635"/>
                </a:lnTo>
                <a:lnTo>
                  <a:pt x="262378" y="732"/>
                </a:lnTo>
                <a:lnTo>
                  <a:pt x="246625" y="0"/>
                </a:lnTo>
                <a:close/>
              </a:path>
              <a:path w="312420" h="276859">
                <a:moveTo>
                  <a:pt x="303678" y="157104"/>
                </a:moveTo>
                <a:lnTo>
                  <a:pt x="217835" y="157104"/>
                </a:lnTo>
                <a:lnTo>
                  <a:pt x="226390" y="157165"/>
                </a:lnTo>
                <a:lnTo>
                  <a:pt x="233566" y="157590"/>
                </a:lnTo>
                <a:lnTo>
                  <a:pt x="239571" y="158744"/>
                </a:lnTo>
                <a:lnTo>
                  <a:pt x="244613" y="160991"/>
                </a:lnTo>
                <a:lnTo>
                  <a:pt x="248706" y="165043"/>
                </a:lnTo>
                <a:lnTo>
                  <a:pt x="250718" y="171046"/>
                </a:lnTo>
                <a:lnTo>
                  <a:pt x="250718" y="210766"/>
                </a:lnTo>
                <a:lnTo>
                  <a:pt x="217835" y="226654"/>
                </a:lnTo>
                <a:lnTo>
                  <a:pt x="312012" y="226654"/>
                </a:lnTo>
                <a:lnTo>
                  <a:pt x="312326" y="223303"/>
                </a:lnTo>
                <a:lnTo>
                  <a:pt x="312392" y="186932"/>
                </a:lnTo>
                <a:lnTo>
                  <a:pt x="311592" y="176569"/>
                </a:lnTo>
                <a:lnTo>
                  <a:pt x="309062" y="166768"/>
                </a:lnTo>
                <a:lnTo>
                  <a:pt x="304607" y="158092"/>
                </a:lnTo>
                <a:lnTo>
                  <a:pt x="303678" y="157104"/>
                </a:lnTo>
                <a:close/>
              </a:path>
              <a:path w="312420" h="276859">
                <a:moveTo>
                  <a:pt x="309611" y="45720"/>
                </a:moveTo>
                <a:lnTo>
                  <a:pt x="238439" y="45720"/>
                </a:lnTo>
                <a:lnTo>
                  <a:pt x="242533" y="49613"/>
                </a:lnTo>
                <a:lnTo>
                  <a:pt x="246625" y="51722"/>
                </a:lnTo>
                <a:lnTo>
                  <a:pt x="248706" y="57553"/>
                </a:lnTo>
                <a:lnTo>
                  <a:pt x="248706" y="97442"/>
                </a:lnTo>
                <a:lnTo>
                  <a:pt x="246625" y="103438"/>
                </a:lnTo>
                <a:lnTo>
                  <a:pt x="242533" y="105381"/>
                </a:lnTo>
                <a:lnTo>
                  <a:pt x="238693" y="107962"/>
                </a:lnTo>
                <a:lnTo>
                  <a:pt x="233306" y="109843"/>
                </a:lnTo>
                <a:lnTo>
                  <a:pt x="226357" y="110994"/>
                </a:lnTo>
                <a:lnTo>
                  <a:pt x="217835" y="111384"/>
                </a:lnTo>
                <a:lnTo>
                  <a:pt x="304220" y="111384"/>
                </a:lnTo>
                <a:lnTo>
                  <a:pt x="307241" y="105606"/>
                </a:lnTo>
                <a:lnTo>
                  <a:pt x="309544" y="97143"/>
                </a:lnTo>
                <a:lnTo>
                  <a:pt x="310311" y="87387"/>
                </a:lnTo>
                <a:lnTo>
                  <a:pt x="310311" y="53666"/>
                </a:lnTo>
                <a:lnTo>
                  <a:pt x="309611" y="45720"/>
                </a:lnTo>
                <a:close/>
              </a:path>
            </a:pathLst>
          </a:custGeom>
          <a:solidFill>
            <a:srgbClr val="FFFFFF"/>
          </a:solidFill>
        </p:spPr>
        <p:txBody>
          <a:bodyPr wrap="square" lIns="0" tIns="0" rIns="0" bIns="0" rtlCol="0"/>
          <a:lstStyle/>
          <a:p>
            <a:endParaRPr/>
          </a:p>
        </p:txBody>
      </p:sp>
      <p:sp>
        <p:nvSpPr>
          <p:cNvPr id="7" name="object 7"/>
          <p:cNvSpPr/>
          <p:nvPr/>
        </p:nvSpPr>
        <p:spPr>
          <a:xfrm>
            <a:off x="8387396" y="6373706"/>
            <a:ext cx="0" cy="276860"/>
          </a:xfrm>
          <a:custGeom>
            <a:avLst/>
            <a:gdLst/>
            <a:ahLst/>
            <a:cxnLst/>
            <a:rect l="l" t="t" r="r" b="b"/>
            <a:pathLst>
              <a:path h="276859">
                <a:moveTo>
                  <a:pt x="0" y="0"/>
                </a:moveTo>
                <a:lnTo>
                  <a:pt x="0" y="276428"/>
                </a:lnTo>
              </a:path>
            </a:pathLst>
          </a:custGeom>
          <a:ln w="67769">
            <a:solidFill>
              <a:srgbClr val="FFFFFF"/>
            </a:solidFill>
          </a:ln>
        </p:spPr>
        <p:txBody>
          <a:bodyPr wrap="square" lIns="0" tIns="0" rIns="0" bIns="0" rtlCol="0"/>
          <a:lstStyle/>
          <a:p>
            <a:endParaRPr/>
          </a:p>
        </p:txBody>
      </p:sp>
      <p:sp>
        <p:nvSpPr>
          <p:cNvPr id="8" name="object 8"/>
          <p:cNvSpPr/>
          <p:nvPr/>
        </p:nvSpPr>
        <p:spPr>
          <a:xfrm>
            <a:off x="8567253" y="6624319"/>
            <a:ext cx="281940" cy="0"/>
          </a:xfrm>
          <a:custGeom>
            <a:avLst/>
            <a:gdLst/>
            <a:ahLst/>
            <a:cxnLst/>
            <a:rect l="l" t="t" r="r" b="b"/>
            <a:pathLst>
              <a:path w="281940">
                <a:moveTo>
                  <a:pt x="0" y="0"/>
                </a:moveTo>
                <a:lnTo>
                  <a:pt x="281660" y="0"/>
                </a:lnTo>
              </a:path>
            </a:pathLst>
          </a:custGeom>
          <a:ln w="50800">
            <a:solidFill>
              <a:srgbClr val="FFFFFF"/>
            </a:solidFill>
          </a:ln>
        </p:spPr>
        <p:txBody>
          <a:bodyPr wrap="square" lIns="0" tIns="0" rIns="0" bIns="0" rtlCol="0"/>
          <a:lstStyle/>
          <a:p>
            <a:endParaRPr/>
          </a:p>
        </p:txBody>
      </p:sp>
      <p:sp>
        <p:nvSpPr>
          <p:cNvPr id="9" name="object 9"/>
          <p:cNvSpPr/>
          <p:nvPr/>
        </p:nvSpPr>
        <p:spPr>
          <a:xfrm>
            <a:off x="8600171" y="6374129"/>
            <a:ext cx="0" cy="224790"/>
          </a:xfrm>
          <a:custGeom>
            <a:avLst/>
            <a:gdLst/>
            <a:ahLst/>
            <a:cxnLst/>
            <a:rect l="l" t="t" r="r" b="b"/>
            <a:pathLst>
              <a:path h="224790">
                <a:moveTo>
                  <a:pt x="0" y="0"/>
                </a:moveTo>
                <a:lnTo>
                  <a:pt x="0" y="224790"/>
                </a:lnTo>
              </a:path>
            </a:pathLst>
          </a:custGeom>
          <a:ln w="65836">
            <a:solidFill>
              <a:srgbClr val="FFFFFF"/>
            </a:solidFill>
          </a:ln>
        </p:spPr>
        <p:txBody>
          <a:bodyPr wrap="square" lIns="0" tIns="0" rIns="0" bIns="0" rtlCol="0"/>
          <a:lstStyle/>
          <a:p>
            <a:endParaRPr/>
          </a:p>
        </p:txBody>
      </p:sp>
      <p:sp>
        <p:nvSpPr>
          <p:cNvPr id="10" name="object 10"/>
          <p:cNvSpPr/>
          <p:nvPr/>
        </p:nvSpPr>
        <p:spPr>
          <a:xfrm>
            <a:off x="7523022" y="6500977"/>
            <a:ext cx="419734" cy="105410"/>
          </a:xfrm>
          <a:custGeom>
            <a:avLst/>
            <a:gdLst/>
            <a:ahLst/>
            <a:cxnLst/>
            <a:rect l="l" t="t" r="r" b="b"/>
            <a:pathLst>
              <a:path w="419734" h="105409">
                <a:moveTo>
                  <a:pt x="419237" y="0"/>
                </a:moveTo>
                <a:lnTo>
                  <a:pt x="59571" y="0"/>
                </a:lnTo>
                <a:lnTo>
                  <a:pt x="0" y="105383"/>
                </a:lnTo>
                <a:lnTo>
                  <a:pt x="419237" y="0"/>
                </a:lnTo>
                <a:close/>
              </a:path>
            </a:pathLst>
          </a:custGeom>
          <a:solidFill>
            <a:srgbClr val="008A5E"/>
          </a:solidFill>
        </p:spPr>
        <p:txBody>
          <a:bodyPr wrap="square" lIns="0" tIns="0" rIns="0" bIns="0" rtlCol="0"/>
          <a:lstStyle/>
          <a:p>
            <a:endParaRPr/>
          </a:p>
        </p:txBody>
      </p:sp>
      <p:sp>
        <p:nvSpPr>
          <p:cNvPr id="11" name="object 11"/>
          <p:cNvSpPr txBox="1">
            <a:spLocks noGrp="1"/>
          </p:cNvSpPr>
          <p:nvPr>
            <p:ph type="title"/>
          </p:nvPr>
        </p:nvSpPr>
        <p:spPr>
          <a:xfrm>
            <a:off x="1921674" y="685800"/>
            <a:ext cx="7035797" cy="3677289"/>
          </a:xfrm>
          <a:prstGeom prst="rect">
            <a:avLst/>
          </a:prstGeom>
        </p:spPr>
        <p:txBody>
          <a:bodyPr vert="horz" wrap="square" lIns="0" tIns="339725" rIns="0" bIns="0" rtlCol="0">
            <a:spAutoFit/>
          </a:bodyPr>
          <a:lstStyle/>
          <a:p>
            <a:pPr marL="12700">
              <a:lnSpc>
                <a:spcPts val="6484"/>
              </a:lnSpc>
            </a:pPr>
            <a:r>
              <a:rPr lang="ja-JP" altLang="en-US" sz="7200" spc="-5" dirty="0">
                <a:solidFill>
                  <a:srgbClr val="FFFFFF"/>
                </a:solidFill>
                <a:latin typeface="Arial" panose="020B0604020202020204" pitchFamily="34" charset="0"/>
                <a:ea typeface="Meiryo UI" panose="020B0604030504040204" pitchFamily="50" charset="-128"/>
              </a:rPr>
              <a:t>実務依頼</a:t>
            </a:r>
            <a:r>
              <a:rPr lang="ja-JP" altLang="en-US" sz="7200" dirty="0">
                <a:solidFill>
                  <a:srgbClr val="FFFFFF"/>
                </a:solidFill>
                <a:latin typeface="Arial" panose="020B0604020202020204" pitchFamily="34" charset="0"/>
                <a:ea typeface="Meiryo UI" panose="020B0604030504040204" pitchFamily="50" charset="-128"/>
              </a:rPr>
              <a:t>通知</a:t>
            </a:r>
            <a:br>
              <a:rPr lang="en-US" altLang="ja-JP" sz="7200" dirty="0">
                <a:solidFill>
                  <a:srgbClr val="FFFFFF"/>
                </a:solidFill>
                <a:latin typeface="Arial" panose="020B0604020202020204" pitchFamily="34" charset="0"/>
                <a:ea typeface="Meiryo UI" panose="020B0604030504040204" pitchFamily="50" charset="-128"/>
              </a:rPr>
            </a:br>
            <a:r>
              <a:rPr lang="ja-JP" altLang="en-US" sz="3200" spc="-5" dirty="0">
                <a:solidFill>
                  <a:srgbClr val="FFFFFF"/>
                </a:solidFill>
                <a:latin typeface="Arial" panose="020B0604020202020204" pitchFamily="34" charset="0"/>
                <a:ea typeface="Meiryo UI" panose="020B0604030504040204" pitchFamily="50" charset="-128"/>
              </a:rPr>
              <a:t>（</a:t>
            </a:r>
            <a:r>
              <a:rPr lang="en-US" altLang="ja-JP" sz="3200" spc="-5" dirty="0">
                <a:solidFill>
                  <a:srgbClr val="FFFFFF"/>
                </a:solidFill>
                <a:latin typeface="Arial" panose="020B0604020202020204" pitchFamily="34" charset="0"/>
                <a:ea typeface="Meiryo UI" panose="020B0604030504040204" pitchFamily="50" charset="-128"/>
              </a:rPr>
              <a:t>Supplier Actionable </a:t>
            </a:r>
            <a:r>
              <a:rPr lang="en-US" altLang="ja-JP" sz="3200" spc="-5" dirty="0" err="1">
                <a:solidFill>
                  <a:srgbClr val="FFFFFF"/>
                </a:solidFill>
                <a:latin typeface="Arial" panose="020B0604020202020204" pitchFamily="34" charset="0"/>
                <a:ea typeface="Meiryo UI" panose="020B0604030504040204" pitchFamily="50" charset="-128"/>
              </a:rPr>
              <a:t>Notice:SAN</a:t>
            </a:r>
            <a:r>
              <a:rPr lang="ja-JP" altLang="en-US" sz="3200" spc="-5" dirty="0">
                <a:solidFill>
                  <a:srgbClr val="FFFFFF"/>
                </a:solidFill>
                <a:latin typeface="Arial" panose="020B0604020202020204" pitchFamily="34" charset="0"/>
                <a:ea typeface="Meiryo UI" panose="020B0604030504040204" pitchFamily="50" charset="-128"/>
              </a:rPr>
              <a:t>）</a:t>
            </a:r>
            <a:br>
              <a:rPr lang="en-US" altLang="ja-JP" sz="4400" spc="-5" dirty="0">
                <a:solidFill>
                  <a:srgbClr val="FFFFFF"/>
                </a:solidFill>
                <a:latin typeface="Arial" panose="020B0604020202020204" pitchFamily="34" charset="0"/>
                <a:ea typeface="Meiryo UI" panose="020B0604030504040204" pitchFamily="50" charset="-128"/>
              </a:rPr>
            </a:br>
            <a:br>
              <a:rPr lang="ja-JP" altLang="en-US" sz="4400" dirty="0">
                <a:latin typeface="Arial" panose="020B0604020202020204" pitchFamily="34" charset="0"/>
                <a:ea typeface="Meiryo UI" panose="020B0604030504040204" pitchFamily="50" charset="-128"/>
              </a:rPr>
            </a:br>
            <a:r>
              <a:rPr lang="en-US" altLang="ja-JP" sz="4400" spc="-5" dirty="0">
                <a:solidFill>
                  <a:srgbClr val="FFFFFF"/>
                </a:solidFill>
                <a:latin typeface="Arial" panose="020B0604020202020204" pitchFamily="34" charset="0"/>
                <a:ea typeface="Meiryo UI" panose="020B0604030504040204" pitchFamily="50" charset="-128"/>
              </a:rPr>
              <a:t>Jabil </a:t>
            </a:r>
            <a:r>
              <a:rPr lang="en-US" altLang="ja-JP" sz="4400" dirty="0">
                <a:solidFill>
                  <a:srgbClr val="FFFFFF"/>
                </a:solidFill>
                <a:latin typeface="Arial" panose="020B0604020202020204" pitchFamily="34" charset="0"/>
                <a:ea typeface="Meiryo UI" panose="020B0604030504040204" pitchFamily="50" charset="-128"/>
              </a:rPr>
              <a:t>P2P(Procure to Pay) </a:t>
            </a:r>
            <a:endParaRPr sz="7200" dirty="0">
              <a:latin typeface="Arial" panose="020B0604020202020204" pitchFamily="34" charset="0"/>
              <a:ea typeface="Meiryo UI" panose="020B0604030504040204" pitchFamily="50" charset="-128"/>
            </a:endParaRPr>
          </a:p>
        </p:txBody>
      </p:sp>
      <p:sp>
        <p:nvSpPr>
          <p:cNvPr id="14" name="テキスト ボックス 13">
            <a:extLst>
              <a:ext uri="{FF2B5EF4-FFF2-40B4-BE49-F238E27FC236}">
                <a16:creationId xmlns:a16="http://schemas.microsoft.com/office/drawing/2014/main" id="{4374EDD7-45CB-4B72-86D7-2AFEDA2BC165}"/>
              </a:ext>
            </a:extLst>
          </p:cNvPr>
          <p:cNvSpPr txBox="1"/>
          <p:nvPr/>
        </p:nvSpPr>
        <p:spPr>
          <a:xfrm>
            <a:off x="2029964" y="5755177"/>
            <a:ext cx="1019831" cy="307777"/>
          </a:xfrm>
          <a:prstGeom prst="rect">
            <a:avLst/>
          </a:prstGeom>
          <a:noFill/>
        </p:spPr>
        <p:txBody>
          <a:bodyPr wrap="none" rtlCol="0">
            <a:spAutoFit/>
          </a:bodyPr>
          <a:lstStyle/>
          <a:p>
            <a:r>
              <a:rPr kumimoji="1" lang="en-US" altLang="ja-JP" sz="1400" dirty="0">
                <a:solidFill>
                  <a:schemeClr val="bg1"/>
                </a:solidFill>
                <a:ea typeface="Meiryo UI" panose="020B0604030504040204" pitchFamily="50" charset="-128"/>
              </a:rPr>
              <a:t>June</a:t>
            </a:r>
            <a:r>
              <a:rPr kumimoji="1" lang="ja-JP" altLang="en-US" sz="1400" dirty="0">
                <a:solidFill>
                  <a:schemeClr val="bg1"/>
                </a:solidFill>
                <a:ea typeface="Meiryo UI" panose="020B0604030504040204" pitchFamily="50" charset="-128"/>
              </a:rPr>
              <a:t> </a:t>
            </a:r>
            <a:r>
              <a:rPr kumimoji="1" lang="en-US" altLang="ja-JP" sz="1400" dirty="0">
                <a:solidFill>
                  <a:schemeClr val="bg1"/>
                </a:solidFill>
                <a:ea typeface="Meiryo UI" panose="020B0604030504040204" pitchFamily="50" charset="-128"/>
              </a:rPr>
              <a:t>2019</a:t>
            </a:r>
            <a:endParaRPr kumimoji="1" lang="ja-JP" altLang="en-US" sz="1400" dirty="0">
              <a:solidFill>
                <a:schemeClr val="bg1"/>
              </a:solidFill>
              <a:latin typeface="Arial" panose="020B0604020202020204" pitchFamily="34" charset="0"/>
              <a:ea typeface="Meiryo UI" panose="020B0604030504040204" pitchFamily="50" charset="-128"/>
            </a:endParaRPr>
          </a:p>
        </p:txBody>
      </p:sp>
    </p:spTree>
    <p:extLst>
      <p:ext uri="{BB962C8B-B14F-4D97-AF65-F5344CB8AC3E}">
        <p14:creationId xmlns:p14="http://schemas.microsoft.com/office/powerpoint/2010/main" val="2904169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2475" y="431800"/>
            <a:ext cx="7639050" cy="997709"/>
          </a:xfrm>
          <a:prstGeom prst="rect">
            <a:avLst/>
          </a:prstGeom>
        </p:spPr>
        <p:txBody>
          <a:bodyPr vert="horz" wrap="square" lIns="0" tIns="12700" rIns="0" bIns="0" rtlCol="0">
            <a:spAutoFit/>
          </a:bodyPr>
          <a:lstStyle/>
          <a:p>
            <a:pPr marL="12700" algn="ctr">
              <a:lnSpc>
                <a:spcPct val="100000"/>
              </a:lnSpc>
              <a:spcBef>
                <a:spcPts val="100"/>
              </a:spcBef>
            </a:pPr>
            <a:r>
              <a:rPr lang="en-US" altLang="ja-JP" sz="3200" spc="-15" dirty="0">
                <a:latin typeface="Arial" panose="020B0604020202020204" pitchFamily="34" charset="0"/>
                <a:ea typeface="Meiryo UI" panose="020B0604030504040204" pitchFamily="50" charset="-128"/>
              </a:rPr>
              <a:t>E</a:t>
            </a:r>
            <a:r>
              <a:rPr lang="ja-JP" altLang="en-US" sz="3200" spc="-15" dirty="0">
                <a:latin typeface="Arial" panose="020B0604020202020204" pitchFamily="34" charset="0"/>
                <a:ea typeface="Meiryo UI" panose="020B0604030504040204" pitchFamily="50" charset="-128"/>
              </a:rPr>
              <a:t>メールを利用した</a:t>
            </a:r>
            <a:r>
              <a:rPr lang="en-US" altLang="ja-JP" sz="3200" spc="-15" dirty="0" err="1">
                <a:latin typeface="Arial" panose="020B0604020202020204" pitchFamily="34" charset="0"/>
                <a:ea typeface="Meiryo UI" panose="020B0604030504040204" pitchFamily="50" charset="-128"/>
              </a:rPr>
              <a:t>Coupa</a:t>
            </a:r>
            <a:r>
              <a:rPr lang="ja-JP" altLang="en-US" sz="3200" spc="-15" dirty="0">
                <a:latin typeface="Arial" panose="020B0604020202020204" pitchFamily="34" charset="0"/>
                <a:ea typeface="Meiryo UI" panose="020B0604030504040204" pitchFamily="50" charset="-128"/>
              </a:rPr>
              <a:t>注文書の処理</a:t>
            </a:r>
            <a:br>
              <a:rPr lang="en-US" altLang="ja-JP" sz="3200" spc="-15" dirty="0">
                <a:latin typeface="Arial" panose="020B0604020202020204" pitchFamily="34" charset="0"/>
                <a:ea typeface="Meiryo UI" panose="020B0604030504040204" pitchFamily="50" charset="-128"/>
              </a:rPr>
            </a:br>
            <a:r>
              <a:rPr lang="ja-JP" altLang="en-US" sz="3200" spc="-15" dirty="0">
                <a:latin typeface="Arial" panose="020B0604020202020204" pitchFamily="34" charset="0"/>
                <a:ea typeface="Meiryo UI" panose="020B0604030504040204" pitchFamily="50" charset="-128"/>
              </a:rPr>
              <a:t>（</a:t>
            </a:r>
            <a:r>
              <a:rPr lang="en-US" altLang="ja-JP" sz="3200" spc="-15" dirty="0">
                <a:latin typeface="Arial" panose="020B0604020202020204" pitchFamily="34" charset="0"/>
                <a:ea typeface="Meiryo UI" panose="020B0604030504040204" pitchFamily="50" charset="-128"/>
              </a:rPr>
              <a:t>E</a:t>
            </a:r>
            <a:r>
              <a:rPr lang="ja-JP" altLang="en-US" sz="3200" spc="-15" dirty="0">
                <a:latin typeface="Arial" panose="020B0604020202020204" pitchFamily="34" charset="0"/>
                <a:ea typeface="Meiryo UI" panose="020B0604030504040204" pitchFamily="50" charset="-128"/>
              </a:rPr>
              <a:t>メールフリップ：</a:t>
            </a:r>
            <a:r>
              <a:rPr lang="en-US" altLang="ja-JP" sz="3200" spc="-15" dirty="0">
                <a:latin typeface="Arial" panose="020B0604020202020204" pitchFamily="34" charset="0"/>
                <a:ea typeface="Meiryo UI" panose="020B0604030504040204" pitchFamily="50" charset="-128"/>
              </a:rPr>
              <a:t>Email Flip</a:t>
            </a:r>
            <a:r>
              <a:rPr lang="ja-JP" altLang="en-US" sz="3200" spc="-15" dirty="0">
                <a:latin typeface="Arial" panose="020B0604020202020204" pitchFamily="34" charset="0"/>
                <a:ea typeface="Meiryo UI" panose="020B0604030504040204" pitchFamily="50" charset="-128"/>
              </a:rPr>
              <a:t>）</a:t>
            </a:r>
            <a:endParaRPr sz="3200" spc="-5" dirty="0">
              <a:latin typeface="Arial" panose="020B0604020202020204" pitchFamily="34" charset="0"/>
              <a:ea typeface="Meiryo UI" panose="020B0604030504040204" pitchFamily="50" charset="-128"/>
            </a:endParaRPr>
          </a:p>
        </p:txBody>
      </p:sp>
      <p:sp>
        <p:nvSpPr>
          <p:cNvPr id="3" name="object 3"/>
          <p:cNvSpPr txBox="1"/>
          <p:nvPr/>
        </p:nvSpPr>
        <p:spPr>
          <a:xfrm>
            <a:off x="685799" y="1647163"/>
            <a:ext cx="7794171" cy="3143168"/>
          </a:xfrm>
          <a:prstGeom prst="rect">
            <a:avLst/>
          </a:prstGeom>
        </p:spPr>
        <p:txBody>
          <a:bodyPr vert="horz" wrap="square" lIns="0" tIns="12065" rIns="0" bIns="0" rtlCol="0" anchor="t">
            <a:spAutoFit/>
          </a:bodyPr>
          <a:lstStyle/>
          <a:p>
            <a:pPr marL="298450" marR="5080" indent="-285750" algn="just">
              <a:lnSpc>
                <a:spcPct val="100200"/>
              </a:lnSpc>
              <a:spcBef>
                <a:spcPts val="95"/>
              </a:spcBef>
              <a:buChar char="•"/>
              <a:tabLst>
                <a:tab pos="298450" algn="l"/>
              </a:tabLst>
            </a:pPr>
            <a:r>
              <a:rPr lang="en-US" altLang="ja-JP" sz="1400" spc="-5" err="1">
                <a:latin typeface="Arial"/>
                <a:ea typeface="Meiryo UI"/>
                <a:cs typeface="Arial"/>
              </a:rPr>
              <a:t>Coupa</a:t>
            </a:r>
            <a:r>
              <a:rPr lang="ja-JP" altLang="en-US" sz="1400" spc="-5">
                <a:latin typeface="Arial"/>
                <a:ea typeface="Meiryo UI"/>
                <a:cs typeface="Arial"/>
              </a:rPr>
              <a:t>を活用して、お取引先様は迅速に注文書を受け取り、</a:t>
            </a:r>
            <a:r>
              <a:rPr lang="en-US" altLang="ja-JP" sz="1400" spc="-5" dirty="0">
                <a:latin typeface="Arial"/>
                <a:ea typeface="Meiryo UI"/>
                <a:cs typeface="Arial"/>
              </a:rPr>
              <a:t>E</a:t>
            </a:r>
            <a:r>
              <a:rPr lang="ja-JP" altLang="en-US" sz="1400" spc="-5">
                <a:latin typeface="Arial"/>
                <a:ea typeface="Meiryo UI"/>
                <a:cs typeface="Arial"/>
              </a:rPr>
              <a:t>メール経由でそれらの注文書に対し</a:t>
            </a:r>
            <a:br>
              <a:rPr lang="en-US" altLang="ja-JP" sz="1400" spc="-5" dirty="0">
                <a:latin typeface="Arial"/>
                <a:ea typeface="Meiryo UI" panose="020B0604030504040204" pitchFamily="50" charset="-128"/>
                <a:cs typeface="Arial"/>
              </a:rPr>
            </a:br>
            <a:r>
              <a:rPr lang="ja-JP" altLang="en-US" sz="1400" spc="-5" dirty="0">
                <a:latin typeface="Arial"/>
                <a:ea typeface="Meiryo UI"/>
                <a:cs typeface="Arial"/>
              </a:rPr>
              <a:t>受領承認</a:t>
            </a:r>
            <a:r>
              <a:rPr lang="en-US" altLang="ja-JP" sz="1400" spc="-5" dirty="0">
                <a:latin typeface="Arial"/>
                <a:ea typeface="Meiryo UI"/>
                <a:cs typeface="Arial"/>
              </a:rPr>
              <a:t>/</a:t>
            </a:r>
            <a:r>
              <a:rPr lang="ja-JP" altLang="en-US" sz="1400" spc="-5" dirty="0">
                <a:latin typeface="Arial"/>
                <a:ea typeface="Meiryo UI"/>
                <a:cs typeface="Arial"/>
              </a:rPr>
              <a:t>納期回答と、請求書を発行することができます。</a:t>
            </a:r>
            <a:endParaRPr lang="en-US" altLang="ja-JP" sz="1400" spc="-5" dirty="0">
              <a:latin typeface="Arial"/>
              <a:ea typeface="Meiryo UI"/>
              <a:cs typeface="Arial"/>
            </a:endParaRPr>
          </a:p>
          <a:p>
            <a:pPr marL="12700" marR="5080" algn="just">
              <a:lnSpc>
                <a:spcPct val="100200"/>
              </a:lnSpc>
              <a:spcBef>
                <a:spcPts val="95"/>
              </a:spcBef>
              <a:tabLst>
                <a:tab pos="298450" algn="l"/>
              </a:tabLst>
            </a:pPr>
            <a:endParaRPr sz="1400" dirty="0">
              <a:latin typeface="Arial"/>
              <a:ea typeface="Meiryo UI" panose="020B0604030504040204" pitchFamily="50" charset="-128"/>
              <a:cs typeface="Arial"/>
            </a:endParaRPr>
          </a:p>
          <a:p>
            <a:pPr marL="298450" marR="5080" indent="-285750" algn="just">
              <a:lnSpc>
                <a:spcPct val="100200"/>
              </a:lnSpc>
              <a:spcBef>
                <a:spcPts val="585"/>
              </a:spcBef>
              <a:buChar char="•"/>
              <a:tabLst>
                <a:tab pos="298450" algn="l"/>
              </a:tabLst>
            </a:pPr>
            <a:r>
              <a:rPr lang="en-US" altLang="ja-JP" sz="1400" dirty="0">
                <a:latin typeface="Arial"/>
                <a:ea typeface="Meiryo UI" panose="020B0604030504040204" pitchFamily="50" charset="-128"/>
                <a:cs typeface="Arial"/>
              </a:rPr>
              <a:t>E</a:t>
            </a:r>
            <a:r>
              <a:rPr lang="ja-JP" altLang="en-US" sz="1400" dirty="0">
                <a:latin typeface="Arial"/>
                <a:ea typeface="Meiryo UI" panose="020B0604030504040204" pitchFamily="50" charset="-128"/>
                <a:cs typeface="Arial"/>
              </a:rPr>
              <a:t>メールで受領した注文書から、上記の処理を直接行うことができます。</a:t>
            </a:r>
            <a:endParaRPr lang="en-US" altLang="ja-JP" sz="1400" dirty="0">
              <a:latin typeface="Arial"/>
              <a:ea typeface="Meiryo UI" panose="020B0604030504040204" pitchFamily="50" charset="-128"/>
              <a:cs typeface="Arial"/>
            </a:endParaRPr>
          </a:p>
          <a:p>
            <a:pPr marL="12700" marR="5080" algn="just">
              <a:lnSpc>
                <a:spcPct val="100200"/>
              </a:lnSpc>
              <a:spcBef>
                <a:spcPts val="585"/>
              </a:spcBef>
              <a:tabLst>
                <a:tab pos="298450" algn="l"/>
              </a:tabLst>
            </a:pPr>
            <a:endParaRPr sz="1400" dirty="0">
              <a:latin typeface="Arial"/>
              <a:ea typeface="Meiryo UI" panose="020B0604030504040204" pitchFamily="50" charset="-128"/>
              <a:cs typeface="Arial"/>
            </a:endParaRPr>
          </a:p>
          <a:p>
            <a:pPr marL="298450" marR="5080" indent="-285750" algn="just">
              <a:lnSpc>
                <a:spcPct val="100200"/>
              </a:lnSpc>
              <a:spcBef>
                <a:spcPts val="580"/>
              </a:spcBef>
              <a:buChar char="•"/>
              <a:tabLst>
                <a:tab pos="298450" algn="l"/>
              </a:tabLst>
            </a:pPr>
            <a:r>
              <a:rPr lang="ja-JP" altLang="en-US" sz="1400" spc="-5">
                <a:latin typeface="Arial"/>
                <a:ea typeface="Meiryo UI"/>
                <a:cs typeface="Arial"/>
              </a:rPr>
              <a:t>注文書メールには、アクションボタンが含まれるため、各実行アイコンをクリックすることにより、請求書作成、　注文書の受領承認</a:t>
            </a:r>
            <a:r>
              <a:rPr lang="en-US" altLang="ja-JP" sz="1400" spc="-5" dirty="0">
                <a:latin typeface="Arial"/>
                <a:ea typeface="Meiryo UI"/>
                <a:cs typeface="Arial"/>
              </a:rPr>
              <a:t>/</a:t>
            </a:r>
            <a:r>
              <a:rPr lang="ja-JP" altLang="en-US" sz="1400" spc="-5">
                <a:latin typeface="Arial"/>
                <a:ea typeface="Meiryo UI"/>
                <a:cs typeface="Arial"/>
              </a:rPr>
              <a:t>納期回答、また、注文書へのコメントを追加することができます。</a:t>
            </a:r>
            <a:endParaRPr lang="en-US" altLang="ja-JP" sz="1400" spc="-5">
              <a:latin typeface="Arial"/>
              <a:ea typeface="Meiryo UI"/>
              <a:cs typeface="Arial"/>
            </a:endParaRPr>
          </a:p>
          <a:p>
            <a:pPr marL="12700" marR="5080" algn="just">
              <a:lnSpc>
                <a:spcPct val="100200"/>
              </a:lnSpc>
              <a:spcBef>
                <a:spcPts val="580"/>
              </a:spcBef>
              <a:tabLst>
                <a:tab pos="298450" algn="l"/>
              </a:tabLst>
            </a:pPr>
            <a:endParaRPr sz="1400" dirty="0">
              <a:latin typeface="Arial"/>
              <a:ea typeface="Meiryo UI" panose="020B0604030504040204" pitchFamily="50" charset="-128"/>
              <a:cs typeface="Arial"/>
            </a:endParaRPr>
          </a:p>
          <a:p>
            <a:pPr marL="298450" marR="5715" indent="-285750" algn="just">
              <a:lnSpc>
                <a:spcPct val="101200"/>
              </a:lnSpc>
              <a:spcBef>
                <a:spcPts val="570"/>
              </a:spcBef>
              <a:buChar char="•"/>
              <a:tabLst>
                <a:tab pos="298450" algn="l"/>
              </a:tabLst>
            </a:pPr>
            <a:r>
              <a:rPr lang="ja-JP" altLang="en-US" sz="1400" spc="-5">
                <a:latin typeface="Arial"/>
                <a:ea typeface="Meiryo UI"/>
                <a:cs typeface="Arial"/>
              </a:rPr>
              <a:t>お取引先様は、</a:t>
            </a:r>
            <a:r>
              <a:rPr lang="en-US" altLang="ja-JP" sz="1400" spc="-5" dirty="0" err="1">
                <a:latin typeface="Arial"/>
                <a:ea typeface="Meiryo UI"/>
                <a:cs typeface="Arial"/>
              </a:rPr>
              <a:t>Coupa</a:t>
            </a:r>
            <a:r>
              <a:rPr lang="ja-JP" altLang="en-US" sz="1400" spc="-5">
                <a:latin typeface="Arial"/>
                <a:ea typeface="Meiryo UI"/>
                <a:cs typeface="Arial"/>
              </a:rPr>
              <a:t>のポータルにサインインする必要はありません。</a:t>
            </a:r>
            <a:endParaRPr lang="en-US" altLang="ja-JP" sz="1400" spc="-5">
              <a:latin typeface="Arial"/>
              <a:ea typeface="Meiryo UI"/>
              <a:cs typeface="Arial"/>
            </a:endParaRPr>
          </a:p>
          <a:p>
            <a:pPr marL="12700" marR="5715" algn="just">
              <a:lnSpc>
                <a:spcPct val="101200"/>
              </a:lnSpc>
              <a:spcBef>
                <a:spcPts val="570"/>
              </a:spcBef>
              <a:tabLst>
                <a:tab pos="298450" algn="l"/>
              </a:tabLst>
            </a:pPr>
            <a:endParaRPr lang="en-US" altLang="ja-JP" sz="1400" spc="-5" dirty="0">
              <a:latin typeface="Arial"/>
              <a:ea typeface="Meiryo UI" panose="020B0604030504040204" pitchFamily="50" charset="-128"/>
              <a:cs typeface="Arial"/>
            </a:endParaRPr>
          </a:p>
          <a:p>
            <a:pPr marL="298450" marR="5715" indent="-285750" algn="just">
              <a:lnSpc>
                <a:spcPct val="101200"/>
              </a:lnSpc>
              <a:spcBef>
                <a:spcPts val="570"/>
              </a:spcBef>
              <a:buChar char="•"/>
              <a:tabLst>
                <a:tab pos="298450" algn="l"/>
              </a:tabLst>
            </a:pPr>
            <a:r>
              <a:rPr lang="ja-JP" altLang="en-US" sz="1400" spc="-5">
                <a:latin typeface="Arial"/>
                <a:ea typeface="Meiryo UI"/>
                <a:cs typeface="Arial"/>
              </a:rPr>
              <a:t>すでに</a:t>
            </a:r>
            <a:r>
              <a:rPr lang="en-US" altLang="ja-JP" sz="1400" spc="-5" dirty="0" err="1">
                <a:latin typeface="Arial"/>
                <a:ea typeface="Meiryo UI"/>
                <a:cs typeface="Arial"/>
              </a:rPr>
              <a:t>Coupa</a:t>
            </a:r>
            <a:r>
              <a:rPr lang="en-US" altLang="ja-JP" sz="1400" spc="-5" dirty="0">
                <a:latin typeface="Arial"/>
                <a:ea typeface="Meiryo UI"/>
                <a:cs typeface="Arial"/>
              </a:rPr>
              <a:t> Supplier Portal (CSP) </a:t>
            </a:r>
            <a:r>
              <a:rPr lang="ja-JP" altLang="en-US" sz="1400" spc="-5">
                <a:latin typeface="Arial"/>
                <a:ea typeface="Meiryo UI"/>
                <a:cs typeface="Arial"/>
              </a:rPr>
              <a:t>に登録されたお取引先様は、こちらの</a:t>
            </a:r>
            <a:r>
              <a:rPr lang="en-US" altLang="ja-JP" sz="1400" spc="-5" dirty="0">
                <a:latin typeface="Arial"/>
                <a:ea typeface="Meiryo UI"/>
                <a:cs typeface="Arial"/>
              </a:rPr>
              <a:t>E</a:t>
            </a:r>
            <a:r>
              <a:rPr lang="ja-JP" altLang="en-US" sz="1400" spc="-5">
                <a:latin typeface="Arial"/>
                <a:ea typeface="Meiryo UI"/>
                <a:cs typeface="Arial"/>
              </a:rPr>
              <a:t>メールフリップ機能についても</a:t>
            </a:r>
            <a:br>
              <a:rPr lang="en-US" altLang="ja-JP" sz="1400" spc="-5" dirty="0">
                <a:latin typeface="Arial"/>
                <a:ea typeface="Meiryo UI" panose="020B0604030504040204" pitchFamily="50" charset="-128"/>
                <a:cs typeface="Arial"/>
              </a:rPr>
            </a:br>
            <a:r>
              <a:rPr lang="ja-JP" altLang="en-US" sz="1400" spc="-5" dirty="0">
                <a:latin typeface="Arial"/>
                <a:ea typeface="Meiryo UI"/>
                <a:cs typeface="Arial"/>
              </a:rPr>
              <a:t>活用することができます。</a:t>
            </a:r>
            <a:endParaRPr sz="1400" dirty="0">
              <a:latin typeface="Arial"/>
              <a:ea typeface="Meiryo UI"/>
              <a:cs typeface="Arial"/>
            </a:endParaRPr>
          </a:p>
        </p:txBody>
      </p:sp>
      <p:sp>
        <p:nvSpPr>
          <p:cNvPr id="4" name="object 4"/>
          <p:cNvSpPr/>
          <p:nvPr/>
        </p:nvSpPr>
        <p:spPr>
          <a:xfrm>
            <a:off x="4532312" y="4562475"/>
            <a:ext cx="1778000" cy="1854835"/>
          </a:xfrm>
          <a:custGeom>
            <a:avLst/>
            <a:gdLst/>
            <a:ahLst/>
            <a:cxnLst/>
            <a:rect l="l" t="t" r="r" b="b"/>
            <a:pathLst>
              <a:path w="1778000" h="1854835">
                <a:moveTo>
                  <a:pt x="887526" y="0"/>
                </a:moveTo>
                <a:lnTo>
                  <a:pt x="0" y="465908"/>
                </a:lnTo>
                <a:lnTo>
                  <a:pt x="0" y="1388850"/>
                </a:lnTo>
                <a:lnTo>
                  <a:pt x="887526" y="1854758"/>
                </a:lnTo>
                <a:lnTo>
                  <a:pt x="1777511" y="1388850"/>
                </a:lnTo>
                <a:lnTo>
                  <a:pt x="1777511" y="465908"/>
                </a:lnTo>
                <a:lnTo>
                  <a:pt x="887526" y="0"/>
                </a:lnTo>
                <a:close/>
              </a:path>
            </a:pathLst>
          </a:custGeom>
          <a:solidFill>
            <a:srgbClr val="00B0F0"/>
          </a:solidFill>
        </p:spPr>
        <p:txBody>
          <a:bodyPr wrap="square" lIns="0" tIns="0" rIns="0" bIns="0" rtlCol="0"/>
          <a:lstStyle/>
          <a:p>
            <a:endParaRPr/>
          </a:p>
        </p:txBody>
      </p:sp>
      <p:sp>
        <p:nvSpPr>
          <p:cNvPr id="5" name="object 5"/>
          <p:cNvSpPr/>
          <p:nvPr/>
        </p:nvSpPr>
        <p:spPr>
          <a:xfrm>
            <a:off x="4623192" y="4725374"/>
            <a:ext cx="1673649" cy="1477609"/>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581775" y="5183747"/>
            <a:ext cx="2061198" cy="612289"/>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181174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2475" y="431800"/>
            <a:ext cx="7639050" cy="628377"/>
          </a:xfrm>
          <a:prstGeom prst="rect">
            <a:avLst/>
          </a:prstGeom>
        </p:spPr>
        <p:txBody>
          <a:bodyPr vert="horz" wrap="square" lIns="0" tIns="12700" rIns="0" bIns="0" rtlCol="0">
            <a:spAutoFit/>
          </a:bodyPr>
          <a:lstStyle/>
          <a:p>
            <a:pPr marL="12700">
              <a:lnSpc>
                <a:spcPct val="100000"/>
              </a:lnSpc>
              <a:spcBef>
                <a:spcPts val="100"/>
              </a:spcBef>
            </a:pPr>
            <a:r>
              <a:rPr lang="en-US" altLang="ja-JP" spc="-5" dirty="0">
                <a:latin typeface="Arial" panose="020B0604020202020204" pitchFamily="34" charset="0"/>
                <a:ea typeface="Meiryo UI" panose="020B0604030504040204" pitchFamily="50" charset="-128"/>
              </a:rPr>
              <a:t>E</a:t>
            </a:r>
            <a:r>
              <a:rPr lang="ja-JP" altLang="en-US" spc="-5" dirty="0">
                <a:latin typeface="Arial" panose="020B0604020202020204" pitchFamily="34" charset="0"/>
                <a:ea typeface="Meiryo UI" panose="020B0604030504040204" pitchFamily="50" charset="-128"/>
              </a:rPr>
              <a:t>メールによる注文書の受領</a:t>
            </a:r>
            <a:endParaRPr spc="-5" dirty="0">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665084" cy="1786836"/>
          </a:xfrm>
          <a:prstGeom prst="rect">
            <a:avLst/>
          </a:prstGeom>
        </p:spPr>
        <p:txBody>
          <a:bodyPr vert="horz" wrap="square" lIns="0" tIns="20320" rIns="0" bIns="0" rtlCol="0">
            <a:spAutoFit/>
          </a:bodyPr>
          <a:lstStyle/>
          <a:p>
            <a:pPr marL="298450" marR="5080" indent="-285750">
              <a:lnSpc>
                <a:spcPts val="1670"/>
              </a:lnSpc>
              <a:spcBef>
                <a:spcPts val="160"/>
              </a:spcBef>
              <a:buChar char="•"/>
              <a:tabLst>
                <a:tab pos="297815" algn="l"/>
                <a:tab pos="298450" algn="l"/>
              </a:tabLst>
            </a:pPr>
            <a:r>
              <a:rPr lang="ja-JP" altLang="en-US" sz="1400" spc="-5" dirty="0">
                <a:latin typeface="Arial"/>
                <a:ea typeface="Meiryo UI" panose="020B0604030504040204" pitchFamily="50" charset="-128"/>
                <a:cs typeface="Arial"/>
              </a:rPr>
              <a:t>お取引先様の注文書受領用の</a:t>
            </a:r>
            <a:r>
              <a:rPr lang="en-US" altLang="ja-JP" sz="1400" spc="-5" dirty="0">
                <a:latin typeface="Arial"/>
                <a:ea typeface="Meiryo UI" panose="020B0604030504040204" pitchFamily="50" charset="-128"/>
                <a:cs typeface="Arial"/>
              </a:rPr>
              <a:t>E</a:t>
            </a:r>
            <a:r>
              <a:rPr lang="ja-JP" altLang="en-US" sz="1400" spc="-5" dirty="0">
                <a:latin typeface="Arial"/>
                <a:ea typeface="Meiryo UI" panose="020B0604030504040204" pitchFamily="50" charset="-128"/>
                <a:cs typeface="Arial"/>
              </a:rPr>
              <a:t>メールアドレスは、ジェイビルシステム内に登録されていますので　　　　</a:t>
            </a:r>
            <a:r>
              <a:rPr lang="en-US" altLang="ja-JP" sz="1400" spc="-5" dirty="0" err="1">
                <a:latin typeface="Arial"/>
                <a:ea typeface="Meiryo UI" panose="020B0604030504040204" pitchFamily="50" charset="-128"/>
                <a:cs typeface="Arial"/>
              </a:rPr>
              <a:t>Coupa</a:t>
            </a:r>
            <a:r>
              <a:rPr lang="ja-JP" altLang="en-US" sz="1400" spc="-5" dirty="0">
                <a:latin typeface="Arial"/>
                <a:ea typeface="Meiryo UI" panose="020B0604030504040204" pitchFamily="50" charset="-128"/>
                <a:cs typeface="Arial"/>
              </a:rPr>
              <a:t>は、登録された</a:t>
            </a:r>
            <a:r>
              <a:rPr lang="en-US" altLang="ja-JP" sz="1400" spc="-5" dirty="0">
                <a:latin typeface="Arial"/>
                <a:ea typeface="Meiryo UI" panose="020B0604030504040204" pitchFamily="50" charset="-128"/>
                <a:cs typeface="Arial"/>
              </a:rPr>
              <a:t>E</a:t>
            </a:r>
            <a:r>
              <a:rPr lang="ja-JP" altLang="en-US" sz="1400" spc="-5" dirty="0">
                <a:latin typeface="Arial"/>
                <a:ea typeface="Meiryo UI" panose="020B0604030504040204" pitchFamily="50" charset="-128"/>
                <a:cs typeface="Arial"/>
              </a:rPr>
              <a:t>メールアドレスを利用して注文書を自動送信します。</a:t>
            </a:r>
            <a:endParaRPr sz="1400" dirty="0">
              <a:latin typeface="Arial"/>
              <a:ea typeface="Meiryo UI" panose="020B0604030504040204" pitchFamily="50" charset="-128"/>
              <a:cs typeface="Arial"/>
            </a:endParaRPr>
          </a:p>
          <a:p>
            <a:pPr marL="298450" indent="-285750">
              <a:lnSpc>
                <a:spcPct val="100000"/>
              </a:lnSpc>
              <a:spcBef>
                <a:spcPts val="565"/>
              </a:spcBef>
              <a:buChar char="•"/>
              <a:tabLst>
                <a:tab pos="297815" algn="l"/>
                <a:tab pos="298450" algn="l"/>
              </a:tabLst>
            </a:pPr>
            <a:r>
              <a:rPr lang="ja-JP" altLang="en-US" sz="1400" spc="-5" dirty="0">
                <a:latin typeface="Arial"/>
                <a:ea typeface="Meiryo UI" panose="020B0604030504040204" pitchFamily="50" charset="-128"/>
                <a:cs typeface="Arial"/>
              </a:rPr>
              <a:t>注文書は、受信箱内に</a:t>
            </a:r>
            <a:r>
              <a:rPr lang="en-US" altLang="ja-JP" sz="1400" b="1" spc="-5" dirty="0" err="1">
                <a:latin typeface="Arial"/>
                <a:ea typeface="Meiryo UI" panose="020B0604030504040204" pitchFamily="50" charset="-128"/>
                <a:cs typeface="Arial"/>
              </a:rPr>
              <a:t>Coupa</a:t>
            </a:r>
            <a:r>
              <a:rPr lang="ja-JP" altLang="en-US" sz="1400" b="1" spc="-5" dirty="0">
                <a:latin typeface="Arial"/>
                <a:ea typeface="Meiryo UI" panose="020B0604030504040204" pitchFamily="50" charset="-128"/>
                <a:cs typeface="Arial"/>
              </a:rPr>
              <a:t> 通知</a:t>
            </a:r>
            <a:r>
              <a:rPr lang="ja-JP" altLang="en-US" sz="1400" spc="-5" dirty="0">
                <a:latin typeface="Arial"/>
                <a:ea typeface="Meiryo UI" panose="020B0604030504040204" pitchFamily="50" charset="-128"/>
                <a:cs typeface="Arial"/>
              </a:rPr>
              <a:t>として表示されます。</a:t>
            </a:r>
            <a:endParaRPr sz="1400" dirty="0">
              <a:latin typeface="Arial"/>
              <a:ea typeface="Meiryo UI" panose="020B0604030504040204" pitchFamily="50" charset="-128"/>
              <a:cs typeface="Arial"/>
            </a:endParaRPr>
          </a:p>
          <a:p>
            <a:pPr marL="582930" marR="5080" indent="-285750">
              <a:lnSpc>
                <a:spcPts val="1670"/>
              </a:lnSpc>
              <a:spcBef>
                <a:spcPts val="650"/>
              </a:spcBef>
              <a:tabLst>
                <a:tab pos="582295" algn="l"/>
              </a:tabLst>
            </a:pPr>
            <a:r>
              <a:rPr sz="1400" dirty="0">
                <a:solidFill>
                  <a:srgbClr val="00338D"/>
                </a:solidFill>
                <a:latin typeface="Arial"/>
                <a:ea typeface="Meiryo UI" panose="020B0604030504040204" pitchFamily="50" charset="-128"/>
                <a:cs typeface="Arial"/>
              </a:rPr>
              <a:t>–	</a:t>
            </a:r>
            <a:r>
              <a:rPr lang="ja-JP" altLang="en-US" sz="1400" spc="-5" dirty="0">
                <a:latin typeface="Arial"/>
                <a:ea typeface="Meiryo UI" panose="020B0604030504040204" pitchFamily="50" charset="-128"/>
                <a:cs typeface="Arial"/>
              </a:rPr>
              <a:t>注文書は、お取引先様が登録されたアドレスのみに自動送信されます。登録されたアドレス以外には</a:t>
            </a:r>
            <a:br>
              <a:rPr lang="en-US" altLang="ja-JP" sz="1400" spc="-5" dirty="0">
                <a:latin typeface="Arial"/>
                <a:ea typeface="Meiryo UI" panose="020B0604030504040204" pitchFamily="50" charset="-128"/>
                <a:cs typeface="Arial"/>
              </a:rPr>
            </a:br>
            <a:r>
              <a:rPr lang="ja-JP" altLang="en-US" sz="1400" spc="-5" dirty="0">
                <a:latin typeface="Arial"/>
                <a:ea typeface="Meiryo UI" panose="020B0604030504040204" pitchFamily="50" charset="-128"/>
                <a:cs typeface="Arial"/>
              </a:rPr>
              <a:t>配信されません。　登録したアドレス以外で注文書の受領をしたい場合は、変更通知を発行して</a:t>
            </a:r>
            <a:br>
              <a:rPr lang="en-US" altLang="ja-JP" sz="1400" spc="-5" dirty="0">
                <a:latin typeface="Arial"/>
                <a:ea typeface="Meiryo UI" panose="020B0604030504040204" pitchFamily="50" charset="-128"/>
                <a:cs typeface="Arial"/>
              </a:rPr>
            </a:br>
            <a:r>
              <a:rPr lang="ja-JP" altLang="en-US" sz="1400" spc="-5" dirty="0">
                <a:latin typeface="Arial"/>
                <a:ea typeface="Meiryo UI" panose="020B0604030504040204" pitchFamily="50" charset="-128"/>
                <a:cs typeface="Arial"/>
              </a:rPr>
              <a:t>いただくか、または、弊社、</a:t>
            </a:r>
            <a:r>
              <a:rPr lang="en-US" altLang="ja-JP" sz="1400" spc="-5" dirty="0">
                <a:latin typeface="Arial"/>
                <a:ea typeface="Meiryo UI" panose="020B0604030504040204" pitchFamily="50" charset="-128"/>
                <a:cs typeface="Arial"/>
              </a:rPr>
              <a:t>Buyer</a:t>
            </a:r>
            <a:r>
              <a:rPr lang="ja-JP" altLang="en-US" sz="1400" spc="-5" dirty="0" err="1">
                <a:latin typeface="Arial"/>
                <a:ea typeface="Meiryo UI" panose="020B0604030504040204" pitchFamily="50" charset="-128"/>
                <a:cs typeface="Arial"/>
              </a:rPr>
              <a:t>まで</a:t>
            </a:r>
            <a:r>
              <a:rPr lang="ja-JP" altLang="en-US" sz="1400" spc="-5" dirty="0">
                <a:latin typeface="Arial"/>
                <a:ea typeface="Meiryo UI" panose="020B0604030504040204" pitchFamily="50" charset="-128"/>
                <a:cs typeface="Arial"/>
              </a:rPr>
              <a:t>直接ご連絡をお願いします</a:t>
            </a:r>
            <a:endParaRPr lang="en-US" altLang="ja-JP" sz="1400" spc="-5" dirty="0">
              <a:latin typeface="Arial"/>
              <a:ea typeface="Meiryo UI" panose="020B0604030504040204" pitchFamily="50" charset="-128"/>
              <a:cs typeface="Arial"/>
            </a:endParaRPr>
          </a:p>
          <a:p>
            <a:pPr marL="582930" marR="5080" indent="-285750">
              <a:lnSpc>
                <a:spcPts val="1670"/>
              </a:lnSpc>
              <a:spcBef>
                <a:spcPts val="650"/>
              </a:spcBef>
              <a:tabLst>
                <a:tab pos="582295" algn="l"/>
              </a:tabLst>
            </a:pPr>
            <a:endParaRPr sz="1400" dirty="0">
              <a:latin typeface="Arial"/>
              <a:ea typeface="Meiryo UI" panose="020B0604030504040204" pitchFamily="50" charset="-128"/>
              <a:cs typeface="Arial"/>
            </a:endParaRPr>
          </a:p>
        </p:txBody>
      </p:sp>
      <p:pic>
        <p:nvPicPr>
          <p:cNvPr id="6" name="図 5">
            <a:extLst>
              <a:ext uri="{FF2B5EF4-FFF2-40B4-BE49-F238E27FC236}">
                <a16:creationId xmlns:a16="http://schemas.microsoft.com/office/drawing/2014/main" id="{DFB97A0C-E03E-4523-9AD3-0A3DB465D4F6}"/>
              </a:ext>
            </a:extLst>
          </p:cNvPr>
          <p:cNvPicPr>
            <a:picLocks noChangeAspect="1"/>
          </p:cNvPicPr>
          <p:nvPr/>
        </p:nvPicPr>
        <p:blipFill>
          <a:blip r:embed="rId3"/>
          <a:stretch>
            <a:fillRect/>
          </a:stretch>
        </p:blipFill>
        <p:spPr>
          <a:xfrm>
            <a:off x="990600" y="2895600"/>
            <a:ext cx="6019800" cy="3270088"/>
          </a:xfrm>
          <a:prstGeom prst="rect">
            <a:avLst/>
          </a:prstGeom>
        </p:spPr>
      </p:pic>
    </p:spTree>
    <p:extLst>
      <p:ext uri="{BB962C8B-B14F-4D97-AF65-F5344CB8AC3E}">
        <p14:creationId xmlns:p14="http://schemas.microsoft.com/office/powerpoint/2010/main" val="1070278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2475" y="431800"/>
            <a:ext cx="7639050" cy="628377"/>
          </a:xfrm>
          <a:prstGeom prst="rect">
            <a:avLst/>
          </a:prstGeom>
        </p:spPr>
        <p:txBody>
          <a:bodyPr vert="horz" wrap="square" lIns="0" tIns="12700" rIns="0" bIns="0" rtlCol="0">
            <a:spAutoFit/>
          </a:bodyPr>
          <a:lstStyle/>
          <a:p>
            <a:pPr marL="12700">
              <a:lnSpc>
                <a:spcPct val="100000"/>
              </a:lnSpc>
              <a:spcBef>
                <a:spcPts val="100"/>
              </a:spcBef>
            </a:pPr>
            <a:r>
              <a:rPr lang="en-US" altLang="ja-JP" spc="-5" dirty="0">
                <a:latin typeface="Arial" panose="020B0604020202020204" pitchFamily="34" charset="0"/>
                <a:ea typeface="Meiryo UI" panose="020B0604030504040204" pitchFamily="50" charset="-128"/>
              </a:rPr>
              <a:t>E</a:t>
            </a:r>
            <a:r>
              <a:rPr lang="ja-JP" altLang="en-US" spc="-5" dirty="0">
                <a:latin typeface="Arial" panose="020B0604020202020204" pitchFamily="34" charset="0"/>
                <a:ea typeface="Meiryo UI" panose="020B0604030504040204" pitchFamily="50" charset="-128"/>
              </a:rPr>
              <a:t>メールによる注文書の受領</a:t>
            </a:r>
            <a:endParaRPr spc="-5" dirty="0">
              <a:latin typeface="Arial" panose="020B0604020202020204" pitchFamily="34" charset="0"/>
              <a:ea typeface="Meiryo UI" panose="020B0604030504040204" pitchFamily="50" charset="-128"/>
            </a:endParaRPr>
          </a:p>
        </p:txBody>
      </p:sp>
      <p:sp>
        <p:nvSpPr>
          <p:cNvPr id="3" name="object 3"/>
          <p:cNvSpPr txBox="1"/>
          <p:nvPr/>
        </p:nvSpPr>
        <p:spPr>
          <a:xfrm>
            <a:off x="5648323" y="1251585"/>
            <a:ext cx="3162301" cy="3238515"/>
          </a:xfrm>
          <a:prstGeom prst="rect">
            <a:avLst/>
          </a:prstGeom>
        </p:spPr>
        <p:txBody>
          <a:bodyPr vert="horz" wrap="square" lIns="0" tIns="20320" rIns="0" bIns="0" rtlCol="0">
            <a:spAutoFit/>
          </a:bodyPr>
          <a:lstStyle/>
          <a:p>
            <a:pPr marL="298450" marR="5080" indent="-285750">
              <a:lnSpc>
                <a:spcPts val="1670"/>
              </a:lnSpc>
              <a:spcBef>
                <a:spcPts val="160"/>
              </a:spcBef>
              <a:buChar char="•"/>
              <a:tabLst>
                <a:tab pos="297815" algn="l"/>
                <a:tab pos="298450" algn="l"/>
              </a:tabLst>
            </a:pPr>
            <a:r>
              <a:rPr lang="ja-JP" altLang="en-US" sz="1400" spc="-5" dirty="0">
                <a:latin typeface="Arial"/>
                <a:ea typeface="Meiryo UI" panose="020B0604030504040204" pitchFamily="50" charset="-128"/>
                <a:cs typeface="Arial"/>
              </a:rPr>
              <a:t>注文内容はメール本文にも記載されています。</a:t>
            </a: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297815" algn="l"/>
                <a:tab pos="298450" algn="l"/>
              </a:tabLst>
            </a:pPr>
            <a:endParaRPr lang="en-US" altLang="ja-JP" sz="1400" spc="-5" dirty="0">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r>
              <a:rPr lang="ja-JP" altLang="en-US" sz="1400" spc="-5" dirty="0">
                <a:latin typeface="Arial"/>
                <a:ea typeface="Meiryo UI" panose="020B0604030504040204" pitchFamily="50" charset="-128"/>
                <a:cs typeface="Arial"/>
              </a:rPr>
              <a:t>添付ファイルは</a:t>
            </a:r>
            <a:r>
              <a:rPr lang="en-US" altLang="ja-JP" sz="1400" spc="-5" dirty="0">
                <a:latin typeface="Arial"/>
                <a:ea typeface="Meiryo UI" panose="020B0604030504040204" pitchFamily="50" charset="-128"/>
                <a:cs typeface="Arial"/>
              </a:rPr>
              <a:t>html</a:t>
            </a:r>
            <a:r>
              <a:rPr lang="ja-JP" altLang="en-US" sz="1400" spc="-5" dirty="0">
                <a:latin typeface="Arial"/>
                <a:ea typeface="Meiryo UI" panose="020B0604030504040204" pitchFamily="50" charset="-128"/>
                <a:cs typeface="Arial"/>
              </a:rPr>
              <a:t>形式です。御社の</a:t>
            </a:r>
            <a:br>
              <a:rPr lang="en-US" altLang="ja-JP" sz="1400" spc="-5" dirty="0">
                <a:latin typeface="Arial"/>
                <a:ea typeface="Meiryo UI" panose="020B0604030504040204" pitchFamily="50" charset="-128"/>
                <a:cs typeface="Arial"/>
              </a:rPr>
            </a:br>
            <a:r>
              <a:rPr lang="ja-JP" altLang="en-US" sz="1400" spc="-5" dirty="0">
                <a:latin typeface="Arial"/>
                <a:ea typeface="Meiryo UI" panose="020B0604030504040204" pitchFamily="50" charset="-128"/>
                <a:cs typeface="Arial"/>
              </a:rPr>
              <a:t>セキュリティ設定で</a:t>
            </a:r>
            <a:r>
              <a:rPr lang="en-US" altLang="ja-JP" sz="1400" spc="-5" dirty="0">
                <a:latin typeface="Arial"/>
                <a:ea typeface="Meiryo UI" panose="020B0604030504040204" pitchFamily="50" charset="-128"/>
                <a:cs typeface="Arial"/>
              </a:rPr>
              <a:t>html</a:t>
            </a:r>
            <a:r>
              <a:rPr lang="ja-JP" altLang="en-US" sz="1400" spc="-5" dirty="0">
                <a:latin typeface="Arial"/>
                <a:ea typeface="Meiryo UI" panose="020B0604030504040204" pitchFamily="50" charset="-128"/>
                <a:cs typeface="Arial"/>
              </a:rPr>
              <a:t>形式のメールを</a:t>
            </a:r>
            <a:br>
              <a:rPr lang="en-US" altLang="ja-JP" sz="1400" spc="-5" dirty="0">
                <a:latin typeface="Arial"/>
                <a:ea typeface="Meiryo UI" panose="020B0604030504040204" pitchFamily="50" charset="-128"/>
                <a:cs typeface="Arial"/>
              </a:rPr>
            </a:br>
            <a:r>
              <a:rPr lang="ja-JP" altLang="en-US" sz="1400" spc="-5" dirty="0">
                <a:latin typeface="Arial"/>
                <a:ea typeface="Meiryo UI" panose="020B0604030504040204" pitchFamily="50" charset="-128"/>
                <a:cs typeface="Arial"/>
              </a:rPr>
              <a:t>ブロックもしくは迷惑メール対象としている場合は、設定の変更をお願いします。</a:t>
            </a:r>
            <a:endParaRPr lang="en-US" altLang="ja-JP" sz="1400" spc="-5" dirty="0">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r>
              <a:rPr lang="ja-JP" altLang="en-US" sz="1400" spc="-5" dirty="0">
                <a:latin typeface="Arial"/>
                <a:ea typeface="Meiryo UI" panose="020B0604030504040204" pitchFamily="50" charset="-128"/>
                <a:cs typeface="Arial"/>
              </a:rPr>
              <a:t>送り元のドメインは</a:t>
            </a:r>
            <a:br>
              <a:rPr lang="en-US" altLang="ja-JP" sz="1400" spc="-5" dirty="0">
                <a:latin typeface="Arial"/>
                <a:ea typeface="Meiryo UI" panose="020B0604030504040204" pitchFamily="50" charset="-128"/>
                <a:cs typeface="Arial"/>
              </a:rPr>
            </a:br>
            <a:r>
              <a:rPr lang="ja-JP" altLang="en-US" sz="1400" spc="-5" dirty="0">
                <a:latin typeface="Arial"/>
                <a:ea typeface="Meiryo UI" panose="020B0604030504040204" pitchFamily="50" charset="-128"/>
                <a:cs typeface="Arial"/>
              </a:rPr>
              <a:t>「</a:t>
            </a:r>
            <a:r>
              <a:rPr lang="en-US" altLang="ja-JP" sz="1400" spc="-5" dirty="0">
                <a:latin typeface="Arial"/>
                <a:ea typeface="Meiryo UI" panose="020B0604030504040204" pitchFamily="50" charset="-128"/>
                <a:cs typeface="Arial"/>
              </a:rPr>
              <a:t>@jabil.coupahost.com</a:t>
            </a:r>
            <a:r>
              <a:rPr lang="ja-JP" altLang="en-US" sz="1400" spc="-5" dirty="0">
                <a:latin typeface="Arial"/>
                <a:ea typeface="Meiryo UI" panose="020B0604030504040204" pitchFamily="50" charset="-128"/>
                <a:cs typeface="Arial"/>
              </a:rPr>
              <a:t>」です。</a:t>
            </a:r>
            <a:endParaRPr lang="en-US" altLang="ja-JP" sz="1400" spc="-5" dirty="0">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endParaRPr lang="en-US" altLang="ja-JP" sz="1400" spc="-5" dirty="0">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r>
              <a:rPr lang="ja-JP" altLang="en-US" sz="1400" spc="-5" dirty="0">
                <a:latin typeface="Arial"/>
                <a:ea typeface="Meiryo UI" panose="020B0604030504040204" pitchFamily="50" charset="-128"/>
                <a:cs typeface="Arial"/>
              </a:rPr>
              <a:t>添付注文書の詳細については左の図をご確認いただきますようお願いいたします。</a:t>
            </a:r>
            <a:endParaRPr lang="en-US" altLang="ja-JP" sz="1400" spc="-5" dirty="0">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endParaRPr lang="en-US" altLang="ja-JP" sz="1400" spc="-5" dirty="0">
              <a:latin typeface="Arial"/>
              <a:ea typeface="Meiryo UI" panose="020B0604030504040204" pitchFamily="50" charset="-128"/>
              <a:cs typeface="Arial"/>
            </a:endParaRPr>
          </a:p>
          <a:p>
            <a:pPr marL="298450" marR="5080" indent="-285750">
              <a:lnSpc>
                <a:spcPts val="1670"/>
              </a:lnSpc>
              <a:spcBef>
                <a:spcPts val="160"/>
              </a:spcBef>
              <a:buChar char="•"/>
              <a:tabLst>
                <a:tab pos="297815" algn="l"/>
                <a:tab pos="298450" algn="l"/>
              </a:tabLst>
            </a:pPr>
            <a:endParaRPr lang="en-US" altLang="ja-JP" sz="1400" spc="-5" dirty="0">
              <a:latin typeface="Arial"/>
              <a:ea typeface="Meiryo UI" panose="020B0604030504040204" pitchFamily="50" charset="-128"/>
              <a:cs typeface="Arial"/>
            </a:endParaRPr>
          </a:p>
        </p:txBody>
      </p:sp>
      <p:pic>
        <p:nvPicPr>
          <p:cNvPr id="7" name="図 6">
            <a:extLst>
              <a:ext uri="{FF2B5EF4-FFF2-40B4-BE49-F238E27FC236}">
                <a16:creationId xmlns:a16="http://schemas.microsoft.com/office/drawing/2014/main" id="{BFF1CE46-CECC-43E2-8653-FC8AACB4F123}"/>
              </a:ext>
            </a:extLst>
          </p:cNvPr>
          <p:cNvPicPr>
            <a:picLocks noChangeAspect="1"/>
          </p:cNvPicPr>
          <p:nvPr/>
        </p:nvPicPr>
        <p:blipFill>
          <a:blip r:embed="rId3"/>
          <a:stretch>
            <a:fillRect/>
          </a:stretch>
        </p:blipFill>
        <p:spPr>
          <a:xfrm>
            <a:off x="514351" y="990600"/>
            <a:ext cx="4591050" cy="2493959"/>
          </a:xfrm>
          <a:prstGeom prst="rect">
            <a:avLst/>
          </a:prstGeom>
        </p:spPr>
      </p:pic>
      <p:pic>
        <p:nvPicPr>
          <p:cNvPr id="4" name="図 3">
            <a:extLst>
              <a:ext uri="{FF2B5EF4-FFF2-40B4-BE49-F238E27FC236}">
                <a16:creationId xmlns:a16="http://schemas.microsoft.com/office/drawing/2014/main" id="{C31050C0-9C09-4DFC-AF65-C8FC27F65911}"/>
              </a:ext>
            </a:extLst>
          </p:cNvPr>
          <p:cNvPicPr>
            <a:picLocks noChangeAspect="1"/>
          </p:cNvPicPr>
          <p:nvPr/>
        </p:nvPicPr>
        <p:blipFill>
          <a:blip r:embed="rId4"/>
          <a:stretch>
            <a:fillRect/>
          </a:stretch>
        </p:blipFill>
        <p:spPr>
          <a:xfrm>
            <a:off x="514348" y="3484559"/>
            <a:ext cx="5133975" cy="3075073"/>
          </a:xfrm>
          <a:prstGeom prst="rect">
            <a:avLst/>
          </a:prstGeom>
        </p:spPr>
      </p:pic>
      <p:sp>
        <p:nvSpPr>
          <p:cNvPr id="5" name="正方形/長方形 4">
            <a:extLst>
              <a:ext uri="{FF2B5EF4-FFF2-40B4-BE49-F238E27FC236}">
                <a16:creationId xmlns:a16="http://schemas.microsoft.com/office/drawing/2014/main" id="{08F04F13-4945-4A0F-9FDD-A6F1E4AA9857}"/>
              </a:ext>
            </a:extLst>
          </p:cNvPr>
          <p:cNvSpPr/>
          <p:nvPr/>
        </p:nvSpPr>
        <p:spPr>
          <a:xfrm>
            <a:off x="514348" y="1806836"/>
            <a:ext cx="3143251" cy="4791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1050" dirty="0">
                <a:solidFill>
                  <a:schemeClr val="tx1"/>
                </a:solidFill>
                <a:ea typeface="Meiryo UI" panose="020B0604030504040204" pitchFamily="50" charset="-128"/>
              </a:rPr>
              <a:t>添付は</a:t>
            </a:r>
            <a:r>
              <a:rPr kumimoji="1" lang="en-US" altLang="ja-JP" sz="1050" dirty="0">
                <a:solidFill>
                  <a:schemeClr val="tx1"/>
                </a:solidFill>
                <a:ea typeface="Meiryo UI" panose="020B0604030504040204" pitchFamily="50" charset="-128"/>
              </a:rPr>
              <a:t>HTML</a:t>
            </a:r>
            <a:r>
              <a:rPr kumimoji="1" lang="ja-JP" altLang="en-US" sz="1050" dirty="0">
                <a:solidFill>
                  <a:schemeClr val="tx1"/>
                </a:solidFill>
                <a:ea typeface="Meiryo UI" panose="020B0604030504040204" pitchFamily="50" charset="-128"/>
              </a:rPr>
              <a:t>形式です</a:t>
            </a:r>
          </a:p>
        </p:txBody>
      </p:sp>
      <p:sp>
        <p:nvSpPr>
          <p:cNvPr id="8" name="正方形/長方形 7">
            <a:extLst>
              <a:ext uri="{FF2B5EF4-FFF2-40B4-BE49-F238E27FC236}">
                <a16:creationId xmlns:a16="http://schemas.microsoft.com/office/drawing/2014/main" id="{C3F565F1-BBF6-4100-92EB-87624FE7D1B7}"/>
              </a:ext>
            </a:extLst>
          </p:cNvPr>
          <p:cNvSpPr/>
          <p:nvPr/>
        </p:nvSpPr>
        <p:spPr>
          <a:xfrm>
            <a:off x="3895726" y="3189418"/>
            <a:ext cx="1428752" cy="4791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ea typeface="Meiryo UI" panose="020B0604030504040204" pitchFamily="50" charset="-128"/>
              </a:rPr>
              <a:t>添付注文書詳細</a:t>
            </a:r>
          </a:p>
        </p:txBody>
      </p:sp>
      <p:sp>
        <p:nvSpPr>
          <p:cNvPr id="9" name="正方形/長方形 8">
            <a:extLst>
              <a:ext uri="{FF2B5EF4-FFF2-40B4-BE49-F238E27FC236}">
                <a16:creationId xmlns:a16="http://schemas.microsoft.com/office/drawing/2014/main" id="{ABC8670E-D143-4E09-BD5E-5C8AE86C671D}"/>
              </a:ext>
            </a:extLst>
          </p:cNvPr>
          <p:cNvSpPr/>
          <p:nvPr/>
        </p:nvSpPr>
        <p:spPr>
          <a:xfrm>
            <a:off x="600073" y="3816707"/>
            <a:ext cx="1241425" cy="453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lumMod val="50000"/>
                  </a:schemeClr>
                </a:solidFill>
              </a:rPr>
              <a:t>ABC</a:t>
            </a:r>
            <a:r>
              <a:rPr lang="ja-JP" altLang="en-US" sz="1200" dirty="0">
                <a:solidFill>
                  <a:schemeClr val="bg1">
                    <a:lumMod val="50000"/>
                  </a:schemeClr>
                </a:solidFill>
              </a:rPr>
              <a:t> </a:t>
            </a:r>
            <a:r>
              <a:rPr lang="en-US" altLang="ja-JP" sz="1200" dirty="0">
                <a:solidFill>
                  <a:schemeClr val="bg1">
                    <a:lumMod val="50000"/>
                  </a:schemeClr>
                </a:solidFill>
              </a:rPr>
              <a:t>Company</a:t>
            </a:r>
          </a:p>
        </p:txBody>
      </p:sp>
    </p:spTree>
    <p:extLst>
      <p:ext uri="{BB962C8B-B14F-4D97-AF65-F5344CB8AC3E}">
        <p14:creationId xmlns:p14="http://schemas.microsoft.com/office/powerpoint/2010/main" val="1049694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C4019BE6-A247-4931-9996-2226E9830619}"/>
              </a:ext>
            </a:extLst>
          </p:cNvPr>
          <p:cNvPicPr>
            <a:picLocks noChangeAspect="1"/>
          </p:cNvPicPr>
          <p:nvPr/>
        </p:nvPicPr>
        <p:blipFill>
          <a:blip r:embed="rId3"/>
          <a:stretch>
            <a:fillRect/>
          </a:stretch>
        </p:blipFill>
        <p:spPr>
          <a:xfrm>
            <a:off x="609600" y="1049814"/>
            <a:ext cx="4539967" cy="5295504"/>
          </a:xfrm>
          <a:prstGeom prst="rect">
            <a:avLst/>
          </a:prstGeom>
        </p:spPr>
      </p:pic>
      <p:sp>
        <p:nvSpPr>
          <p:cNvPr id="4" name="object 4"/>
          <p:cNvSpPr txBox="1">
            <a:spLocks noGrp="1"/>
          </p:cNvSpPr>
          <p:nvPr>
            <p:ph type="title"/>
          </p:nvPr>
        </p:nvSpPr>
        <p:spPr>
          <a:xfrm>
            <a:off x="266700" y="472107"/>
            <a:ext cx="8610600" cy="318870"/>
          </a:xfrm>
          <a:prstGeom prst="rect">
            <a:avLst/>
          </a:prstGeom>
        </p:spPr>
        <p:txBody>
          <a:bodyPr vert="horz" wrap="square" lIns="0" tIns="12700" rIns="0" bIns="0" rtlCol="0">
            <a:spAutoFit/>
          </a:bodyPr>
          <a:lstStyle/>
          <a:p>
            <a:pPr marL="12700">
              <a:spcBef>
                <a:spcPts val="100"/>
              </a:spcBef>
            </a:pPr>
            <a:r>
              <a:rPr lang="en-US" altLang="ja-JP" sz="2800" spc="-5" dirty="0">
                <a:latin typeface="Arial"/>
                <a:ea typeface="Meiryo UI"/>
                <a:cs typeface="Arial"/>
              </a:rPr>
              <a:t>E</a:t>
            </a:r>
            <a:r>
              <a:rPr lang="ja-JP" altLang="en-US" sz="2800" spc="-5" dirty="0">
                <a:latin typeface="Arial"/>
                <a:ea typeface="Meiryo UI"/>
                <a:cs typeface="Arial"/>
              </a:rPr>
              <a:t>メールフリップ：</a:t>
            </a:r>
            <a:r>
              <a:rPr lang="en-US" altLang="ja-JP" sz="2800" spc="-5" dirty="0">
                <a:latin typeface="Arial"/>
                <a:ea typeface="Meiryo UI"/>
                <a:cs typeface="Arial"/>
              </a:rPr>
              <a:t>Email Flip</a:t>
            </a:r>
            <a:r>
              <a:rPr lang="ja-JP" altLang="en-US" sz="2800" spc="-5" dirty="0">
                <a:latin typeface="Arial"/>
                <a:ea typeface="Meiryo UI"/>
                <a:cs typeface="Arial"/>
              </a:rPr>
              <a:t> による受領承認</a:t>
            </a:r>
            <a:r>
              <a:rPr lang="en-US" altLang="ja-JP" sz="2800" spc="-5" dirty="0">
                <a:latin typeface="Arial"/>
                <a:ea typeface="Meiryo UI"/>
                <a:cs typeface="Arial"/>
              </a:rPr>
              <a:t>/</a:t>
            </a:r>
            <a:r>
              <a:rPr lang="zh-TW" altLang="en-US" sz="2800" spc="-5" dirty="0">
                <a:latin typeface="Arial"/>
                <a:ea typeface="Meiryo UI"/>
                <a:cs typeface="Arial"/>
              </a:rPr>
              <a:t>納期回答</a:t>
            </a:r>
            <a:r>
              <a:rPr lang="ja-JP" altLang="en-US" sz="2800" spc="-5" dirty="0">
                <a:latin typeface="Arial"/>
                <a:ea typeface="Meiryo UI"/>
                <a:cs typeface="Arial"/>
              </a:rPr>
              <a:t>方法</a:t>
            </a:r>
            <a:endParaRPr sz="2800" dirty="0">
              <a:latin typeface="Arial" panose="020B0604020202020204" pitchFamily="34" charset="0"/>
              <a:ea typeface="Meiryo UI"/>
            </a:endParaRPr>
          </a:p>
        </p:txBody>
      </p:sp>
      <p:sp>
        <p:nvSpPr>
          <p:cNvPr id="6" name="object 6"/>
          <p:cNvSpPr txBox="1"/>
          <p:nvPr/>
        </p:nvSpPr>
        <p:spPr>
          <a:xfrm>
            <a:off x="5149567" y="1886358"/>
            <a:ext cx="3727733" cy="903581"/>
          </a:xfrm>
          <a:prstGeom prst="rect">
            <a:avLst/>
          </a:prstGeom>
        </p:spPr>
        <p:txBody>
          <a:bodyPr vert="horz" wrap="square" lIns="0" tIns="20320" rIns="0" bIns="0" rtlCol="0">
            <a:spAutoFit/>
          </a:bodyPr>
          <a:lstStyle/>
          <a:p>
            <a:pPr marL="12700" marR="5080">
              <a:lnSpc>
                <a:spcPts val="1670"/>
              </a:lnSpc>
              <a:spcBef>
                <a:spcPts val="160"/>
              </a:spcBef>
            </a:pPr>
            <a:r>
              <a:rPr lang="ja-JP" altLang="en-US" sz="1400" spc="-5" dirty="0">
                <a:latin typeface="Arial"/>
                <a:ea typeface="Meiryo UI" panose="020B0604030504040204" pitchFamily="50" charset="-128"/>
                <a:cs typeface="Arial"/>
              </a:rPr>
              <a:t>注文書メールを開き、注文書を受け取ったことをジェイビルに通知するため</a:t>
            </a:r>
            <a:r>
              <a:rPr lang="en-US" altLang="ja-JP" sz="1400" b="1" spc="-10" dirty="0">
                <a:solidFill>
                  <a:prstClr val="black"/>
                </a:solidFill>
                <a:latin typeface="Arial"/>
                <a:ea typeface="Meiryo UI" panose="020B0604030504040204" pitchFamily="50" charset="-128"/>
                <a:cs typeface="Arial"/>
              </a:rPr>
              <a:t> </a:t>
            </a:r>
            <a:r>
              <a:rPr lang="ja-JP" altLang="en-US" sz="1400" b="1" spc="-10" dirty="0">
                <a:solidFill>
                  <a:prstClr val="black"/>
                </a:solidFill>
                <a:latin typeface="Arial"/>
                <a:ea typeface="Meiryo UI" panose="020B0604030504040204" pitchFamily="50" charset="-128"/>
                <a:cs typeface="Arial"/>
              </a:rPr>
              <a:t>注文書メールに記載されている</a:t>
            </a:r>
            <a:endParaRPr lang="en-US" altLang="ja-JP" sz="1400" b="1" spc="-10" dirty="0">
              <a:solidFill>
                <a:prstClr val="black"/>
              </a:solidFill>
              <a:latin typeface="Arial"/>
              <a:ea typeface="Meiryo UI" panose="020B0604030504040204" pitchFamily="50" charset="-128"/>
              <a:cs typeface="Arial"/>
            </a:endParaRPr>
          </a:p>
          <a:p>
            <a:pPr marL="12700" marR="5080">
              <a:lnSpc>
                <a:spcPts val="1670"/>
              </a:lnSpc>
              <a:spcBef>
                <a:spcPts val="160"/>
              </a:spcBef>
            </a:pPr>
            <a:r>
              <a:rPr lang="ja-JP" altLang="en-US" sz="1400" b="1" spc="-10" dirty="0">
                <a:solidFill>
                  <a:prstClr val="black"/>
                </a:solidFill>
                <a:latin typeface="Arial"/>
                <a:ea typeface="Meiryo UI" panose="020B0604030504040204" pitchFamily="50" charset="-128"/>
                <a:cs typeface="Arial"/>
              </a:rPr>
              <a:t>アクションボタン「</a:t>
            </a:r>
            <a:r>
              <a:rPr lang="en-US" altLang="ja-JP" sz="1400" b="1" spc="-10" dirty="0">
                <a:solidFill>
                  <a:prstClr val="black"/>
                </a:solidFill>
                <a:latin typeface="Arial"/>
                <a:ea typeface="Meiryo UI" panose="020B0604030504040204" pitchFamily="50" charset="-128"/>
                <a:cs typeface="Arial"/>
              </a:rPr>
              <a:t>Acknowledged</a:t>
            </a:r>
            <a:r>
              <a:rPr lang="ja-JP" altLang="en-US" sz="1400" b="1" spc="-10" dirty="0">
                <a:solidFill>
                  <a:prstClr val="black"/>
                </a:solidFill>
                <a:latin typeface="Arial"/>
                <a:ea typeface="Meiryo UI" panose="020B0604030504040204" pitchFamily="50" charset="-128"/>
                <a:cs typeface="Arial"/>
              </a:rPr>
              <a:t> </a:t>
            </a:r>
            <a:r>
              <a:rPr lang="en-US" altLang="ja-JP" sz="1400" b="1" spc="-10" dirty="0">
                <a:solidFill>
                  <a:prstClr val="black"/>
                </a:solidFill>
                <a:latin typeface="Arial"/>
                <a:ea typeface="Meiryo UI" panose="020B0604030504040204" pitchFamily="50" charset="-128"/>
                <a:cs typeface="Arial"/>
              </a:rPr>
              <a:t>PO</a:t>
            </a:r>
            <a:r>
              <a:rPr lang="ja-JP" altLang="en-US" sz="1400" b="1" spc="-10" dirty="0">
                <a:solidFill>
                  <a:prstClr val="black"/>
                </a:solidFill>
                <a:latin typeface="Arial"/>
                <a:ea typeface="Meiryo UI" panose="020B0604030504040204" pitchFamily="50" charset="-128"/>
                <a:cs typeface="Arial"/>
              </a:rPr>
              <a:t>」</a:t>
            </a:r>
            <a:r>
              <a:rPr lang="ja-JP" altLang="en-US" sz="1400" dirty="0">
                <a:solidFill>
                  <a:prstClr val="black"/>
                </a:solidFill>
                <a:latin typeface="Arial"/>
                <a:ea typeface="Meiryo UI" panose="020B0604030504040204" pitchFamily="50" charset="-128"/>
                <a:cs typeface="Arial"/>
              </a:rPr>
              <a:t>をクリックし納期回答を入力して、受領した旨の連絡を行います</a:t>
            </a:r>
            <a:endParaRPr sz="1400" dirty="0">
              <a:latin typeface="Arial"/>
              <a:ea typeface="Meiryo UI" panose="020B0604030504040204" pitchFamily="50" charset="-128"/>
              <a:cs typeface="Arial"/>
            </a:endParaRPr>
          </a:p>
        </p:txBody>
      </p:sp>
      <p:sp>
        <p:nvSpPr>
          <p:cNvPr id="8" name="object 8"/>
          <p:cNvSpPr/>
          <p:nvPr/>
        </p:nvSpPr>
        <p:spPr>
          <a:xfrm>
            <a:off x="4555592" y="1979302"/>
            <a:ext cx="3258820" cy="1831975"/>
          </a:xfrm>
          <a:custGeom>
            <a:avLst/>
            <a:gdLst/>
            <a:ahLst/>
            <a:cxnLst/>
            <a:rect l="l" t="t" r="r" b="b"/>
            <a:pathLst>
              <a:path w="3258820" h="1831975">
                <a:moveTo>
                  <a:pt x="197690" y="1037700"/>
                </a:moveTo>
                <a:lnTo>
                  <a:pt x="205783" y="987522"/>
                </a:lnTo>
                <a:lnTo>
                  <a:pt x="228320" y="943943"/>
                </a:lnTo>
                <a:lnTo>
                  <a:pt x="262685" y="909578"/>
                </a:lnTo>
                <a:lnTo>
                  <a:pt x="306264" y="887041"/>
                </a:lnTo>
                <a:lnTo>
                  <a:pt x="356442" y="878948"/>
                </a:lnTo>
                <a:lnTo>
                  <a:pt x="707807" y="878948"/>
                </a:lnTo>
                <a:lnTo>
                  <a:pt x="0" y="0"/>
                </a:lnTo>
                <a:lnTo>
                  <a:pt x="1472982" y="878948"/>
                </a:lnTo>
                <a:lnTo>
                  <a:pt x="3099638" y="878948"/>
                </a:lnTo>
                <a:lnTo>
                  <a:pt x="3149816" y="887041"/>
                </a:lnTo>
                <a:lnTo>
                  <a:pt x="3193395" y="909578"/>
                </a:lnTo>
                <a:lnTo>
                  <a:pt x="3227760" y="943943"/>
                </a:lnTo>
                <a:lnTo>
                  <a:pt x="3250297" y="987522"/>
                </a:lnTo>
                <a:lnTo>
                  <a:pt x="3258390" y="1037700"/>
                </a:lnTo>
                <a:lnTo>
                  <a:pt x="3258390" y="1275822"/>
                </a:lnTo>
                <a:lnTo>
                  <a:pt x="3258390" y="1672695"/>
                </a:lnTo>
                <a:lnTo>
                  <a:pt x="3250297" y="1722873"/>
                </a:lnTo>
                <a:lnTo>
                  <a:pt x="3227760" y="1766452"/>
                </a:lnTo>
                <a:lnTo>
                  <a:pt x="3193395" y="1800818"/>
                </a:lnTo>
                <a:lnTo>
                  <a:pt x="3149816" y="1823354"/>
                </a:lnTo>
                <a:lnTo>
                  <a:pt x="3099638" y="1831448"/>
                </a:lnTo>
                <a:lnTo>
                  <a:pt x="1472982" y="1831448"/>
                </a:lnTo>
                <a:lnTo>
                  <a:pt x="707807" y="1831448"/>
                </a:lnTo>
                <a:lnTo>
                  <a:pt x="356442" y="1831448"/>
                </a:lnTo>
                <a:lnTo>
                  <a:pt x="306264" y="1823354"/>
                </a:lnTo>
                <a:lnTo>
                  <a:pt x="262685" y="1800818"/>
                </a:lnTo>
                <a:lnTo>
                  <a:pt x="228320" y="1766452"/>
                </a:lnTo>
                <a:lnTo>
                  <a:pt x="205783" y="1722873"/>
                </a:lnTo>
                <a:lnTo>
                  <a:pt x="197690" y="1672695"/>
                </a:lnTo>
                <a:lnTo>
                  <a:pt x="197690" y="1275822"/>
                </a:lnTo>
                <a:lnTo>
                  <a:pt x="197690" y="1037697"/>
                </a:lnTo>
                <a:close/>
              </a:path>
            </a:pathLst>
          </a:custGeom>
          <a:ln w="9525">
            <a:solidFill>
              <a:srgbClr val="FFFFFF"/>
            </a:solidFill>
          </a:ln>
        </p:spPr>
        <p:txBody>
          <a:bodyPr wrap="square" lIns="0" tIns="0" rIns="0" bIns="0" rtlCol="0"/>
          <a:lstStyle/>
          <a:p>
            <a:endParaRPr/>
          </a:p>
        </p:txBody>
      </p:sp>
      <p:sp>
        <p:nvSpPr>
          <p:cNvPr id="7" name="object 7"/>
          <p:cNvSpPr/>
          <p:nvPr/>
        </p:nvSpPr>
        <p:spPr>
          <a:xfrm>
            <a:off x="3962400" y="2360245"/>
            <a:ext cx="3639820" cy="1831975"/>
          </a:xfrm>
          <a:custGeom>
            <a:avLst/>
            <a:gdLst/>
            <a:ahLst/>
            <a:cxnLst/>
            <a:rect l="l" t="t" r="r" b="b"/>
            <a:pathLst>
              <a:path w="3258820" h="1831975">
                <a:moveTo>
                  <a:pt x="3099638" y="878947"/>
                </a:moveTo>
                <a:lnTo>
                  <a:pt x="356442" y="878947"/>
                </a:lnTo>
                <a:lnTo>
                  <a:pt x="306264" y="887041"/>
                </a:lnTo>
                <a:lnTo>
                  <a:pt x="262685" y="909578"/>
                </a:lnTo>
                <a:lnTo>
                  <a:pt x="228320" y="943943"/>
                </a:lnTo>
                <a:lnTo>
                  <a:pt x="205784" y="987522"/>
                </a:lnTo>
                <a:lnTo>
                  <a:pt x="197691" y="1037697"/>
                </a:lnTo>
                <a:lnTo>
                  <a:pt x="197690" y="1672696"/>
                </a:lnTo>
                <a:lnTo>
                  <a:pt x="205784" y="1722874"/>
                </a:lnTo>
                <a:lnTo>
                  <a:pt x="228320" y="1766453"/>
                </a:lnTo>
                <a:lnTo>
                  <a:pt x="262685" y="1800818"/>
                </a:lnTo>
                <a:lnTo>
                  <a:pt x="306264" y="1823354"/>
                </a:lnTo>
                <a:lnTo>
                  <a:pt x="356442" y="1831447"/>
                </a:lnTo>
                <a:lnTo>
                  <a:pt x="3099638" y="1831447"/>
                </a:lnTo>
                <a:lnTo>
                  <a:pt x="3149816" y="1823354"/>
                </a:lnTo>
                <a:lnTo>
                  <a:pt x="3193395" y="1800818"/>
                </a:lnTo>
                <a:lnTo>
                  <a:pt x="3227760" y="1766453"/>
                </a:lnTo>
                <a:lnTo>
                  <a:pt x="3250297" y="1722874"/>
                </a:lnTo>
                <a:lnTo>
                  <a:pt x="3258390" y="1672696"/>
                </a:lnTo>
                <a:lnTo>
                  <a:pt x="3258390" y="1037697"/>
                </a:lnTo>
                <a:lnTo>
                  <a:pt x="3250297" y="987522"/>
                </a:lnTo>
                <a:lnTo>
                  <a:pt x="3227760" y="943943"/>
                </a:lnTo>
                <a:lnTo>
                  <a:pt x="3193395" y="909578"/>
                </a:lnTo>
                <a:lnTo>
                  <a:pt x="3149816" y="887041"/>
                </a:lnTo>
                <a:lnTo>
                  <a:pt x="3099638" y="878947"/>
                </a:lnTo>
                <a:close/>
              </a:path>
              <a:path w="3258820" h="1831975">
                <a:moveTo>
                  <a:pt x="0" y="0"/>
                </a:moveTo>
                <a:lnTo>
                  <a:pt x="707806" y="878947"/>
                </a:lnTo>
                <a:lnTo>
                  <a:pt x="1472981" y="878947"/>
                </a:lnTo>
                <a:lnTo>
                  <a:pt x="0" y="0"/>
                </a:lnTo>
                <a:close/>
              </a:path>
            </a:pathLst>
          </a:custGeom>
          <a:solidFill>
            <a:srgbClr val="0091DA"/>
          </a:solidFill>
        </p:spPr>
        <p:txBody>
          <a:bodyPr wrap="square" lIns="0" tIns="0" rIns="0" bIns="0" rtlCol="0"/>
          <a:lstStyle/>
          <a:p>
            <a:endParaRPr dirty="0"/>
          </a:p>
        </p:txBody>
      </p:sp>
      <p:sp>
        <p:nvSpPr>
          <p:cNvPr id="9" name="object 9"/>
          <p:cNvSpPr txBox="1"/>
          <p:nvPr/>
        </p:nvSpPr>
        <p:spPr>
          <a:xfrm>
            <a:off x="4343400" y="3471179"/>
            <a:ext cx="3106882" cy="443070"/>
          </a:xfrm>
          <a:prstGeom prst="rect">
            <a:avLst/>
          </a:prstGeom>
        </p:spPr>
        <p:txBody>
          <a:bodyPr vert="horz" wrap="square" lIns="0" tIns="12065" rIns="0" bIns="0" rtlCol="0">
            <a:spAutoFit/>
          </a:bodyPr>
          <a:lstStyle/>
          <a:p>
            <a:pPr marL="12700" marR="5080">
              <a:lnSpc>
                <a:spcPct val="100200"/>
              </a:lnSpc>
              <a:spcBef>
                <a:spcPts val="95"/>
              </a:spcBef>
            </a:pPr>
            <a:r>
              <a:rPr lang="ja-JP" altLang="en-US" sz="1400" spc="-5" dirty="0">
                <a:solidFill>
                  <a:srgbClr val="FFFFFF"/>
                </a:solidFill>
                <a:latin typeface="Arial"/>
                <a:ea typeface="Meiryo UI" panose="020B0604030504040204" pitchFamily="50" charset="-128"/>
                <a:cs typeface="Arial"/>
              </a:rPr>
              <a:t>電子メールから直接コメントを追加したり、</a:t>
            </a:r>
            <a:br>
              <a:rPr lang="en-US" altLang="ja-JP" sz="1400" spc="-5" dirty="0">
                <a:solidFill>
                  <a:srgbClr val="FFFFFF"/>
                </a:solidFill>
                <a:latin typeface="Arial"/>
                <a:ea typeface="Meiryo UI" panose="020B0604030504040204" pitchFamily="50" charset="-128"/>
                <a:cs typeface="Arial"/>
              </a:rPr>
            </a:br>
            <a:r>
              <a:rPr lang="ja-JP" altLang="en-US" sz="1400" spc="-5" dirty="0">
                <a:solidFill>
                  <a:srgbClr val="FFFFFF"/>
                </a:solidFill>
                <a:latin typeface="Arial"/>
                <a:ea typeface="Meiryo UI" panose="020B0604030504040204" pitchFamily="50" charset="-128"/>
                <a:cs typeface="Arial"/>
              </a:rPr>
              <a:t>または請求書を作成することもできます。</a:t>
            </a:r>
            <a:endParaRPr sz="1400" dirty="0">
              <a:latin typeface="Arial"/>
              <a:ea typeface="Meiryo UI" panose="020B0604030504040204" pitchFamily="50" charset="-128"/>
              <a:cs typeface="Arial"/>
            </a:endParaRPr>
          </a:p>
        </p:txBody>
      </p:sp>
      <p:sp>
        <p:nvSpPr>
          <p:cNvPr id="11" name="正方形/長方形 10">
            <a:extLst>
              <a:ext uri="{FF2B5EF4-FFF2-40B4-BE49-F238E27FC236}">
                <a16:creationId xmlns:a16="http://schemas.microsoft.com/office/drawing/2014/main" id="{D8BBF8B2-1AED-4C9A-B1DD-3C5896B109FE}"/>
              </a:ext>
            </a:extLst>
          </p:cNvPr>
          <p:cNvSpPr/>
          <p:nvPr/>
        </p:nvSpPr>
        <p:spPr>
          <a:xfrm>
            <a:off x="1828800" y="2133600"/>
            <a:ext cx="1295400" cy="457200"/>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id="{91F5B652-9E0E-466D-892D-75B4ED4741C5}"/>
              </a:ext>
            </a:extLst>
          </p:cNvPr>
          <p:cNvSpPr/>
          <p:nvPr/>
        </p:nvSpPr>
        <p:spPr>
          <a:xfrm>
            <a:off x="644525" y="3792227"/>
            <a:ext cx="1689100" cy="4559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bg1">
                    <a:lumMod val="50000"/>
                  </a:schemeClr>
                </a:solidFill>
              </a:rPr>
              <a:t>ABC</a:t>
            </a:r>
            <a:r>
              <a:rPr lang="ja-JP" altLang="en-US" sz="1600" dirty="0">
                <a:solidFill>
                  <a:schemeClr val="bg1">
                    <a:lumMod val="50000"/>
                  </a:schemeClr>
                </a:solidFill>
              </a:rPr>
              <a:t> </a:t>
            </a:r>
            <a:r>
              <a:rPr lang="en-US" altLang="ja-JP" sz="1600" dirty="0">
                <a:solidFill>
                  <a:schemeClr val="bg1">
                    <a:lumMod val="50000"/>
                  </a:schemeClr>
                </a:solidFill>
              </a:rPr>
              <a:t>Company</a:t>
            </a:r>
            <a:endParaRPr kumimoji="1" lang="ja-JP" altLang="en-US" sz="1600" dirty="0">
              <a:solidFill>
                <a:schemeClr val="bg1">
                  <a:lumMod val="50000"/>
                </a:schemeClr>
              </a:solidFill>
            </a:endParaRPr>
          </a:p>
        </p:txBody>
      </p:sp>
    </p:spTree>
    <p:extLst>
      <p:ext uri="{BB962C8B-B14F-4D97-AF65-F5344CB8AC3E}">
        <p14:creationId xmlns:p14="http://schemas.microsoft.com/office/powerpoint/2010/main" val="1748538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ED929BAF-7E5B-4B22-8D79-4C8F088B96CA}"/>
              </a:ext>
            </a:extLst>
          </p:cNvPr>
          <p:cNvPicPr>
            <a:picLocks noChangeAspect="1"/>
          </p:cNvPicPr>
          <p:nvPr/>
        </p:nvPicPr>
        <p:blipFill>
          <a:blip r:embed="rId3"/>
          <a:stretch>
            <a:fillRect/>
          </a:stretch>
        </p:blipFill>
        <p:spPr>
          <a:xfrm>
            <a:off x="914401" y="861231"/>
            <a:ext cx="3296286" cy="2743267"/>
          </a:xfrm>
          <a:prstGeom prst="rect">
            <a:avLst/>
          </a:prstGeom>
        </p:spPr>
      </p:pic>
      <p:sp>
        <p:nvSpPr>
          <p:cNvPr id="5" name="object 5"/>
          <p:cNvSpPr txBox="1"/>
          <p:nvPr/>
        </p:nvSpPr>
        <p:spPr>
          <a:xfrm>
            <a:off x="4385313" y="905206"/>
            <a:ext cx="4606286" cy="2609176"/>
          </a:xfrm>
          <a:prstGeom prst="rect">
            <a:avLst/>
          </a:prstGeom>
        </p:spPr>
        <p:txBody>
          <a:bodyPr vert="horz" wrap="square" lIns="0" tIns="20320" rIns="0" bIns="0" rtlCol="0">
            <a:spAutoFit/>
          </a:bodyPr>
          <a:lstStyle/>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en-US" altLang="ja-JP" sz="1400" spc="-5" dirty="0">
                <a:latin typeface="Arial"/>
                <a:ea typeface="Meiryo UI" panose="020B0604030504040204" pitchFamily="50" charset="-128"/>
                <a:cs typeface="Arial"/>
              </a:rPr>
              <a:t>Acknowledge</a:t>
            </a:r>
            <a:r>
              <a:rPr lang="ja-JP" altLang="en-US" sz="1400" spc="-5" dirty="0">
                <a:latin typeface="Arial"/>
                <a:ea typeface="Meiryo UI" panose="020B0604030504040204" pitchFamily="50" charset="-128"/>
                <a:cs typeface="Arial"/>
              </a:rPr>
              <a:t> </a:t>
            </a:r>
            <a:r>
              <a:rPr lang="en-US" altLang="ja-JP" sz="1400" spc="-5" dirty="0">
                <a:latin typeface="Arial"/>
                <a:ea typeface="Meiryo UI" panose="020B0604030504040204" pitchFamily="50" charset="-128"/>
                <a:cs typeface="Arial"/>
              </a:rPr>
              <a:t>PO</a:t>
            </a:r>
            <a:r>
              <a:rPr lang="ja-JP" altLang="en-US" sz="1400" spc="-5" dirty="0">
                <a:latin typeface="Arial"/>
                <a:ea typeface="Meiryo UI" panose="020B0604030504040204" pitchFamily="50" charset="-128"/>
                <a:cs typeface="Arial"/>
              </a:rPr>
              <a:t>をクリックしていただくと、新しいブラウザータブにて</a:t>
            </a:r>
            <a:r>
              <a:rPr lang="en-US" altLang="ja-JP" sz="1400" spc="-5" dirty="0" err="1">
                <a:latin typeface="Arial"/>
                <a:ea typeface="Meiryo UI" panose="020B0604030504040204" pitchFamily="50" charset="-128"/>
                <a:cs typeface="Arial"/>
              </a:rPr>
              <a:t>Coupa</a:t>
            </a:r>
            <a:r>
              <a:rPr lang="ja-JP" altLang="en-US" sz="1400" spc="-5" dirty="0">
                <a:latin typeface="Arial"/>
                <a:ea typeface="Meiryo UI" panose="020B0604030504040204" pitchFamily="50" charset="-128"/>
                <a:cs typeface="Arial"/>
              </a:rPr>
              <a:t>ウインドウが開きます。</a:t>
            </a: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dirty="0">
                <a:latin typeface="Arial"/>
                <a:ea typeface="Meiryo UI" panose="020B0604030504040204" pitchFamily="50" charset="-128"/>
                <a:cs typeface="Arial"/>
              </a:rPr>
              <a:t>画面の上部に</a:t>
            </a:r>
            <a:r>
              <a:rPr lang="ja-JP" altLang="en-US" sz="1400" spc="-5" dirty="0">
                <a:solidFill>
                  <a:prstClr val="black"/>
                </a:solidFill>
                <a:latin typeface="Arial"/>
                <a:ea typeface="Meiryo UI" panose="020B0604030504040204" pitchFamily="50" charset="-128"/>
                <a:cs typeface="Arial"/>
              </a:rPr>
              <a:t>「</a:t>
            </a:r>
            <a:r>
              <a:rPr lang="en-US" altLang="ja-JP" sz="1400" spc="-5" dirty="0">
                <a:solidFill>
                  <a:prstClr val="black"/>
                </a:solidFill>
                <a:latin typeface="Arial"/>
                <a:ea typeface="Meiryo UI" panose="020B0604030504040204" pitchFamily="50" charset="-128"/>
                <a:cs typeface="Arial"/>
              </a:rPr>
              <a:t>Orde</a:t>
            </a:r>
            <a:r>
              <a:rPr lang="en-US" altLang="ja-JP" sz="1400" dirty="0">
                <a:solidFill>
                  <a:prstClr val="black"/>
                </a:solidFill>
                <a:latin typeface="Arial"/>
                <a:ea typeface="Meiryo UI" panose="020B0604030504040204" pitchFamily="50" charset="-128"/>
                <a:cs typeface="Arial"/>
              </a:rPr>
              <a:t>r  </a:t>
            </a:r>
            <a:r>
              <a:rPr lang="en-US" altLang="ja-JP" sz="1400" spc="-5" dirty="0">
                <a:solidFill>
                  <a:prstClr val="black"/>
                </a:solidFill>
                <a:latin typeface="Arial"/>
                <a:ea typeface="Meiryo UI" panose="020B0604030504040204" pitchFamily="50" charset="-128"/>
                <a:cs typeface="Arial"/>
              </a:rPr>
              <a:t>Acknowledged</a:t>
            </a:r>
            <a:r>
              <a:rPr lang="ja-JP" altLang="en-US" sz="1400" spc="-5" dirty="0">
                <a:solidFill>
                  <a:prstClr val="black"/>
                </a:solidFill>
                <a:latin typeface="Arial"/>
                <a:ea typeface="Meiryo UI" panose="020B0604030504040204" pitchFamily="50" charset="-128"/>
                <a:cs typeface="Arial"/>
              </a:rPr>
              <a:t>」というメッセージが表示</a:t>
            </a:r>
            <a:br>
              <a:rPr lang="en-US" altLang="ja-JP" sz="1400" spc="-5" dirty="0">
                <a:solidFill>
                  <a:prstClr val="black"/>
                </a:solidFill>
                <a:latin typeface="Arial"/>
                <a:ea typeface="Meiryo UI" panose="020B0604030504040204" pitchFamily="50" charset="-128"/>
                <a:cs typeface="Arial"/>
              </a:rPr>
            </a:br>
            <a:r>
              <a:rPr lang="ja-JP" altLang="en-US" sz="1400" spc="-5" dirty="0">
                <a:solidFill>
                  <a:prstClr val="black"/>
                </a:solidFill>
                <a:latin typeface="Arial"/>
                <a:ea typeface="Meiryo UI" panose="020B0604030504040204" pitchFamily="50" charset="-128"/>
                <a:cs typeface="Arial"/>
              </a:rPr>
              <a:t>されます。</a:t>
            </a:r>
            <a:endParaRPr lang="en-US" altLang="ja-JP" sz="1400" spc="-5" dirty="0">
              <a:solidFill>
                <a:prstClr val="black"/>
              </a:solidFill>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endParaRPr lang="en-US" altLang="ja-JP" sz="1400" spc="-5" dirty="0">
              <a:solidFill>
                <a:prstClr val="black"/>
              </a:solidFill>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dirty="0">
                <a:latin typeface="Arial"/>
                <a:ea typeface="Meiryo UI" panose="020B0604030504040204" pitchFamily="50" charset="-128"/>
                <a:cs typeface="Arial"/>
              </a:rPr>
              <a:t>←</a:t>
            </a:r>
            <a:r>
              <a:rPr lang="en-US" altLang="ja-JP" sz="1400" spc="-5" dirty="0">
                <a:latin typeface="Arial"/>
                <a:ea typeface="Meiryo UI" panose="020B0604030504040204" pitchFamily="50" charset="-128"/>
                <a:cs typeface="Arial"/>
              </a:rPr>
              <a:t>Acknowledged</a:t>
            </a:r>
            <a:r>
              <a:rPr lang="ja-JP" altLang="en-US" sz="1400" spc="-5" dirty="0">
                <a:latin typeface="Arial"/>
                <a:ea typeface="Meiryo UI" panose="020B0604030504040204" pitchFamily="50" charset="-128"/>
                <a:cs typeface="Arial"/>
              </a:rPr>
              <a:t>にチェックを入れください</a:t>
            </a: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dirty="0">
                <a:latin typeface="Arial"/>
                <a:ea typeface="Meiryo UI" panose="020B0604030504040204" pitchFamily="50" charset="-128"/>
                <a:cs typeface="Arial"/>
              </a:rPr>
              <a:t>↓　その後、カレンダーをクリックして回答納期を選択し、</a:t>
            </a: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dirty="0">
                <a:latin typeface="Arial"/>
                <a:ea typeface="Meiryo UI" panose="020B0604030504040204" pitchFamily="50" charset="-128"/>
                <a:cs typeface="Arial"/>
              </a:rPr>
              <a:t>　　「</a:t>
            </a:r>
            <a:r>
              <a:rPr lang="en-US" altLang="ja-JP" sz="1400" spc="-5" dirty="0">
                <a:latin typeface="Arial"/>
                <a:ea typeface="Meiryo UI" panose="020B0604030504040204" pitchFamily="50" charset="-128"/>
                <a:cs typeface="Arial"/>
              </a:rPr>
              <a:t>Save</a:t>
            </a:r>
            <a:r>
              <a:rPr lang="ja-JP" altLang="en-US" sz="1400" spc="-5" dirty="0">
                <a:latin typeface="Arial"/>
                <a:ea typeface="Meiryo UI" panose="020B0604030504040204" pitchFamily="50" charset="-128"/>
                <a:cs typeface="Arial"/>
              </a:rPr>
              <a:t>」ボタンを押してください。回答納期が</a:t>
            </a:r>
            <a:r>
              <a:rPr lang="en-US" altLang="ja-JP" sz="1400" spc="-5" dirty="0">
                <a:latin typeface="Arial"/>
                <a:ea typeface="Meiryo UI" panose="020B0604030504040204" pitchFamily="50" charset="-128"/>
                <a:cs typeface="Arial"/>
              </a:rPr>
              <a:t>Update</a:t>
            </a:r>
            <a:r>
              <a:rPr lang="ja-JP" altLang="en-US" sz="1400" spc="-5" dirty="0">
                <a:latin typeface="Arial"/>
                <a:ea typeface="Meiryo UI" panose="020B0604030504040204" pitchFamily="50" charset="-128"/>
                <a:cs typeface="Arial"/>
              </a:rPr>
              <a:t>されます。</a:t>
            </a: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dirty="0">
                <a:latin typeface="Arial"/>
                <a:ea typeface="Meiryo UI" panose="020B0604030504040204" pitchFamily="50" charset="-128"/>
                <a:cs typeface="Arial"/>
              </a:rPr>
              <a:t>　納期変更の場合は、再度同じ処理で日付を変更してください。</a:t>
            </a:r>
            <a:endParaRPr lang="en-US" altLang="ja-JP" sz="1400" spc="-5" dirty="0">
              <a:latin typeface="Arial"/>
              <a:ea typeface="Meiryo UI" panose="020B0604030504040204" pitchFamily="50" charset="-128"/>
              <a:cs typeface="Arial"/>
            </a:endParaRPr>
          </a:p>
          <a:p>
            <a:pPr marL="12700" marR="5080">
              <a:lnSpc>
                <a:spcPts val="1670"/>
              </a:lnSpc>
              <a:spcBef>
                <a:spcPts val="160"/>
              </a:spcBef>
              <a:tabLst>
                <a:tab pos="665480" algn="l"/>
                <a:tab pos="1043305" algn="l"/>
                <a:tab pos="1567815" algn="l"/>
                <a:tab pos="1836420" algn="l"/>
                <a:tab pos="2065020" algn="l"/>
                <a:tab pos="2521585" algn="l"/>
                <a:tab pos="3282315" algn="l"/>
                <a:tab pos="3658870" algn="l"/>
                <a:tab pos="3946525" algn="l"/>
                <a:tab pos="4708525" algn="l"/>
                <a:tab pos="5138420" algn="l"/>
                <a:tab pos="5516880" algn="l"/>
                <a:tab pos="5932805" algn="l"/>
                <a:tab pos="6309360" algn="l"/>
                <a:tab pos="7158990" algn="l"/>
              </a:tabLst>
            </a:pPr>
            <a:r>
              <a:rPr lang="ja-JP" altLang="en-US" sz="1400" spc="-5" dirty="0">
                <a:latin typeface="Arial"/>
                <a:ea typeface="Meiryo UI" panose="020B0604030504040204" pitchFamily="50" charset="-128"/>
                <a:cs typeface="Arial"/>
              </a:rPr>
              <a:t>　</a:t>
            </a:r>
            <a:endParaRPr lang="en-US" altLang="ja-JP" sz="1400" spc="-5" dirty="0">
              <a:latin typeface="Arial"/>
              <a:ea typeface="Meiryo UI" panose="020B0604030504040204" pitchFamily="50" charset="-128"/>
              <a:cs typeface="Arial"/>
            </a:endParaRPr>
          </a:p>
        </p:txBody>
      </p:sp>
      <p:sp>
        <p:nvSpPr>
          <p:cNvPr id="7" name="object 4">
            <a:extLst>
              <a:ext uri="{FF2B5EF4-FFF2-40B4-BE49-F238E27FC236}">
                <a16:creationId xmlns:a16="http://schemas.microsoft.com/office/drawing/2014/main" id="{9082337B-B35E-4A46-87BA-BDB752A8D2EE}"/>
              </a:ext>
            </a:extLst>
          </p:cNvPr>
          <p:cNvSpPr txBox="1">
            <a:spLocks/>
          </p:cNvSpPr>
          <p:nvPr/>
        </p:nvSpPr>
        <p:spPr>
          <a:xfrm>
            <a:off x="371475" y="232854"/>
            <a:ext cx="8401050" cy="443711"/>
          </a:xfrm>
          <a:prstGeom prst="rect">
            <a:avLst/>
          </a:prstGeom>
        </p:spPr>
        <p:txBody>
          <a:bodyPr vert="horz" wrap="square" lIns="0" tIns="12700" rIns="0" bIns="0" rtlCol="0" anchor="t">
            <a:spAutoFit/>
          </a:bodyPr>
          <a:lstStyle>
            <a:lvl1pPr>
              <a:defRPr sz="4000" b="0" i="0">
                <a:solidFill>
                  <a:srgbClr val="00338D"/>
                </a:solidFill>
                <a:latin typeface="Times New Roman"/>
                <a:ea typeface="+mj-ea"/>
                <a:cs typeface="Times New Roman"/>
              </a:defRPr>
            </a:lvl1pPr>
          </a:lstStyle>
          <a:p>
            <a:pPr marL="12700">
              <a:spcBef>
                <a:spcPts val="100"/>
              </a:spcBef>
            </a:pPr>
            <a:r>
              <a:rPr lang="en-US" altLang="ja-JP" sz="2800" spc="-5" dirty="0">
                <a:latin typeface="Arial"/>
                <a:ea typeface="Meiryo UI"/>
                <a:cs typeface="Arial"/>
              </a:rPr>
              <a:t>E</a:t>
            </a:r>
            <a:r>
              <a:rPr lang="ja-JP" altLang="en-US" sz="2800" spc="-5" dirty="0">
                <a:latin typeface="Arial"/>
                <a:ea typeface="Meiryo UI"/>
                <a:cs typeface="Arial"/>
              </a:rPr>
              <a:t>メールフリップ：</a:t>
            </a:r>
            <a:r>
              <a:rPr lang="en-US" altLang="ja-JP" sz="2800" spc="-5" dirty="0">
                <a:latin typeface="Arial"/>
                <a:ea typeface="Meiryo UI"/>
                <a:cs typeface="Arial"/>
              </a:rPr>
              <a:t>Email Flip</a:t>
            </a:r>
            <a:r>
              <a:rPr lang="ja-JP" altLang="en-US" sz="2800" spc="-5" dirty="0">
                <a:latin typeface="Arial"/>
                <a:ea typeface="Meiryo UI"/>
                <a:cs typeface="Arial"/>
              </a:rPr>
              <a:t>による受領承認</a:t>
            </a:r>
            <a:r>
              <a:rPr lang="en-US" altLang="ja-JP" sz="2800" spc="-5" dirty="0">
                <a:latin typeface="Arial"/>
                <a:ea typeface="Meiryo UI"/>
                <a:cs typeface="Arial"/>
              </a:rPr>
              <a:t>/</a:t>
            </a:r>
            <a:r>
              <a:rPr lang="zh-TW" altLang="en-US" sz="2800" spc="-5" dirty="0">
                <a:latin typeface="Arial"/>
                <a:ea typeface="Meiryo UI"/>
                <a:cs typeface="Arial"/>
              </a:rPr>
              <a:t>納期回答</a:t>
            </a:r>
            <a:r>
              <a:rPr lang="ja-JP" altLang="en-US" sz="2800" spc="-5" dirty="0">
                <a:latin typeface="Arial"/>
                <a:ea typeface="Meiryo UI"/>
                <a:cs typeface="Arial"/>
              </a:rPr>
              <a:t>方法</a:t>
            </a:r>
            <a:endParaRPr kumimoji="0" lang="ja-JP" altLang="en-US" sz="2800" kern="0" dirty="0">
              <a:latin typeface="Arial" panose="020B0604020202020204" pitchFamily="34" charset="0"/>
              <a:ea typeface="Meiryo UI"/>
            </a:endParaRPr>
          </a:p>
        </p:txBody>
      </p:sp>
      <p:pic>
        <p:nvPicPr>
          <p:cNvPr id="4" name="図 3">
            <a:extLst>
              <a:ext uri="{FF2B5EF4-FFF2-40B4-BE49-F238E27FC236}">
                <a16:creationId xmlns:a16="http://schemas.microsoft.com/office/drawing/2014/main" id="{DC1929D3-B5D1-4A25-A435-3E9B0AF4FA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3352800"/>
            <a:ext cx="6858000" cy="2957923"/>
          </a:xfrm>
          <a:prstGeom prst="rect">
            <a:avLst/>
          </a:prstGeom>
        </p:spPr>
      </p:pic>
      <p:sp>
        <p:nvSpPr>
          <p:cNvPr id="8" name="object 6">
            <a:extLst>
              <a:ext uri="{FF2B5EF4-FFF2-40B4-BE49-F238E27FC236}">
                <a16:creationId xmlns:a16="http://schemas.microsoft.com/office/drawing/2014/main" id="{5C7D789F-9B05-45D1-BD18-71EF811B937A}"/>
              </a:ext>
            </a:extLst>
          </p:cNvPr>
          <p:cNvSpPr/>
          <p:nvPr/>
        </p:nvSpPr>
        <p:spPr>
          <a:xfrm>
            <a:off x="5715635" y="5964750"/>
            <a:ext cx="1238885" cy="336550"/>
          </a:xfrm>
          <a:custGeom>
            <a:avLst/>
            <a:gdLst/>
            <a:ahLst/>
            <a:cxnLst/>
            <a:rect l="l" t="t" r="r" b="b"/>
            <a:pathLst>
              <a:path w="1238885" h="336550">
                <a:moveTo>
                  <a:pt x="0" y="0"/>
                </a:moveTo>
                <a:lnTo>
                  <a:pt x="1238570" y="0"/>
                </a:lnTo>
                <a:lnTo>
                  <a:pt x="1238570" y="336550"/>
                </a:lnTo>
                <a:lnTo>
                  <a:pt x="0" y="336550"/>
                </a:lnTo>
                <a:lnTo>
                  <a:pt x="0" y="0"/>
                </a:lnTo>
                <a:close/>
              </a:path>
            </a:pathLst>
          </a:custGeom>
          <a:ln w="28575">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60A35E43-1438-4217-AA5F-1EF7A095B955}"/>
              </a:ext>
            </a:extLst>
          </p:cNvPr>
          <p:cNvSpPr/>
          <p:nvPr/>
        </p:nvSpPr>
        <p:spPr>
          <a:xfrm>
            <a:off x="2514600" y="4495211"/>
            <a:ext cx="1238885" cy="336550"/>
          </a:xfrm>
          <a:custGeom>
            <a:avLst/>
            <a:gdLst/>
            <a:ahLst/>
            <a:cxnLst/>
            <a:rect l="l" t="t" r="r" b="b"/>
            <a:pathLst>
              <a:path w="1238885" h="336550">
                <a:moveTo>
                  <a:pt x="0" y="0"/>
                </a:moveTo>
                <a:lnTo>
                  <a:pt x="1238570" y="0"/>
                </a:lnTo>
                <a:lnTo>
                  <a:pt x="1238570" y="336550"/>
                </a:lnTo>
                <a:lnTo>
                  <a:pt x="0" y="336550"/>
                </a:lnTo>
                <a:lnTo>
                  <a:pt x="0" y="0"/>
                </a:lnTo>
                <a:close/>
              </a:path>
            </a:pathLst>
          </a:custGeom>
          <a:ln w="28575">
            <a:solidFill>
              <a:srgbClr val="FF0000"/>
            </a:solidFill>
          </a:ln>
        </p:spPr>
        <p:txBody>
          <a:bodyPr wrap="square" lIns="0" tIns="0" rIns="0" bIns="0" rtlCol="0"/>
          <a:lstStyle/>
          <a:p>
            <a:endParaRPr/>
          </a:p>
        </p:txBody>
      </p:sp>
      <p:sp>
        <p:nvSpPr>
          <p:cNvPr id="6" name="object 6"/>
          <p:cNvSpPr/>
          <p:nvPr/>
        </p:nvSpPr>
        <p:spPr>
          <a:xfrm>
            <a:off x="1447800" y="3124201"/>
            <a:ext cx="1238885" cy="228599"/>
          </a:xfrm>
          <a:custGeom>
            <a:avLst/>
            <a:gdLst/>
            <a:ahLst/>
            <a:cxnLst/>
            <a:rect l="l" t="t" r="r" b="b"/>
            <a:pathLst>
              <a:path w="1238885" h="336550">
                <a:moveTo>
                  <a:pt x="0" y="0"/>
                </a:moveTo>
                <a:lnTo>
                  <a:pt x="1238570" y="0"/>
                </a:lnTo>
                <a:lnTo>
                  <a:pt x="1238570" y="336550"/>
                </a:lnTo>
                <a:lnTo>
                  <a:pt x="0" y="3365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35475332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93A3F5E-36A7-47BD-93F1-3107D1BC5F76}"/>
              </a:ext>
            </a:extLst>
          </p:cNvPr>
          <p:cNvPicPr>
            <a:picLocks noChangeAspect="1"/>
          </p:cNvPicPr>
          <p:nvPr/>
        </p:nvPicPr>
        <p:blipFill>
          <a:blip r:embed="rId3"/>
          <a:stretch>
            <a:fillRect/>
          </a:stretch>
        </p:blipFill>
        <p:spPr>
          <a:xfrm>
            <a:off x="1052147" y="1143000"/>
            <a:ext cx="5438320" cy="2954215"/>
          </a:xfrm>
          <a:prstGeom prst="rect">
            <a:avLst/>
          </a:prstGeom>
        </p:spPr>
      </p:pic>
      <p:sp>
        <p:nvSpPr>
          <p:cNvPr id="4" name="object 4"/>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latin typeface="Arial" panose="020B0604020202020204" pitchFamily="34" charset="0"/>
              <a:ea typeface="Meiryo UI" panose="020B0604030504040204" pitchFamily="50" charset="-128"/>
            </a:endParaRPr>
          </a:p>
        </p:txBody>
      </p:sp>
      <p:sp>
        <p:nvSpPr>
          <p:cNvPr id="5" name="object 5"/>
          <p:cNvSpPr txBox="1"/>
          <p:nvPr/>
        </p:nvSpPr>
        <p:spPr>
          <a:xfrm>
            <a:off x="6611815" y="1364742"/>
            <a:ext cx="2131401" cy="832831"/>
          </a:xfrm>
          <a:prstGeom prst="rect">
            <a:avLst/>
          </a:prstGeom>
        </p:spPr>
        <p:txBody>
          <a:bodyPr vert="horz" wrap="square" lIns="0" tIns="11723" rIns="0" bIns="0" rtlCol="0">
            <a:spAutoFit/>
          </a:bodyPr>
          <a:lstStyle/>
          <a:p>
            <a:pPr marL="11723">
              <a:spcBef>
                <a:spcPts val="92"/>
              </a:spcBef>
            </a:pPr>
            <a:r>
              <a:rPr lang="en-US" altLang="ja-JP" sz="1292" spc="-74" dirty="0">
                <a:solidFill>
                  <a:prstClr val="black"/>
                </a:solidFill>
                <a:latin typeface="Arial"/>
                <a:ea typeface="Meiryo UI" panose="020B0604030504040204" pitchFamily="50" charset="-128"/>
                <a:cs typeface="Arial"/>
              </a:rPr>
              <a:t>E</a:t>
            </a:r>
            <a:r>
              <a:rPr lang="ja-JP" altLang="en-US" sz="1292" spc="-74" dirty="0">
                <a:solidFill>
                  <a:prstClr val="black"/>
                </a:solidFill>
                <a:latin typeface="Arial"/>
                <a:ea typeface="Meiryo UI" panose="020B0604030504040204" pitchFamily="50" charset="-128"/>
                <a:cs typeface="Arial"/>
              </a:rPr>
              <a:t>メールフリップを利用して請求書を発行する場合は、 </a:t>
            </a:r>
            <a:endParaRPr lang="en-US" altLang="ja-JP" sz="1292" spc="-74" dirty="0">
              <a:solidFill>
                <a:prstClr val="black"/>
              </a:solidFill>
              <a:latin typeface="Arial"/>
              <a:ea typeface="Meiryo UI" panose="020B0604030504040204" pitchFamily="50" charset="-128"/>
              <a:cs typeface="Arial"/>
            </a:endParaRPr>
          </a:p>
          <a:p>
            <a:pPr marL="11723">
              <a:spcBef>
                <a:spcPts val="92"/>
              </a:spcBef>
            </a:pPr>
            <a:r>
              <a:rPr lang="ja-JP" altLang="en-US" sz="1292" b="1" spc="-5" dirty="0">
                <a:solidFill>
                  <a:prstClr val="black"/>
                </a:solidFill>
                <a:latin typeface="Arial"/>
                <a:ea typeface="Meiryo UI" panose="020B0604030504040204" pitchFamily="50" charset="-128"/>
                <a:cs typeface="Arial"/>
              </a:rPr>
              <a:t>「</a:t>
            </a:r>
            <a:r>
              <a:rPr lang="en-US" altLang="ja-JP" sz="1292" b="1" spc="-5" dirty="0">
                <a:solidFill>
                  <a:prstClr val="black"/>
                </a:solidFill>
                <a:latin typeface="Arial"/>
                <a:ea typeface="Meiryo UI" panose="020B0604030504040204" pitchFamily="50" charset="-128"/>
                <a:cs typeface="Arial"/>
              </a:rPr>
              <a:t>Create</a:t>
            </a:r>
            <a:r>
              <a:rPr lang="en-US" altLang="ja-JP" sz="1292" b="1" spc="51" dirty="0">
                <a:solidFill>
                  <a:prstClr val="black"/>
                </a:solidFill>
                <a:latin typeface="Arial"/>
                <a:ea typeface="Meiryo UI" panose="020B0604030504040204" pitchFamily="50" charset="-128"/>
                <a:cs typeface="Arial"/>
              </a:rPr>
              <a:t> </a:t>
            </a:r>
            <a:r>
              <a:rPr lang="en-US" altLang="ja-JP" sz="1292" b="1" spc="-9" dirty="0">
                <a:solidFill>
                  <a:prstClr val="black"/>
                </a:solidFill>
                <a:latin typeface="Arial"/>
                <a:ea typeface="Meiryo UI" panose="020B0604030504040204" pitchFamily="50" charset="-128"/>
                <a:cs typeface="Arial"/>
              </a:rPr>
              <a:t>Invoice</a:t>
            </a:r>
            <a:r>
              <a:rPr lang="ja-JP" altLang="en-US" sz="1292" b="1" spc="-9" dirty="0">
                <a:solidFill>
                  <a:prstClr val="black"/>
                </a:solidFill>
                <a:latin typeface="Arial"/>
                <a:ea typeface="Meiryo UI" panose="020B0604030504040204" pitchFamily="50" charset="-128"/>
                <a:cs typeface="Arial"/>
              </a:rPr>
              <a:t>」</a:t>
            </a:r>
            <a:r>
              <a:rPr lang="ja-JP" altLang="en-US" sz="1292" spc="-9" dirty="0">
                <a:solidFill>
                  <a:prstClr val="black"/>
                </a:solidFill>
                <a:latin typeface="Arial"/>
                <a:ea typeface="Meiryo UI" panose="020B0604030504040204" pitchFamily="50" charset="-128"/>
                <a:cs typeface="Arial"/>
              </a:rPr>
              <a:t>を</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クリックします。</a:t>
            </a:r>
            <a:endParaRPr sz="1292" dirty="0">
              <a:latin typeface="Arial"/>
              <a:ea typeface="Meiryo UI" panose="020B0604030504040204" pitchFamily="50" charset="-128"/>
              <a:cs typeface="Arial"/>
            </a:endParaRPr>
          </a:p>
        </p:txBody>
      </p:sp>
      <p:sp>
        <p:nvSpPr>
          <p:cNvPr id="6" name="object 6"/>
          <p:cNvSpPr/>
          <p:nvPr/>
        </p:nvSpPr>
        <p:spPr>
          <a:xfrm>
            <a:off x="1195754" y="3288323"/>
            <a:ext cx="1055077" cy="351692"/>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pic>
        <p:nvPicPr>
          <p:cNvPr id="8" name="図 7">
            <a:extLst>
              <a:ext uri="{FF2B5EF4-FFF2-40B4-BE49-F238E27FC236}">
                <a16:creationId xmlns:a16="http://schemas.microsoft.com/office/drawing/2014/main" id="{8CD018B8-7124-4F70-8DCC-889C31DDBD6C}"/>
              </a:ext>
            </a:extLst>
          </p:cNvPr>
          <p:cNvPicPr>
            <a:picLocks noChangeAspect="1"/>
          </p:cNvPicPr>
          <p:nvPr/>
        </p:nvPicPr>
        <p:blipFill>
          <a:blip r:embed="rId4"/>
          <a:stretch>
            <a:fillRect/>
          </a:stretch>
        </p:blipFill>
        <p:spPr>
          <a:xfrm>
            <a:off x="1195754" y="4248268"/>
            <a:ext cx="3727938" cy="1491175"/>
          </a:xfrm>
          <a:prstGeom prst="rect">
            <a:avLst/>
          </a:prstGeom>
        </p:spPr>
      </p:pic>
      <p:sp>
        <p:nvSpPr>
          <p:cNvPr id="9" name="object 5">
            <a:extLst>
              <a:ext uri="{FF2B5EF4-FFF2-40B4-BE49-F238E27FC236}">
                <a16:creationId xmlns:a16="http://schemas.microsoft.com/office/drawing/2014/main" id="{AFBE3B47-0DD8-4101-AD22-1D2EF8FD15F5}"/>
              </a:ext>
            </a:extLst>
          </p:cNvPr>
          <p:cNvSpPr txBox="1"/>
          <p:nvPr/>
        </p:nvSpPr>
        <p:spPr>
          <a:xfrm>
            <a:off x="5540896" y="4196710"/>
            <a:ext cx="2248324" cy="1268977"/>
          </a:xfrm>
          <a:prstGeom prst="rect">
            <a:avLst/>
          </a:prstGeom>
        </p:spPr>
        <p:txBody>
          <a:bodyPr vert="horz" wrap="square" lIns="0" tIns="11723" rIns="0" bIns="0" rtlCol="0">
            <a:spAutoFit/>
          </a:bodyPr>
          <a:lstStyle/>
          <a:p>
            <a:pPr marL="11723">
              <a:spcBef>
                <a:spcPts val="92"/>
              </a:spcBef>
            </a:pPr>
            <a:r>
              <a:rPr lang="ja-JP" altLang="en-US" sz="1292" spc="-74" dirty="0">
                <a:solidFill>
                  <a:prstClr val="black"/>
                </a:solidFill>
                <a:latin typeface="Arial"/>
                <a:ea typeface="Meiryo UI" panose="020B0604030504040204" pitchFamily="50" charset="-128"/>
                <a:cs typeface="Arial"/>
              </a:rPr>
              <a:t>←左のポップアップが表示されます。</a:t>
            </a:r>
            <a:endParaRPr lang="en-US" altLang="ja-JP" sz="1292" spc="-74" dirty="0">
              <a:solidFill>
                <a:prstClr val="black"/>
              </a:solidFill>
              <a:latin typeface="Arial"/>
              <a:ea typeface="Meiryo UI" panose="020B0604030504040204" pitchFamily="50" charset="-128"/>
              <a:cs typeface="Arial"/>
            </a:endParaRPr>
          </a:p>
          <a:p>
            <a:pPr marL="11723">
              <a:spcBef>
                <a:spcPts val="92"/>
              </a:spcBef>
            </a:pPr>
            <a:r>
              <a:rPr lang="ja-JP" altLang="en-US" sz="1292" spc="-5" dirty="0">
                <a:solidFill>
                  <a:prstClr val="black"/>
                </a:solidFill>
                <a:latin typeface="Arial"/>
                <a:ea typeface="Meiryo UI" panose="020B0604030504040204" pitchFamily="50" charset="-128"/>
                <a:cs typeface="Arial"/>
              </a:rPr>
              <a:t>次に</a:t>
            </a:r>
            <a:r>
              <a:rPr lang="ja-JP" altLang="en-US" sz="1292" b="1" spc="-5" dirty="0">
                <a:solidFill>
                  <a:prstClr val="black"/>
                </a:solidFill>
                <a:latin typeface="Arial"/>
                <a:ea typeface="Meiryo UI" panose="020B0604030504040204" pitchFamily="50" charset="-128"/>
                <a:cs typeface="Arial"/>
              </a:rPr>
              <a:t>「</a:t>
            </a:r>
            <a:r>
              <a:rPr lang="en-US" altLang="ja-JP" sz="1292" b="1" spc="-5" dirty="0">
                <a:solidFill>
                  <a:prstClr val="black"/>
                </a:solidFill>
                <a:latin typeface="Arial"/>
                <a:ea typeface="Meiryo UI" panose="020B0604030504040204" pitchFamily="50" charset="-128"/>
                <a:cs typeface="Arial"/>
              </a:rPr>
              <a:t>Create</a:t>
            </a:r>
            <a:r>
              <a:rPr lang="ja-JP" altLang="en-US" sz="1292" b="1" spc="-5" dirty="0">
                <a:solidFill>
                  <a:prstClr val="black"/>
                </a:solidFill>
                <a:latin typeface="Arial"/>
                <a:ea typeface="Meiryo UI" panose="020B0604030504040204" pitchFamily="50" charset="-128"/>
                <a:cs typeface="Arial"/>
              </a:rPr>
              <a:t> </a:t>
            </a:r>
            <a:r>
              <a:rPr lang="en-US" altLang="ja-JP" sz="1292" b="1" spc="-5" dirty="0">
                <a:solidFill>
                  <a:prstClr val="black"/>
                </a:solidFill>
                <a:latin typeface="Arial"/>
                <a:ea typeface="Meiryo UI" panose="020B0604030504040204" pitchFamily="50" charset="-128"/>
                <a:cs typeface="Arial"/>
              </a:rPr>
              <a:t>New</a:t>
            </a:r>
            <a:r>
              <a:rPr lang="ja-JP" altLang="en-US" sz="1292" b="1" spc="-5" dirty="0">
                <a:solidFill>
                  <a:prstClr val="black"/>
                </a:solidFill>
                <a:latin typeface="Arial"/>
                <a:ea typeface="Meiryo UI" panose="020B0604030504040204" pitchFamily="50" charset="-128"/>
                <a:cs typeface="Arial"/>
              </a:rPr>
              <a:t> </a:t>
            </a:r>
            <a:r>
              <a:rPr lang="en-US" altLang="ja-JP" sz="1292" b="1" spc="-5" dirty="0">
                <a:solidFill>
                  <a:prstClr val="black"/>
                </a:solidFill>
                <a:latin typeface="Arial"/>
                <a:ea typeface="Meiryo UI" panose="020B0604030504040204" pitchFamily="50" charset="-128"/>
                <a:cs typeface="Arial"/>
              </a:rPr>
              <a:t>Remit-To</a:t>
            </a:r>
            <a:r>
              <a:rPr lang="ja-JP" altLang="en-US" sz="1292" b="1" spc="-9" dirty="0">
                <a:solidFill>
                  <a:prstClr val="black"/>
                </a:solidFill>
                <a:latin typeface="Arial"/>
                <a:ea typeface="Meiryo UI" panose="020B0604030504040204" pitchFamily="50" charset="-128"/>
                <a:cs typeface="Arial"/>
              </a:rPr>
              <a:t>」</a:t>
            </a:r>
            <a:r>
              <a:rPr lang="ja-JP" altLang="en-US" sz="1292" spc="-9" dirty="0">
                <a:solidFill>
                  <a:prstClr val="black"/>
                </a:solidFill>
                <a:latin typeface="Arial"/>
                <a:ea typeface="Meiryo UI" panose="020B0604030504040204" pitchFamily="50" charset="-128"/>
                <a:cs typeface="Arial"/>
              </a:rPr>
              <a:t>を</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クリックします。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お取引先様の住所を登録します。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sz="1292" dirty="0">
              <a:latin typeface="Arial"/>
              <a:ea typeface="Meiryo UI" panose="020B0604030504040204" pitchFamily="50" charset="-128"/>
              <a:cs typeface="Arial"/>
            </a:endParaRPr>
          </a:p>
        </p:txBody>
      </p:sp>
      <p:sp>
        <p:nvSpPr>
          <p:cNvPr id="10" name="object 6">
            <a:extLst>
              <a:ext uri="{FF2B5EF4-FFF2-40B4-BE49-F238E27FC236}">
                <a16:creationId xmlns:a16="http://schemas.microsoft.com/office/drawing/2014/main" id="{3F9AD45A-7E17-4A7E-94C8-D2DAF0380AE5}"/>
              </a:ext>
            </a:extLst>
          </p:cNvPr>
          <p:cNvSpPr/>
          <p:nvPr/>
        </p:nvSpPr>
        <p:spPr>
          <a:xfrm>
            <a:off x="3342607" y="5248625"/>
            <a:ext cx="1162113" cy="281354"/>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71813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r>
              <a:rPr lang="ja-JP" altLang="en-US" sz="4800" dirty="0">
                <a:ea typeface="Meiryo UI" panose="020B0604030504040204" pitchFamily="50" charset="-128"/>
              </a:rPr>
              <a:t>目次</a:t>
            </a:r>
            <a:endParaRPr lang="en-US" altLang="en-US" sz="4800" dirty="0">
              <a:ea typeface="Meiryo UI" panose="020B0604030504040204" pitchFamily="50" charset="-128"/>
            </a:endParaRPr>
          </a:p>
        </p:txBody>
      </p:sp>
      <p:sp>
        <p:nvSpPr>
          <p:cNvPr id="7" name="Content Placeholder 2"/>
          <p:cNvSpPr txBox="1">
            <a:spLocks/>
          </p:cNvSpPr>
          <p:nvPr/>
        </p:nvSpPr>
        <p:spPr>
          <a:xfrm>
            <a:off x="752475" y="1092829"/>
            <a:ext cx="8229600" cy="4951412"/>
          </a:xfrm>
          <a:prstGeom prst="rect">
            <a:avLst/>
          </a:prstGeom>
        </p:spPr>
        <p:txBody>
          <a:bodyPr anchor="t"/>
          <a:lstStyle>
            <a:lvl1pPr marL="285750" indent="-285750">
              <a:spcAft>
                <a:spcPts val="600"/>
              </a:spcAft>
              <a:defRPr sz="1500" b="1">
                <a:solidFill>
                  <a:schemeClr val="tx2"/>
                </a:solidFill>
                <a:latin typeface="Arial" panose="020B0604020202020204" pitchFamily="34" charset="0"/>
              </a:defRPr>
            </a:lvl1pPr>
            <a:lvl2pPr>
              <a:spcAft>
                <a:spcPts val="600"/>
              </a:spcAft>
              <a:defRPr sz="1500">
                <a:solidFill>
                  <a:schemeClr val="tx2"/>
                </a:solidFill>
                <a:latin typeface="Arial" panose="020B0604020202020204" pitchFamily="34" charset="0"/>
              </a:defRPr>
            </a:lvl2pPr>
            <a:lvl3pPr marL="284163" indent="-284163">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3pPr>
            <a:lvl4pPr marL="574675" indent="-230188">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4pPr>
            <a:lvl5pPr marL="652463" indent="-285750">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5pPr>
            <a:lvl6pPr marL="11096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6pPr>
            <a:lvl7pPr marL="15668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7pPr>
            <a:lvl8pPr marL="20240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8pPr>
            <a:lvl9pPr marL="24812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9pPr>
          </a:lstStyle>
          <a:p>
            <a:pPr defTabSz="914400">
              <a:buFont typeface="Arial" panose="020B0604020202020204" pitchFamily="34" charset="0"/>
              <a:buChar char="•"/>
              <a:defRPr/>
            </a:pPr>
            <a:r>
              <a:rPr lang="en-US" sz="1400" b="0" dirty="0" err="1">
                <a:solidFill>
                  <a:schemeClr val="tx1"/>
                </a:solidFill>
                <a:latin typeface="Arial"/>
                <a:ea typeface="Meiryo UI"/>
                <a:cs typeface="Arial"/>
              </a:rPr>
              <a:t>Coupa</a:t>
            </a:r>
            <a:r>
              <a:rPr lang="ja-JP" altLang="en-US" sz="1400" b="0">
                <a:solidFill>
                  <a:schemeClr val="tx1"/>
                </a:solidFill>
                <a:latin typeface="Arial"/>
                <a:ea typeface="Meiryo UI"/>
                <a:cs typeface="Arial"/>
              </a:rPr>
              <a:t>の紹介</a:t>
            </a:r>
            <a:endParaRPr lang="en-US" sz="1400" b="0">
              <a:solidFill>
                <a:schemeClr val="tx1"/>
              </a:solidFill>
              <a:latin typeface="Arial"/>
              <a:ea typeface="Meiryo UI"/>
              <a:cs typeface="Arial"/>
            </a:endParaRPr>
          </a:p>
          <a:p>
            <a:pPr marL="652145" lvl="4" defTabSz="914400">
              <a:defRPr/>
            </a:pPr>
            <a:r>
              <a:rPr lang="en-US" sz="1400" dirty="0" err="1">
                <a:solidFill>
                  <a:schemeClr val="tx1"/>
                </a:solidFill>
                <a:latin typeface="Arial"/>
                <a:ea typeface="Meiryo UI"/>
                <a:cs typeface="Arial"/>
              </a:rPr>
              <a:t>Coupa</a:t>
            </a:r>
            <a:r>
              <a:rPr lang="ja-JP" altLang="en-US" sz="1400">
                <a:solidFill>
                  <a:schemeClr val="tx1"/>
                </a:solidFill>
                <a:latin typeface="Arial"/>
                <a:ea typeface="Meiryo UI"/>
                <a:cs typeface="Arial"/>
              </a:rPr>
              <a:t>とは</a:t>
            </a:r>
            <a:endParaRPr lang="en-US" sz="1400">
              <a:solidFill>
                <a:schemeClr val="tx1"/>
              </a:solidFill>
              <a:latin typeface="Arial"/>
              <a:ea typeface="Meiryo UI"/>
              <a:cs typeface="Arial"/>
            </a:endParaRPr>
          </a:p>
          <a:p>
            <a:pPr marL="652145" lvl="4" defTabSz="914400">
              <a:defRPr/>
            </a:pPr>
            <a:r>
              <a:rPr lang="ja-JP" altLang="en-US" sz="1400" dirty="0">
                <a:solidFill>
                  <a:schemeClr val="tx1"/>
                </a:solidFill>
                <a:ea typeface="Meiryo UI" panose="020B0604030504040204" pitchFamily="50" charset="-128"/>
              </a:rPr>
              <a:t>メリットについて</a:t>
            </a:r>
            <a:endParaRPr lang="en-US" sz="1400" dirty="0">
              <a:solidFill>
                <a:schemeClr val="tx1"/>
              </a:solidFill>
              <a:ea typeface="Meiryo UI" panose="020B0604030504040204" pitchFamily="50" charset="-128"/>
              <a:cs typeface="Arial" panose="020B0604020202020204" pitchFamily="34" charset="0"/>
            </a:endParaRPr>
          </a:p>
          <a:p>
            <a:pPr defTabSz="914400">
              <a:buFont typeface="Arial" panose="020B0604020202020204" pitchFamily="34" charset="0"/>
              <a:buChar char="•"/>
              <a:defRPr/>
            </a:pPr>
            <a:r>
              <a:rPr lang="en-US" altLang="ja-JP" sz="1400" b="0" dirty="0" err="1">
                <a:solidFill>
                  <a:schemeClr val="tx1"/>
                </a:solidFill>
                <a:latin typeface="Arial"/>
                <a:ea typeface="Meiryo UI"/>
                <a:cs typeface="Arial"/>
              </a:rPr>
              <a:t>Coupa</a:t>
            </a:r>
            <a:r>
              <a:rPr lang="ja-JP" altLang="en-US" sz="1400" b="0">
                <a:solidFill>
                  <a:schemeClr val="tx1"/>
                </a:solidFill>
                <a:latin typeface="Arial"/>
                <a:ea typeface="Meiryo UI"/>
                <a:cs typeface="Arial"/>
              </a:rPr>
              <a:t>サプライヤーポータルへのアクセス</a:t>
            </a:r>
            <a:endParaRPr lang="en-US" altLang="ja-JP" sz="1400" b="0">
              <a:solidFill>
                <a:schemeClr val="tx1"/>
              </a:solidFill>
              <a:latin typeface="Arial"/>
              <a:ea typeface="Meiryo UI"/>
              <a:cs typeface="Arial"/>
            </a:endParaRPr>
          </a:p>
          <a:p>
            <a:pPr defTabSz="914400">
              <a:buFont typeface="Arial" panose="020B0604020202020204" pitchFamily="34" charset="0"/>
              <a:buChar char="•"/>
              <a:defRPr/>
            </a:pPr>
            <a:r>
              <a:rPr lang="ja-JP" altLang="en-US" sz="1400" b="0" dirty="0">
                <a:solidFill>
                  <a:schemeClr val="tx1"/>
                </a:solidFill>
                <a:ea typeface="Meiryo UI" panose="020B0604030504040204" pitchFamily="50" charset="-128"/>
              </a:rPr>
              <a:t>実務依頼通知（</a:t>
            </a:r>
            <a:r>
              <a:rPr lang="en-US" altLang="ja-JP" sz="1400" b="0" dirty="0">
                <a:solidFill>
                  <a:schemeClr val="tx1"/>
                </a:solidFill>
                <a:ea typeface="Meiryo UI" panose="020B0604030504040204" pitchFamily="50" charset="-128"/>
              </a:rPr>
              <a:t>SAN: Supplier Actionable Notice</a:t>
            </a:r>
            <a:r>
              <a:rPr lang="ja-JP" altLang="en-US" sz="1400" b="0" dirty="0">
                <a:solidFill>
                  <a:schemeClr val="tx1"/>
                </a:solidFill>
                <a:ea typeface="Meiryo UI" panose="020B0604030504040204" pitchFamily="50" charset="-128"/>
              </a:rPr>
              <a:t>）　－　（</a:t>
            </a:r>
            <a:r>
              <a:rPr lang="en-US" altLang="ja-JP" sz="1400" b="0" dirty="0">
                <a:solidFill>
                  <a:schemeClr val="tx1"/>
                </a:solidFill>
                <a:ea typeface="Meiryo UI" panose="020B0604030504040204" pitchFamily="50" charset="-128"/>
              </a:rPr>
              <a:t>E</a:t>
            </a:r>
            <a:r>
              <a:rPr lang="ja-JP" altLang="en-US" sz="1400" b="0" dirty="0">
                <a:solidFill>
                  <a:schemeClr val="tx1"/>
                </a:solidFill>
                <a:ea typeface="Meiryo UI" panose="020B0604030504040204" pitchFamily="50" charset="-128"/>
              </a:rPr>
              <a:t>メールフリップ：</a:t>
            </a:r>
            <a:r>
              <a:rPr lang="en-US" altLang="ja-JP" sz="1400" b="0" dirty="0">
                <a:solidFill>
                  <a:schemeClr val="tx1"/>
                </a:solidFill>
                <a:ea typeface="Meiryo UI" panose="020B0604030504040204" pitchFamily="50" charset="-128"/>
              </a:rPr>
              <a:t>Email Flip</a:t>
            </a:r>
            <a:r>
              <a:rPr lang="ja-JP" altLang="en-US" sz="1400" b="0" dirty="0">
                <a:solidFill>
                  <a:schemeClr val="tx1"/>
                </a:solidFill>
                <a:ea typeface="Meiryo UI" panose="020B0604030504040204" pitchFamily="50" charset="-128"/>
              </a:rPr>
              <a:t>）</a:t>
            </a:r>
            <a:endParaRPr lang="en-US" sz="1400" b="0" dirty="0">
              <a:solidFill>
                <a:schemeClr val="tx1"/>
              </a:solidFill>
              <a:ea typeface="Meiryo UI" panose="020B0604030504040204" pitchFamily="50" charset="-128"/>
            </a:endParaRPr>
          </a:p>
          <a:p>
            <a:pPr marL="652145" lvl="4" defTabSz="914400">
              <a:defRPr/>
            </a:pPr>
            <a:r>
              <a:rPr lang="ja-JP" altLang="en-US" sz="1400" dirty="0">
                <a:solidFill>
                  <a:schemeClr val="tx1"/>
                </a:solidFill>
                <a:latin typeface="Arial"/>
                <a:ea typeface="Meiryo UI"/>
                <a:cs typeface="Arial"/>
              </a:rPr>
              <a:t>注文書の受領および表示</a:t>
            </a:r>
            <a:endParaRPr lang="en-US" sz="1400" dirty="0">
              <a:solidFill>
                <a:schemeClr val="tx1"/>
              </a:solidFill>
              <a:latin typeface="Arial"/>
              <a:ea typeface="Meiryo UI"/>
              <a:cs typeface="Arial"/>
            </a:endParaRPr>
          </a:p>
          <a:p>
            <a:pPr marL="652145" lvl="4" defTabSz="914400">
              <a:defRPr/>
            </a:pPr>
            <a:r>
              <a:rPr lang="ja-JP" altLang="en-US" sz="1400" dirty="0">
                <a:solidFill>
                  <a:schemeClr val="tx1"/>
                </a:solidFill>
                <a:latin typeface="Arial"/>
                <a:ea typeface="Meiryo UI"/>
                <a:cs typeface="Arial"/>
              </a:rPr>
              <a:t>注文書の受領承認・納期回答方法</a:t>
            </a:r>
            <a:endParaRPr lang="en-US" altLang="ja-JP" sz="1400" dirty="0">
              <a:solidFill>
                <a:schemeClr val="tx1"/>
              </a:solidFill>
              <a:latin typeface="Arial"/>
              <a:ea typeface="Meiryo UI"/>
              <a:cs typeface="Arial"/>
            </a:endParaRPr>
          </a:p>
          <a:p>
            <a:pPr marL="652145" lvl="4" defTabSz="914400">
              <a:defRPr/>
            </a:pPr>
            <a:r>
              <a:rPr lang="en-US" altLang="ja-JP" sz="1400" dirty="0">
                <a:solidFill>
                  <a:schemeClr val="tx1"/>
                </a:solidFill>
                <a:latin typeface="Arial"/>
                <a:ea typeface="Meiryo UI"/>
                <a:cs typeface="Arial"/>
              </a:rPr>
              <a:t>E</a:t>
            </a:r>
            <a:r>
              <a:rPr lang="ja-JP" altLang="en-US" sz="1400" dirty="0">
                <a:solidFill>
                  <a:schemeClr val="tx1"/>
                </a:solidFill>
                <a:latin typeface="Arial"/>
                <a:ea typeface="Meiryo UI"/>
                <a:cs typeface="Arial"/>
              </a:rPr>
              <a:t>メールフリップ（</a:t>
            </a:r>
            <a:r>
              <a:rPr lang="en-US" altLang="ja-JP" sz="1400" dirty="0">
                <a:solidFill>
                  <a:schemeClr val="tx1"/>
                </a:solidFill>
                <a:latin typeface="Arial"/>
                <a:ea typeface="Meiryo UI"/>
                <a:cs typeface="Arial"/>
              </a:rPr>
              <a:t>Email Flip</a:t>
            </a:r>
            <a:r>
              <a:rPr lang="ja-JP" altLang="en-US" sz="1400" dirty="0">
                <a:solidFill>
                  <a:schemeClr val="tx1"/>
                </a:solidFill>
                <a:latin typeface="Arial"/>
                <a:ea typeface="Meiryo UI"/>
                <a:cs typeface="Arial"/>
              </a:rPr>
              <a:t>）からの請求書の作成</a:t>
            </a:r>
            <a:endParaRPr lang="en-US" sz="1400" dirty="0">
              <a:solidFill>
                <a:schemeClr val="tx1"/>
              </a:solidFill>
              <a:latin typeface="Arial"/>
              <a:ea typeface="Meiryo UI"/>
              <a:cs typeface="Arial"/>
            </a:endParaRPr>
          </a:p>
          <a:p>
            <a:pPr defTabSz="914400">
              <a:buFont typeface="Arial" panose="020B0604020202020204" pitchFamily="34" charset="0"/>
              <a:buChar char="•"/>
              <a:defRPr/>
            </a:pPr>
            <a:r>
              <a:rPr lang="en-US" sz="1400" b="0" dirty="0" err="1">
                <a:solidFill>
                  <a:schemeClr val="tx1"/>
                </a:solidFill>
                <a:latin typeface="Arial"/>
                <a:ea typeface="Meiryo UI"/>
                <a:cs typeface="Arial"/>
              </a:rPr>
              <a:t>Coupa</a:t>
            </a:r>
            <a:r>
              <a:rPr lang="ja-JP" altLang="en-US" sz="1400" b="0">
                <a:solidFill>
                  <a:schemeClr val="tx1"/>
                </a:solidFill>
                <a:latin typeface="Arial"/>
                <a:ea typeface="Meiryo UI"/>
                <a:cs typeface="Arial"/>
              </a:rPr>
              <a:t>サプライヤーポータル</a:t>
            </a:r>
            <a:endParaRPr lang="en-US" sz="1400" b="0">
              <a:solidFill>
                <a:schemeClr val="tx1"/>
              </a:solidFill>
              <a:latin typeface="Arial"/>
              <a:ea typeface="Meiryo UI"/>
              <a:cs typeface="Arial"/>
            </a:endParaRPr>
          </a:p>
          <a:p>
            <a:pPr marL="652145" lvl="4" defTabSz="914400">
              <a:defRPr/>
            </a:pPr>
            <a:r>
              <a:rPr lang="ja-JP" altLang="en-US" sz="1400" dirty="0">
                <a:solidFill>
                  <a:srgbClr val="000000"/>
                </a:solidFill>
                <a:ea typeface="Meiryo UI" panose="020B0604030504040204" pitchFamily="50" charset="-128"/>
              </a:rPr>
              <a:t>注文書の受取および表示</a:t>
            </a:r>
            <a:endParaRPr lang="en-US" sz="1400" dirty="0">
              <a:solidFill>
                <a:schemeClr val="tx1"/>
              </a:solidFill>
              <a:ea typeface="Meiryo UI" panose="020B0604030504040204" pitchFamily="50" charset="-128"/>
              <a:cs typeface="Arial" panose="020B0604020202020204" pitchFamily="34" charset="0"/>
            </a:endParaRPr>
          </a:p>
          <a:p>
            <a:pPr marL="652145" lvl="4" defTabSz="914400">
              <a:defRPr/>
            </a:pPr>
            <a:r>
              <a:rPr lang="ja-JP" altLang="en-US" sz="1400" dirty="0">
                <a:solidFill>
                  <a:srgbClr val="000000"/>
                </a:solidFill>
                <a:latin typeface="Arial"/>
                <a:ea typeface="Meiryo UI"/>
                <a:cs typeface="Arial"/>
              </a:rPr>
              <a:t>注文書の受領承認・納期回答方法</a:t>
            </a:r>
            <a:endParaRPr lang="en-US" sz="1400" dirty="0">
              <a:solidFill>
                <a:schemeClr val="tx1"/>
              </a:solidFill>
              <a:latin typeface="Arial"/>
              <a:ea typeface="Meiryo UI"/>
              <a:cs typeface="Arial"/>
            </a:endParaRPr>
          </a:p>
          <a:p>
            <a:pPr marL="652145" lvl="4" defTabSz="914400">
              <a:defRPr/>
            </a:pPr>
            <a:r>
              <a:rPr lang="ja-JP" altLang="en-US" sz="1400" dirty="0">
                <a:solidFill>
                  <a:schemeClr val="tx1"/>
                </a:solidFill>
                <a:ea typeface="Meiryo UI" panose="020B0604030504040204" pitchFamily="50" charset="-128"/>
              </a:rPr>
              <a:t>請求書の作成</a:t>
            </a:r>
            <a:endParaRPr lang="en-US" sz="1400" dirty="0">
              <a:solidFill>
                <a:schemeClr val="tx1"/>
              </a:solidFill>
              <a:ea typeface="Meiryo UI" panose="020B0604030504040204" pitchFamily="50" charset="-128"/>
              <a:cs typeface="Arial" panose="020B0604020202020204" pitchFamily="34" charset="0"/>
            </a:endParaRPr>
          </a:p>
          <a:p>
            <a:pPr marL="652145" lvl="4" defTabSz="914400">
              <a:defRPr/>
            </a:pPr>
            <a:r>
              <a:rPr lang="ja-JP" altLang="en-US" sz="1400" dirty="0">
                <a:solidFill>
                  <a:schemeClr val="tx1"/>
                </a:solidFill>
                <a:ea typeface="Meiryo UI" panose="020B0604030504040204" pitchFamily="50" charset="-128"/>
              </a:rPr>
              <a:t>請求書の状況</a:t>
            </a:r>
            <a:endParaRPr lang="en-US" sz="1400" dirty="0">
              <a:solidFill>
                <a:schemeClr val="tx1"/>
              </a:solidFill>
              <a:ea typeface="Meiryo UI" panose="020B0604030504040204" pitchFamily="50" charset="-128"/>
              <a:cs typeface="Arial" panose="020B0604020202020204" pitchFamily="34" charset="0"/>
            </a:endParaRPr>
          </a:p>
          <a:p>
            <a:pPr marL="652145" lvl="4" defTabSz="914400">
              <a:defRPr/>
            </a:pPr>
            <a:r>
              <a:rPr lang="ja-JP" altLang="en-US" sz="1400" dirty="0">
                <a:solidFill>
                  <a:schemeClr val="tx1"/>
                </a:solidFill>
                <a:ea typeface="Meiryo UI" panose="020B0604030504040204" pitchFamily="50" charset="-128"/>
              </a:rPr>
              <a:t>サプライヤープロファイルの更新</a:t>
            </a:r>
            <a:endParaRPr lang="en-US" sz="1400" dirty="0">
              <a:solidFill>
                <a:schemeClr val="tx1"/>
              </a:solidFill>
              <a:ea typeface="Meiryo UI" panose="020B0604030504040204" pitchFamily="50" charset="-128"/>
              <a:cs typeface="Arial" panose="020B0604020202020204" pitchFamily="34" charset="0"/>
            </a:endParaRPr>
          </a:p>
          <a:p>
            <a:pPr defTabSz="914400">
              <a:buFont typeface="Arial" panose="020B0604020202020204" pitchFamily="34" charset="0"/>
              <a:buChar char="•"/>
              <a:defRPr/>
            </a:pPr>
            <a:r>
              <a:rPr lang="ja-JP" altLang="en-US" sz="1400" b="0" dirty="0">
                <a:solidFill>
                  <a:schemeClr val="tx1"/>
                </a:solidFill>
                <a:ea typeface="Meiryo UI" panose="020B0604030504040204" pitchFamily="50" charset="-128"/>
              </a:rPr>
              <a:t>次のステップ</a:t>
            </a:r>
            <a:endParaRPr lang="en-US" sz="1400" b="0" dirty="0">
              <a:solidFill>
                <a:schemeClr val="tx1"/>
              </a:solidFill>
              <a:ea typeface="Meiryo UI" panose="020B0604030504040204"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2D11694-F555-4EEB-BAEE-09379ACCDC3A}"/>
              </a:ext>
            </a:extLst>
          </p:cNvPr>
          <p:cNvPicPr>
            <a:picLocks noChangeAspect="1"/>
          </p:cNvPicPr>
          <p:nvPr/>
        </p:nvPicPr>
        <p:blipFill>
          <a:blip r:embed="rId3"/>
          <a:stretch>
            <a:fillRect/>
          </a:stretch>
        </p:blipFill>
        <p:spPr>
          <a:xfrm>
            <a:off x="4837176" y="484223"/>
            <a:ext cx="4131868" cy="3375824"/>
          </a:xfrm>
          <a:prstGeom prst="rect">
            <a:avLst/>
          </a:prstGeom>
        </p:spPr>
      </p:pic>
      <p:pic>
        <p:nvPicPr>
          <p:cNvPr id="4" name="図 3">
            <a:extLst>
              <a:ext uri="{FF2B5EF4-FFF2-40B4-BE49-F238E27FC236}">
                <a16:creationId xmlns:a16="http://schemas.microsoft.com/office/drawing/2014/main" id="{E3A7ED51-783E-4F89-AA7B-83E6542C7172}"/>
              </a:ext>
            </a:extLst>
          </p:cNvPr>
          <p:cNvPicPr>
            <a:picLocks noChangeAspect="1"/>
          </p:cNvPicPr>
          <p:nvPr/>
        </p:nvPicPr>
        <p:blipFill>
          <a:blip r:embed="rId4"/>
          <a:stretch>
            <a:fillRect/>
          </a:stretch>
        </p:blipFill>
        <p:spPr>
          <a:xfrm>
            <a:off x="606928" y="1328179"/>
            <a:ext cx="4131868" cy="2531868"/>
          </a:xfrm>
          <a:prstGeom prst="rect">
            <a:avLst/>
          </a:prstGeom>
        </p:spPr>
      </p:pic>
      <p:pic>
        <p:nvPicPr>
          <p:cNvPr id="6" name="図 5">
            <a:extLst>
              <a:ext uri="{FF2B5EF4-FFF2-40B4-BE49-F238E27FC236}">
                <a16:creationId xmlns:a16="http://schemas.microsoft.com/office/drawing/2014/main" id="{1B47A39F-B1A4-40A5-8692-39D1D6E91F5C}"/>
              </a:ext>
            </a:extLst>
          </p:cNvPr>
          <p:cNvPicPr>
            <a:picLocks noChangeAspect="1"/>
          </p:cNvPicPr>
          <p:nvPr/>
        </p:nvPicPr>
        <p:blipFill>
          <a:blip r:embed="rId5"/>
          <a:stretch>
            <a:fillRect/>
          </a:stretch>
        </p:blipFill>
        <p:spPr>
          <a:xfrm>
            <a:off x="4572000" y="3955518"/>
            <a:ext cx="4397044" cy="1900509"/>
          </a:xfrm>
          <a:prstGeom prst="rect">
            <a:avLst/>
          </a:prstGeom>
        </p:spPr>
      </p:pic>
      <p:sp>
        <p:nvSpPr>
          <p:cNvPr id="7" name="object 6">
            <a:extLst>
              <a:ext uri="{FF2B5EF4-FFF2-40B4-BE49-F238E27FC236}">
                <a16:creationId xmlns:a16="http://schemas.microsoft.com/office/drawing/2014/main" id="{3AD78A95-BBB5-48C8-945D-D04E23E06F3F}"/>
              </a:ext>
            </a:extLst>
          </p:cNvPr>
          <p:cNvSpPr/>
          <p:nvPr/>
        </p:nvSpPr>
        <p:spPr>
          <a:xfrm>
            <a:off x="1691181" y="3245507"/>
            <a:ext cx="960273" cy="256890"/>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8" name="object 6">
            <a:extLst>
              <a:ext uri="{FF2B5EF4-FFF2-40B4-BE49-F238E27FC236}">
                <a16:creationId xmlns:a16="http://schemas.microsoft.com/office/drawing/2014/main" id="{BF9D37A0-8F5D-44B7-AE78-8E5A8E217A85}"/>
              </a:ext>
            </a:extLst>
          </p:cNvPr>
          <p:cNvSpPr/>
          <p:nvPr/>
        </p:nvSpPr>
        <p:spPr>
          <a:xfrm>
            <a:off x="7593495" y="5450466"/>
            <a:ext cx="1375548" cy="40556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989EC436-5BE9-40DC-AC8F-8CCBE88C3302}"/>
              </a:ext>
            </a:extLst>
          </p:cNvPr>
          <p:cNvSpPr/>
          <p:nvPr/>
        </p:nvSpPr>
        <p:spPr>
          <a:xfrm>
            <a:off x="4837176" y="1517628"/>
            <a:ext cx="3961248" cy="2342418"/>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10" name="object 5">
            <a:extLst>
              <a:ext uri="{FF2B5EF4-FFF2-40B4-BE49-F238E27FC236}">
                <a16:creationId xmlns:a16="http://schemas.microsoft.com/office/drawing/2014/main" id="{DEC84D4A-DA8C-4846-A97C-87A1C2E94D81}"/>
              </a:ext>
            </a:extLst>
          </p:cNvPr>
          <p:cNvSpPr txBox="1"/>
          <p:nvPr/>
        </p:nvSpPr>
        <p:spPr>
          <a:xfrm>
            <a:off x="606928" y="4155473"/>
            <a:ext cx="3769348" cy="1692298"/>
          </a:xfrm>
          <a:prstGeom prst="rect">
            <a:avLst/>
          </a:prstGeom>
        </p:spPr>
        <p:txBody>
          <a:bodyPr vert="horz" wrap="square" lIns="0" tIns="11723" rIns="0" bIns="0" rtlCol="0">
            <a:spAutoFit/>
          </a:bodyPr>
          <a:lstStyle/>
          <a:p>
            <a:pPr marL="11723">
              <a:spcBef>
                <a:spcPts val="92"/>
              </a:spcBef>
            </a:pPr>
            <a:r>
              <a:rPr lang="ja-JP" altLang="en-US" sz="1292" spc="-74" dirty="0">
                <a:solidFill>
                  <a:prstClr val="black"/>
                </a:solidFill>
                <a:latin typeface="Arial"/>
                <a:ea typeface="Meiryo UI" panose="020B0604030504040204" pitchFamily="50" charset="-128"/>
                <a:cs typeface="Arial"/>
              </a:rPr>
              <a:t>↑上のポップアップが表示されます。次に 「</a:t>
            </a:r>
            <a:r>
              <a:rPr lang="en-US" altLang="ja-JP" sz="1292" spc="-74" dirty="0">
                <a:solidFill>
                  <a:prstClr val="black"/>
                </a:solidFill>
                <a:latin typeface="Arial"/>
                <a:ea typeface="Meiryo UI" panose="020B0604030504040204" pitchFamily="50" charset="-128"/>
                <a:cs typeface="Arial"/>
              </a:rPr>
              <a:t>Japan</a:t>
            </a:r>
            <a:r>
              <a:rPr lang="ja-JP" altLang="en-US" sz="1292" spc="-74" dirty="0">
                <a:solidFill>
                  <a:prstClr val="black"/>
                </a:solidFill>
                <a:latin typeface="Arial"/>
                <a:ea typeface="Meiryo UI" panose="020B0604030504040204" pitchFamily="50" charset="-128"/>
                <a:cs typeface="Arial"/>
              </a:rPr>
              <a:t>を選択」します</a:t>
            </a:r>
            <a:endParaRPr lang="en-US" altLang="ja-JP" sz="1292" spc="-74" dirty="0">
              <a:solidFill>
                <a:prstClr val="black"/>
              </a:solidFill>
              <a:latin typeface="Arial"/>
              <a:ea typeface="Meiryo UI" panose="020B0604030504040204" pitchFamily="50" charset="-128"/>
              <a:cs typeface="Arial"/>
            </a:endParaRPr>
          </a:p>
          <a:p>
            <a:pPr marL="11723">
              <a:spcBef>
                <a:spcPts val="92"/>
              </a:spcBef>
            </a:pPr>
            <a:endParaRPr lang="en-US" altLang="ja-JP" sz="1292" spc="-74"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住所の欄に移動して、住所を入力します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（日本語での入力も問題ありません）</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dirty="0">
                <a:latin typeface="Arial"/>
                <a:ea typeface="Meiryo UI" panose="020B0604030504040204" pitchFamily="50" charset="-128"/>
                <a:cs typeface="Arial"/>
              </a:rPr>
              <a:t>住所の入力が完了したら、「</a:t>
            </a:r>
            <a:r>
              <a:rPr lang="en-US" altLang="ja-JP" sz="1292" dirty="0">
                <a:latin typeface="Arial"/>
                <a:ea typeface="Meiryo UI" panose="020B0604030504040204" pitchFamily="50" charset="-128"/>
                <a:cs typeface="Arial"/>
              </a:rPr>
              <a:t>Create</a:t>
            </a:r>
            <a:r>
              <a:rPr lang="ja-JP" altLang="en-US" sz="1292" dirty="0">
                <a:latin typeface="Arial"/>
                <a:ea typeface="Meiryo UI" panose="020B0604030504040204" pitchFamily="50" charset="-128"/>
                <a:cs typeface="Arial"/>
              </a:rPr>
              <a:t> </a:t>
            </a:r>
            <a:r>
              <a:rPr lang="en-US" altLang="ja-JP" sz="1292" dirty="0">
                <a:latin typeface="Arial"/>
                <a:ea typeface="Meiryo UI" panose="020B0604030504040204" pitchFamily="50" charset="-128"/>
                <a:cs typeface="Arial"/>
              </a:rPr>
              <a:t>and</a:t>
            </a:r>
            <a:r>
              <a:rPr lang="ja-JP" altLang="en-US" sz="1292" dirty="0">
                <a:latin typeface="Arial"/>
                <a:ea typeface="Meiryo UI" panose="020B0604030504040204" pitchFamily="50" charset="-128"/>
                <a:cs typeface="Arial"/>
              </a:rPr>
              <a:t> </a:t>
            </a:r>
            <a:r>
              <a:rPr lang="en-US" altLang="ja-JP" sz="1292" dirty="0">
                <a:latin typeface="Arial"/>
                <a:ea typeface="Meiryo UI" panose="020B0604030504040204" pitchFamily="50" charset="-128"/>
                <a:cs typeface="Arial"/>
              </a:rPr>
              <a:t>Use</a:t>
            </a:r>
            <a:r>
              <a:rPr lang="ja-JP" altLang="en-US" sz="1292" dirty="0">
                <a:latin typeface="Arial"/>
                <a:ea typeface="Meiryo UI" panose="020B0604030504040204" pitchFamily="50" charset="-128"/>
                <a:cs typeface="Arial"/>
              </a:rPr>
              <a:t>」</a:t>
            </a:r>
            <a:endParaRPr lang="en-US" altLang="ja-JP" sz="1292" dirty="0">
              <a:latin typeface="Arial"/>
              <a:ea typeface="Meiryo UI" panose="020B0604030504040204" pitchFamily="50" charset="-128"/>
              <a:cs typeface="Arial"/>
            </a:endParaRPr>
          </a:p>
          <a:p>
            <a:pPr marL="11723">
              <a:spcBef>
                <a:spcPts val="92"/>
              </a:spcBef>
            </a:pPr>
            <a:r>
              <a:rPr lang="ja-JP" altLang="en-US" sz="1292" dirty="0">
                <a:latin typeface="Arial"/>
                <a:ea typeface="Meiryo UI" panose="020B0604030504040204" pitchFamily="50" charset="-128"/>
                <a:cs typeface="Arial"/>
              </a:rPr>
              <a:t>をクリックして登録を行います。</a:t>
            </a:r>
            <a:endParaRPr lang="en-US" altLang="ja-JP" sz="1292" dirty="0">
              <a:latin typeface="Arial"/>
              <a:ea typeface="Meiryo UI" panose="020B0604030504040204" pitchFamily="50" charset="-128"/>
              <a:cs typeface="Arial"/>
            </a:endParaRPr>
          </a:p>
          <a:p>
            <a:pPr marL="11723">
              <a:spcBef>
                <a:spcPts val="92"/>
              </a:spcBef>
            </a:pPr>
            <a:endParaRPr sz="1292" dirty="0">
              <a:latin typeface="Arial"/>
              <a:ea typeface="Meiryo UI" panose="020B0604030504040204" pitchFamily="50" charset="-128"/>
              <a:cs typeface="Arial"/>
            </a:endParaRPr>
          </a:p>
        </p:txBody>
      </p:sp>
      <p:sp>
        <p:nvSpPr>
          <p:cNvPr id="16" name="object 3">
            <a:extLst>
              <a:ext uri="{FF2B5EF4-FFF2-40B4-BE49-F238E27FC236}">
                <a16:creationId xmlns:a16="http://schemas.microsoft.com/office/drawing/2014/main" id="{A929E130-09D6-4660-8D4C-1CEEEF64B630}"/>
              </a:ext>
            </a:extLst>
          </p:cNvPr>
          <p:cNvSpPr txBox="1">
            <a:spLocks noGrp="1"/>
          </p:cNvSpPr>
          <p:nvPr>
            <p:ph type="title"/>
          </p:nvPr>
        </p:nvSpPr>
        <p:spPr>
          <a:xfrm>
            <a:off x="556750" y="652668"/>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sp>
        <p:nvSpPr>
          <p:cNvPr id="17" name="正方形/長方形 16">
            <a:extLst>
              <a:ext uri="{FF2B5EF4-FFF2-40B4-BE49-F238E27FC236}">
                <a16:creationId xmlns:a16="http://schemas.microsoft.com/office/drawing/2014/main" id="{53B685AC-8C49-4DB1-BA6E-F07BB886B7C4}"/>
              </a:ext>
            </a:extLst>
          </p:cNvPr>
          <p:cNvSpPr/>
          <p:nvPr/>
        </p:nvSpPr>
        <p:spPr>
          <a:xfrm>
            <a:off x="6151676" y="752600"/>
            <a:ext cx="2430746"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bg1">
                    <a:lumMod val="50000"/>
                  </a:schemeClr>
                </a:solidFill>
              </a:rPr>
              <a:t>ABC</a:t>
            </a:r>
            <a:r>
              <a:rPr lang="ja-JP" altLang="en-US" dirty="0">
                <a:solidFill>
                  <a:schemeClr val="bg1">
                    <a:lumMod val="50000"/>
                  </a:schemeClr>
                </a:solidFill>
              </a:rPr>
              <a:t> </a:t>
            </a:r>
            <a:r>
              <a:rPr lang="en-US" altLang="ja-JP" dirty="0">
                <a:solidFill>
                  <a:schemeClr val="bg1">
                    <a:lumMod val="50000"/>
                  </a:schemeClr>
                </a:solidFill>
              </a:rPr>
              <a:t>Company</a:t>
            </a:r>
            <a:endParaRPr kumimoji="1" lang="ja-JP" altLang="en-US" dirty="0">
              <a:solidFill>
                <a:schemeClr val="bg1">
                  <a:lumMod val="50000"/>
                </a:schemeClr>
              </a:solidFill>
            </a:endParaRPr>
          </a:p>
        </p:txBody>
      </p:sp>
      <p:sp>
        <p:nvSpPr>
          <p:cNvPr id="18" name="正方形/長方形 17">
            <a:extLst>
              <a:ext uri="{FF2B5EF4-FFF2-40B4-BE49-F238E27FC236}">
                <a16:creationId xmlns:a16="http://schemas.microsoft.com/office/drawing/2014/main" id="{EB7C3FCE-3326-4841-B38C-47E11713868B}"/>
              </a:ext>
            </a:extLst>
          </p:cNvPr>
          <p:cNvSpPr/>
          <p:nvPr/>
        </p:nvSpPr>
        <p:spPr>
          <a:xfrm>
            <a:off x="1955907" y="2548423"/>
            <a:ext cx="2430746"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bg1">
                    <a:lumMod val="50000"/>
                  </a:schemeClr>
                </a:solidFill>
              </a:rPr>
              <a:t>ABC</a:t>
            </a:r>
            <a:r>
              <a:rPr lang="ja-JP" altLang="en-US" dirty="0">
                <a:solidFill>
                  <a:schemeClr val="bg1">
                    <a:lumMod val="50000"/>
                  </a:schemeClr>
                </a:solidFill>
              </a:rPr>
              <a:t> </a:t>
            </a:r>
            <a:r>
              <a:rPr lang="en-US" altLang="ja-JP" dirty="0">
                <a:solidFill>
                  <a:schemeClr val="bg1">
                    <a:lumMod val="50000"/>
                  </a:schemeClr>
                </a:solidFill>
              </a:rPr>
              <a:t>Company</a:t>
            </a:r>
            <a:endParaRPr kumimoji="1" lang="ja-JP" altLang="en-US" dirty="0">
              <a:solidFill>
                <a:schemeClr val="bg1">
                  <a:lumMod val="50000"/>
                </a:schemeClr>
              </a:solidFill>
            </a:endParaRPr>
          </a:p>
        </p:txBody>
      </p:sp>
    </p:spTree>
    <p:extLst>
      <p:ext uri="{BB962C8B-B14F-4D97-AF65-F5344CB8AC3E}">
        <p14:creationId xmlns:p14="http://schemas.microsoft.com/office/powerpoint/2010/main" val="4147096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pic>
        <p:nvPicPr>
          <p:cNvPr id="6" name="図 5">
            <a:extLst>
              <a:ext uri="{FF2B5EF4-FFF2-40B4-BE49-F238E27FC236}">
                <a16:creationId xmlns:a16="http://schemas.microsoft.com/office/drawing/2014/main" id="{601D4480-C413-4559-A0F0-F62B291CEF95}"/>
              </a:ext>
            </a:extLst>
          </p:cNvPr>
          <p:cNvPicPr>
            <a:picLocks noChangeAspect="1"/>
          </p:cNvPicPr>
          <p:nvPr/>
        </p:nvPicPr>
        <p:blipFill>
          <a:blip r:embed="rId3"/>
          <a:stretch>
            <a:fillRect/>
          </a:stretch>
        </p:blipFill>
        <p:spPr>
          <a:xfrm>
            <a:off x="914400" y="1276427"/>
            <a:ext cx="6851243" cy="3480213"/>
          </a:xfrm>
          <a:prstGeom prst="rect">
            <a:avLst/>
          </a:prstGeom>
        </p:spPr>
      </p:pic>
      <p:sp>
        <p:nvSpPr>
          <p:cNvPr id="10" name="object 6">
            <a:extLst>
              <a:ext uri="{FF2B5EF4-FFF2-40B4-BE49-F238E27FC236}">
                <a16:creationId xmlns:a16="http://schemas.microsoft.com/office/drawing/2014/main" id="{F9138992-2F3A-4DC8-B272-CFA4E34928FB}"/>
              </a:ext>
            </a:extLst>
          </p:cNvPr>
          <p:cNvSpPr/>
          <p:nvPr/>
        </p:nvSpPr>
        <p:spPr>
          <a:xfrm>
            <a:off x="1547446" y="2162908"/>
            <a:ext cx="1688123" cy="211015"/>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4" name="object 6">
            <a:extLst>
              <a:ext uri="{FF2B5EF4-FFF2-40B4-BE49-F238E27FC236}">
                <a16:creationId xmlns:a16="http://schemas.microsoft.com/office/drawing/2014/main" id="{0688869C-9D11-49E3-B283-76512CA2C2EC}"/>
              </a:ext>
            </a:extLst>
          </p:cNvPr>
          <p:cNvSpPr/>
          <p:nvPr/>
        </p:nvSpPr>
        <p:spPr>
          <a:xfrm>
            <a:off x="1266092" y="3656638"/>
            <a:ext cx="2672862" cy="968116"/>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5" name="object 5">
            <a:extLst>
              <a:ext uri="{FF2B5EF4-FFF2-40B4-BE49-F238E27FC236}">
                <a16:creationId xmlns:a16="http://schemas.microsoft.com/office/drawing/2014/main" id="{5A2A2CEA-29AE-4F94-8F28-AE471EC49EE0}"/>
              </a:ext>
            </a:extLst>
          </p:cNvPr>
          <p:cNvSpPr txBox="1"/>
          <p:nvPr/>
        </p:nvSpPr>
        <p:spPr>
          <a:xfrm>
            <a:off x="1034563" y="4947936"/>
            <a:ext cx="5999285" cy="1383047"/>
          </a:xfrm>
          <a:prstGeom prst="rect">
            <a:avLst/>
          </a:prstGeom>
        </p:spPr>
        <p:txBody>
          <a:bodyPr vert="horz" wrap="square" lIns="0" tIns="80303" rIns="0" bIns="0" rtlCol="0">
            <a:spAutoFit/>
          </a:bodyPr>
          <a:lstStyle/>
          <a:p>
            <a:pPr marL="11723">
              <a:spcBef>
                <a:spcPts val="632"/>
              </a:spcBef>
            </a:pPr>
            <a:r>
              <a:rPr lang="ja-JP" altLang="en-US" sz="1292" i="1" spc="-5" dirty="0">
                <a:solidFill>
                  <a:srgbClr val="FF0000"/>
                </a:solidFill>
                <a:latin typeface="Arial"/>
                <a:ea typeface="Meiryo UI" panose="020B0604030504040204" pitchFamily="50" charset="-128"/>
                <a:cs typeface="Arial"/>
              </a:rPr>
              <a:t>必須フィールドはアスタリスクで示されていますので、各項目をご確認ください</a:t>
            </a:r>
            <a:endParaRPr lang="en-US" altLang="ja-JP" sz="1292" b="1" spc="-9" dirty="0">
              <a:solidFill>
                <a:prstClr val="black"/>
              </a:solidFill>
              <a:latin typeface="Arial"/>
              <a:ea typeface="Meiryo UI" panose="020B0604030504040204" pitchFamily="50" charset="-128"/>
              <a:cs typeface="Arial"/>
            </a:endParaRPr>
          </a:p>
          <a:p>
            <a:pPr marL="11723">
              <a:spcBef>
                <a:spcPts val="632"/>
              </a:spcBef>
            </a:pPr>
            <a:r>
              <a:rPr lang="en-US" altLang="ja-JP" sz="1292" b="1" spc="-9" dirty="0">
                <a:solidFill>
                  <a:prstClr val="black"/>
                </a:solidFill>
                <a:latin typeface="Arial"/>
                <a:ea typeface="Meiryo UI" panose="020B0604030504040204" pitchFamily="50" charset="-128"/>
                <a:cs typeface="Arial"/>
              </a:rPr>
              <a:t>Invoice </a:t>
            </a:r>
            <a:r>
              <a:rPr lang="en-US" altLang="ja-JP" sz="1292" b="1" dirty="0">
                <a:solidFill>
                  <a:prstClr val="black"/>
                </a:solidFill>
                <a:latin typeface="Arial"/>
                <a:ea typeface="Meiryo UI" panose="020B0604030504040204" pitchFamily="50" charset="-128"/>
                <a:cs typeface="Arial"/>
              </a:rPr>
              <a:t># </a:t>
            </a:r>
            <a:r>
              <a:rPr lang="ja-JP" altLang="en-US" sz="1292" dirty="0">
                <a:solidFill>
                  <a:prstClr val="black"/>
                </a:solidFill>
                <a:latin typeface="Arial"/>
                <a:ea typeface="Meiryo UI" panose="020B0604030504040204" pitchFamily="50" charset="-128"/>
                <a:cs typeface="Arial"/>
              </a:rPr>
              <a:t>のフィールドに御社請求書番号を入力します。</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日付、通貨の確認をします。</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a:t>
            </a:r>
            <a:r>
              <a:rPr lang="en-US" altLang="ja-JP" sz="1292" dirty="0">
                <a:solidFill>
                  <a:prstClr val="black"/>
                </a:solidFill>
                <a:latin typeface="Arial"/>
                <a:ea typeface="Meiryo UI" panose="020B0604030504040204" pitchFamily="50" charset="-128"/>
                <a:cs typeface="Arial"/>
              </a:rPr>
              <a:t>Supplier</a:t>
            </a:r>
            <a:r>
              <a:rPr lang="ja-JP" altLang="en-US" sz="1292" dirty="0">
                <a:solidFill>
                  <a:prstClr val="black"/>
                </a:solidFill>
                <a:latin typeface="Arial"/>
                <a:ea typeface="Meiryo UI" panose="020B0604030504040204" pitchFamily="50" charset="-128"/>
                <a:cs typeface="Arial"/>
              </a:rPr>
              <a:t> </a:t>
            </a:r>
            <a:r>
              <a:rPr lang="en-US" altLang="ja-JP" sz="1292" dirty="0">
                <a:solidFill>
                  <a:prstClr val="black"/>
                </a:solidFill>
                <a:latin typeface="Arial"/>
                <a:ea typeface="Meiryo UI" panose="020B0604030504040204" pitchFamily="50" charset="-128"/>
                <a:cs typeface="Arial"/>
              </a:rPr>
              <a:t>Note</a:t>
            </a:r>
            <a:r>
              <a:rPr lang="ja-JP" altLang="en-US" sz="1292" dirty="0">
                <a:solidFill>
                  <a:prstClr val="black"/>
                </a:solidFill>
                <a:latin typeface="Arial"/>
                <a:ea typeface="Meiryo UI" panose="020B0604030504040204" pitchFamily="50" charset="-128"/>
                <a:cs typeface="Arial"/>
              </a:rPr>
              <a:t>」にコメントがあれば、記入をお願いします。</a:t>
            </a:r>
            <a:endParaRPr lang="en-US" altLang="ja-JP" sz="1292" i="1" spc="-5" dirty="0">
              <a:solidFill>
                <a:prstClr val="black"/>
              </a:solidFill>
              <a:latin typeface="Arial"/>
              <a:ea typeface="Meiryo UI" panose="020B0604030504040204" pitchFamily="50" charset="-128"/>
              <a:cs typeface="Arial"/>
            </a:endParaRPr>
          </a:p>
          <a:p>
            <a:pPr marL="11723">
              <a:spcBef>
                <a:spcPts val="632"/>
              </a:spcBef>
            </a:pPr>
            <a:r>
              <a:rPr lang="en-US" altLang="ja-JP" sz="1292" dirty="0">
                <a:solidFill>
                  <a:prstClr val="black"/>
                </a:solidFill>
                <a:latin typeface="Arial"/>
                <a:ea typeface="Meiryo UI" panose="020B0604030504040204" pitchFamily="50" charset="-128"/>
                <a:cs typeface="Arial"/>
              </a:rPr>
              <a:t>Attachments</a:t>
            </a:r>
            <a:r>
              <a:rPr lang="ja-JP" altLang="en-US" sz="1292" dirty="0">
                <a:solidFill>
                  <a:prstClr val="black"/>
                </a:solidFill>
                <a:latin typeface="Arial"/>
                <a:ea typeface="Meiryo UI" panose="020B0604030504040204" pitchFamily="50" charset="-128"/>
                <a:cs typeface="Arial"/>
              </a:rPr>
              <a:t>に御社の発行済請求書を添付します。</a:t>
            </a:r>
            <a:endParaRPr lang="en-US" altLang="ja-JP" sz="1292" dirty="0">
              <a:solidFill>
                <a:prstClr val="black"/>
              </a:solidFill>
              <a:latin typeface="Arial"/>
              <a:ea typeface="Meiryo UI" panose="020B0604030504040204" pitchFamily="50" charset="-128"/>
              <a:cs typeface="Arial"/>
            </a:endParaRPr>
          </a:p>
        </p:txBody>
      </p:sp>
      <p:sp>
        <p:nvSpPr>
          <p:cNvPr id="7" name="正方形/長方形 6">
            <a:extLst>
              <a:ext uri="{FF2B5EF4-FFF2-40B4-BE49-F238E27FC236}">
                <a16:creationId xmlns:a16="http://schemas.microsoft.com/office/drawing/2014/main" id="{6B9022A3-F07F-4FA1-BE12-71E1FEE87465}"/>
              </a:ext>
            </a:extLst>
          </p:cNvPr>
          <p:cNvSpPr/>
          <p:nvPr/>
        </p:nvSpPr>
        <p:spPr>
          <a:xfrm>
            <a:off x="5196867" y="2174717"/>
            <a:ext cx="2245924"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algn="ctr"/>
            <a:r>
              <a:rPr lang="en-US" altLang="ja-JP" dirty="0">
                <a:solidFill>
                  <a:schemeClr val="bg1">
                    <a:lumMod val="50000"/>
                  </a:schemeClr>
                </a:solidFill>
              </a:rPr>
              <a:t>ABC</a:t>
            </a:r>
            <a:r>
              <a:rPr lang="ja-JP" altLang="en-US" dirty="0">
                <a:solidFill>
                  <a:schemeClr val="bg1">
                    <a:lumMod val="50000"/>
                  </a:schemeClr>
                </a:solidFill>
              </a:rPr>
              <a:t> </a:t>
            </a:r>
            <a:r>
              <a:rPr lang="en-US" altLang="ja-JP" dirty="0">
                <a:solidFill>
                  <a:schemeClr val="bg1">
                    <a:lumMod val="50000"/>
                  </a:schemeClr>
                </a:solidFill>
              </a:rPr>
              <a:t>Company</a:t>
            </a:r>
            <a:endParaRPr kumimoji="1" lang="ja-JP" altLang="en-US" dirty="0">
              <a:solidFill>
                <a:schemeClr val="bg1">
                  <a:lumMod val="50000"/>
                </a:schemeClr>
              </a:solidFill>
            </a:endParaRPr>
          </a:p>
        </p:txBody>
      </p:sp>
    </p:spTree>
    <p:extLst>
      <p:ext uri="{BB962C8B-B14F-4D97-AF65-F5344CB8AC3E}">
        <p14:creationId xmlns:p14="http://schemas.microsoft.com/office/powerpoint/2010/main" val="4193118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BD724FBB-A04E-4F73-9359-7F77F79EC2C2}"/>
              </a:ext>
            </a:extLst>
          </p:cNvPr>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pic>
        <p:nvPicPr>
          <p:cNvPr id="4" name="図 3">
            <a:extLst>
              <a:ext uri="{FF2B5EF4-FFF2-40B4-BE49-F238E27FC236}">
                <a16:creationId xmlns:a16="http://schemas.microsoft.com/office/drawing/2014/main" id="{4E6F4486-B4FC-422F-9A54-FF2AE712FEE8}"/>
              </a:ext>
            </a:extLst>
          </p:cNvPr>
          <p:cNvPicPr>
            <a:picLocks noChangeAspect="1"/>
          </p:cNvPicPr>
          <p:nvPr/>
        </p:nvPicPr>
        <p:blipFill>
          <a:blip r:embed="rId3"/>
          <a:stretch>
            <a:fillRect/>
          </a:stretch>
        </p:blipFill>
        <p:spPr>
          <a:xfrm>
            <a:off x="656351" y="1474278"/>
            <a:ext cx="2821978" cy="606594"/>
          </a:xfrm>
          <a:prstGeom prst="rect">
            <a:avLst/>
          </a:prstGeom>
        </p:spPr>
      </p:pic>
      <p:pic>
        <p:nvPicPr>
          <p:cNvPr id="5" name="図 4">
            <a:extLst>
              <a:ext uri="{FF2B5EF4-FFF2-40B4-BE49-F238E27FC236}">
                <a16:creationId xmlns:a16="http://schemas.microsoft.com/office/drawing/2014/main" id="{51401AC1-FAA7-41C2-9B57-414103A93629}"/>
              </a:ext>
            </a:extLst>
          </p:cNvPr>
          <p:cNvPicPr>
            <a:picLocks noChangeAspect="1"/>
          </p:cNvPicPr>
          <p:nvPr/>
        </p:nvPicPr>
        <p:blipFill>
          <a:blip r:embed="rId4"/>
          <a:stretch>
            <a:fillRect/>
          </a:stretch>
        </p:blipFill>
        <p:spPr>
          <a:xfrm>
            <a:off x="656351" y="2828924"/>
            <a:ext cx="4210989" cy="1512088"/>
          </a:xfrm>
          <a:prstGeom prst="rect">
            <a:avLst/>
          </a:prstGeom>
        </p:spPr>
      </p:pic>
      <p:pic>
        <p:nvPicPr>
          <p:cNvPr id="6" name="図 5">
            <a:extLst>
              <a:ext uri="{FF2B5EF4-FFF2-40B4-BE49-F238E27FC236}">
                <a16:creationId xmlns:a16="http://schemas.microsoft.com/office/drawing/2014/main" id="{7739FFFF-D22B-4B3D-97DE-0C9877123E3B}"/>
              </a:ext>
            </a:extLst>
          </p:cNvPr>
          <p:cNvPicPr>
            <a:picLocks noChangeAspect="1"/>
          </p:cNvPicPr>
          <p:nvPr/>
        </p:nvPicPr>
        <p:blipFill>
          <a:blip r:embed="rId5"/>
          <a:stretch>
            <a:fillRect/>
          </a:stretch>
        </p:blipFill>
        <p:spPr>
          <a:xfrm>
            <a:off x="656350" y="4935370"/>
            <a:ext cx="3578022" cy="896704"/>
          </a:xfrm>
          <a:prstGeom prst="rect">
            <a:avLst/>
          </a:prstGeom>
        </p:spPr>
      </p:pic>
      <p:sp>
        <p:nvSpPr>
          <p:cNvPr id="7" name="object 5">
            <a:extLst>
              <a:ext uri="{FF2B5EF4-FFF2-40B4-BE49-F238E27FC236}">
                <a16:creationId xmlns:a16="http://schemas.microsoft.com/office/drawing/2014/main" id="{C7918FF0-1FA2-416A-A2EB-A99BE11B43CC}"/>
              </a:ext>
            </a:extLst>
          </p:cNvPr>
          <p:cNvSpPr txBox="1"/>
          <p:nvPr/>
        </p:nvSpPr>
        <p:spPr>
          <a:xfrm>
            <a:off x="5101356" y="1474278"/>
            <a:ext cx="3724591" cy="3865072"/>
          </a:xfrm>
          <a:prstGeom prst="rect">
            <a:avLst/>
          </a:prstGeom>
        </p:spPr>
        <p:txBody>
          <a:bodyPr vert="horz" wrap="square" lIns="0" tIns="80303" rIns="0" bIns="0" rtlCol="0">
            <a:spAutoFit/>
          </a:bodyPr>
          <a:lstStyle/>
          <a:p>
            <a:pPr marL="11723">
              <a:spcBef>
                <a:spcPts val="632"/>
              </a:spcBef>
            </a:pPr>
            <a:r>
              <a:rPr lang="ja-JP" altLang="en-US" sz="1292" dirty="0">
                <a:solidFill>
                  <a:prstClr val="black"/>
                </a:solidFill>
                <a:latin typeface="Arial"/>
                <a:ea typeface="Meiryo UI" panose="020B0604030504040204" pitchFamily="50" charset="-128"/>
                <a:cs typeface="Arial"/>
              </a:rPr>
              <a:t>①　</a:t>
            </a:r>
            <a:r>
              <a:rPr lang="en-US" altLang="ja-JP" sz="1292" dirty="0">
                <a:solidFill>
                  <a:prstClr val="black"/>
                </a:solidFill>
                <a:latin typeface="Arial"/>
                <a:ea typeface="Meiryo UI" panose="020B0604030504040204" pitchFamily="50" charset="-128"/>
                <a:cs typeface="Arial"/>
              </a:rPr>
              <a:t>Attachment</a:t>
            </a:r>
            <a:r>
              <a:rPr lang="ja-JP" altLang="en-US" sz="1292" dirty="0">
                <a:solidFill>
                  <a:prstClr val="black"/>
                </a:solidFill>
                <a:latin typeface="Arial"/>
                <a:ea typeface="Meiryo UI" panose="020B0604030504040204" pitchFamily="50" charset="-128"/>
                <a:cs typeface="Arial"/>
              </a:rPr>
              <a:t>　から「</a:t>
            </a:r>
            <a:r>
              <a:rPr lang="en-US" altLang="ja-JP" sz="1292" dirty="0">
                <a:solidFill>
                  <a:prstClr val="black"/>
                </a:solidFill>
                <a:latin typeface="Arial"/>
                <a:ea typeface="Meiryo UI" panose="020B0604030504040204" pitchFamily="50" charset="-128"/>
                <a:cs typeface="Arial"/>
              </a:rPr>
              <a:t>File</a:t>
            </a:r>
            <a:r>
              <a:rPr lang="ja-JP" altLang="en-US" sz="1292" dirty="0">
                <a:solidFill>
                  <a:prstClr val="black"/>
                </a:solidFill>
                <a:latin typeface="Arial"/>
                <a:ea typeface="Meiryo UI" panose="020B0604030504040204" pitchFamily="50" charset="-128"/>
                <a:cs typeface="Arial"/>
              </a:rPr>
              <a:t>」を選んでクリック</a:t>
            </a: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②　「</a:t>
            </a:r>
            <a:r>
              <a:rPr lang="en-US" altLang="ja-JP" sz="1292" dirty="0">
                <a:solidFill>
                  <a:prstClr val="black"/>
                </a:solidFill>
                <a:latin typeface="Arial"/>
                <a:ea typeface="Meiryo UI" panose="020B0604030504040204" pitchFamily="50" charset="-128"/>
                <a:cs typeface="Arial"/>
              </a:rPr>
              <a:t>Browse</a:t>
            </a:r>
            <a:r>
              <a:rPr lang="ja-JP" altLang="en-US" sz="1292" dirty="0">
                <a:solidFill>
                  <a:prstClr val="black"/>
                </a:solidFill>
                <a:latin typeface="Arial"/>
                <a:ea typeface="Meiryo UI" panose="020B0604030504040204" pitchFamily="50" charset="-128"/>
                <a:cs typeface="Arial"/>
              </a:rPr>
              <a:t>」をクリックしてフォルダを開く</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添付する請求書をフォルダから選択して開く</a:t>
            </a:r>
            <a:r>
              <a:rPr lang="ja-JP" altLang="en-US" sz="1292" dirty="0" err="1">
                <a:solidFill>
                  <a:prstClr val="black"/>
                </a:solidFill>
                <a:latin typeface="Arial"/>
                <a:ea typeface="Meiryo UI" panose="020B0604030504040204" pitchFamily="50" charset="-128"/>
                <a:cs typeface="Arial"/>
              </a:rPr>
              <a:t>を</a:t>
            </a:r>
            <a:r>
              <a:rPr lang="ja-JP" altLang="en-US" sz="1292" dirty="0">
                <a:solidFill>
                  <a:prstClr val="black"/>
                </a:solidFill>
                <a:latin typeface="Arial"/>
                <a:ea typeface="Meiryo UI" panose="020B0604030504040204" pitchFamily="50" charset="-128"/>
                <a:cs typeface="Arial"/>
              </a:rPr>
              <a:t>クリック</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en-US" altLang="ja-JP" sz="1292" dirty="0">
                <a:solidFill>
                  <a:prstClr val="black"/>
                </a:solidFill>
                <a:latin typeface="Arial"/>
                <a:ea typeface="Meiryo UI" panose="020B0604030504040204" pitchFamily="50" charset="-128"/>
                <a:cs typeface="Arial"/>
              </a:rPr>
              <a:t>Or</a:t>
            </a:r>
          </a:p>
          <a:p>
            <a:pPr marL="11723">
              <a:spcBef>
                <a:spcPts val="632"/>
              </a:spcBef>
            </a:pPr>
            <a:r>
              <a:rPr lang="ja-JP" altLang="en-US" sz="1292" dirty="0">
                <a:solidFill>
                  <a:prstClr val="black"/>
                </a:solidFill>
                <a:latin typeface="Arial"/>
                <a:ea typeface="Meiryo UI" panose="020B0604030504040204" pitchFamily="50" charset="-128"/>
                <a:cs typeface="Arial"/>
              </a:rPr>
              <a:t>添付する請求書をドラッグ・アンド・ドロップして、添付する</a:t>
            </a: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③　ファイルが添付される</a:t>
            </a:r>
            <a:endParaRPr lang="en-US" altLang="ja-JP" sz="1292" dirty="0">
              <a:solidFill>
                <a:prstClr val="black"/>
              </a:solidFill>
              <a:latin typeface="Arial"/>
              <a:ea typeface="Meiryo UI" panose="020B0604030504040204" pitchFamily="50" charset="-128"/>
              <a:cs typeface="Arial"/>
            </a:endParaRPr>
          </a:p>
        </p:txBody>
      </p:sp>
      <p:sp>
        <p:nvSpPr>
          <p:cNvPr id="8" name="object 6">
            <a:extLst>
              <a:ext uri="{FF2B5EF4-FFF2-40B4-BE49-F238E27FC236}">
                <a16:creationId xmlns:a16="http://schemas.microsoft.com/office/drawing/2014/main" id="{3988C090-E2B6-4D77-A6F6-83C01DCA6264}"/>
              </a:ext>
            </a:extLst>
          </p:cNvPr>
          <p:cNvSpPr/>
          <p:nvPr/>
        </p:nvSpPr>
        <p:spPr>
          <a:xfrm>
            <a:off x="1666717" y="1566558"/>
            <a:ext cx="333342" cy="201842"/>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B3941B83-B7C3-41E8-8CDA-804662A6E2CB}"/>
              </a:ext>
            </a:extLst>
          </p:cNvPr>
          <p:cNvSpPr/>
          <p:nvPr/>
        </p:nvSpPr>
        <p:spPr>
          <a:xfrm>
            <a:off x="1666715" y="3098715"/>
            <a:ext cx="883818" cy="403681"/>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0" name="object 6">
            <a:extLst>
              <a:ext uri="{FF2B5EF4-FFF2-40B4-BE49-F238E27FC236}">
                <a16:creationId xmlns:a16="http://schemas.microsoft.com/office/drawing/2014/main" id="{B9224948-1F7F-47EA-B289-CAB8106156CA}"/>
              </a:ext>
            </a:extLst>
          </p:cNvPr>
          <p:cNvSpPr/>
          <p:nvPr/>
        </p:nvSpPr>
        <p:spPr>
          <a:xfrm>
            <a:off x="1666715" y="3556260"/>
            <a:ext cx="2764608" cy="540495"/>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1" name="object 6">
            <a:extLst>
              <a:ext uri="{FF2B5EF4-FFF2-40B4-BE49-F238E27FC236}">
                <a16:creationId xmlns:a16="http://schemas.microsoft.com/office/drawing/2014/main" id="{F65F7398-33E6-4B16-80DD-4B7755B8C518}"/>
              </a:ext>
            </a:extLst>
          </p:cNvPr>
          <p:cNvSpPr/>
          <p:nvPr/>
        </p:nvSpPr>
        <p:spPr>
          <a:xfrm>
            <a:off x="1360895" y="5205761"/>
            <a:ext cx="2593349" cy="287519"/>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2022205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5261787B-6D0B-4D7C-9A8D-BEF3E9E86CC1}"/>
              </a:ext>
            </a:extLst>
          </p:cNvPr>
          <p:cNvPicPr>
            <a:picLocks noChangeAspect="1"/>
          </p:cNvPicPr>
          <p:nvPr/>
        </p:nvPicPr>
        <p:blipFill>
          <a:blip r:embed="rId2"/>
          <a:stretch>
            <a:fillRect/>
          </a:stretch>
        </p:blipFill>
        <p:spPr>
          <a:xfrm>
            <a:off x="722628" y="1403803"/>
            <a:ext cx="8175824" cy="4527473"/>
          </a:xfrm>
          <a:prstGeom prst="rect">
            <a:avLst/>
          </a:prstGeom>
        </p:spPr>
      </p:pic>
      <p:sp>
        <p:nvSpPr>
          <p:cNvPr id="9" name="object 3">
            <a:extLst>
              <a:ext uri="{FF2B5EF4-FFF2-40B4-BE49-F238E27FC236}">
                <a16:creationId xmlns:a16="http://schemas.microsoft.com/office/drawing/2014/main" id="{BE54CCFA-37D1-4E5A-98F4-32613B97E0D6}"/>
              </a:ext>
            </a:extLst>
          </p:cNvPr>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sp>
        <p:nvSpPr>
          <p:cNvPr id="10" name="正方形/長方形 9">
            <a:extLst>
              <a:ext uri="{FF2B5EF4-FFF2-40B4-BE49-F238E27FC236}">
                <a16:creationId xmlns:a16="http://schemas.microsoft.com/office/drawing/2014/main" id="{4CAC1537-4AEF-4D24-856D-A8DFCA464C1C}"/>
              </a:ext>
            </a:extLst>
          </p:cNvPr>
          <p:cNvSpPr/>
          <p:nvPr/>
        </p:nvSpPr>
        <p:spPr>
          <a:xfrm>
            <a:off x="5905371" y="244732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1" name="正方形/長方形 10">
            <a:extLst>
              <a:ext uri="{FF2B5EF4-FFF2-40B4-BE49-F238E27FC236}">
                <a16:creationId xmlns:a16="http://schemas.microsoft.com/office/drawing/2014/main" id="{CC0EA541-9E03-4BC1-8F7E-E5237E8A7868}"/>
              </a:ext>
            </a:extLst>
          </p:cNvPr>
          <p:cNvSpPr/>
          <p:nvPr/>
        </p:nvSpPr>
        <p:spPr>
          <a:xfrm>
            <a:off x="5917606" y="304911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2" name="正方形/長方形 11">
            <a:extLst>
              <a:ext uri="{FF2B5EF4-FFF2-40B4-BE49-F238E27FC236}">
                <a16:creationId xmlns:a16="http://schemas.microsoft.com/office/drawing/2014/main" id="{E9E6CD21-9C9D-4052-9A22-A21B55093F45}"/>
              </a:ext>
            </a:extLst>
          </p:cNvPr>
          <p:cNvSpPr/>
          <p:nvPr/>
        </p:nvSpPr>
        <p:spPr>
          <a:xfrm>
            <a:off x="5905370" y="4005806"/>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3" name="正方形/長方形 12">
            <a:extLst>
              <a:ext uri="{FF2B5EF4-FFF2-40B4-BE49-F238E27FC236}">
                <a16:creationId xmlns:a16="http://schemas.microsoft.com/office/drawing/2014/main" id="{9C87EEE3-8D6C-4CAA-B386-46537BC4F2AF}"/>
              </a:ext>
            </a:extLst>
          </p:cNvPr>
          <p:cNvSpPr/>
          <p:nvPr/>
        </p:nvSpPr>
        <p:spPr>
          <a:xfrm>
            <a:off x="5917606" y="498689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4" name="object 5">
            <a:extLst>
              <a:ext uri="{FF2B5EF4-FFF2-40B4-BE49-F238E27FC236}">
                <a16:creationId xmlns:a16="http://schemas.microsoft.com/office/drawing/2014/main" id="{FBA98DB8-49B7-421F-AC86-45F54E9468F7}"/>
              </a:ext>
            </a:extLst>
          </p:cNvPr>
          <p:cNvSpPr txBox="1"/>
          <p:nvPr/>
        </p:nvSpPr>
        <p:spPr>
          <a:xfrm>
            <a:off x="844062" y="5927526"/>
            <a:ext cx="5999285" cy="279924"/>
          </a:xfrm>
          <a:prstGeom prst="rect">
            <a:avLst/>
          </a:prstGeom>
        </p:spPr>
        <p:txBody>
          <a:bodyPr vert="horz" wrap="square" lIns="0" tIns="80303" rIns="0" bIns="0" rtlCol="0">
            <a:spAutoFit/>
          </a:bodyPr>
          <a:lstStyle/>
          <a:p>
            <a:pPr marL="11723">
              <a:spcBef>
                <a:spcPts val="632"/>
              </a:spcBef>
            </a:pPr>
            <a:r>
              <a:rPr lang="ja-JP" altLang="en-US" sz="1292" i="1" spc="-5" dirty="0">
                <a:solidFill>
                  <a:srgbClr val="FF0000"/>
                </a:solidFill>
                <a:latin typeface="Arial"/>
                <a:ea typeface="Meiryo UI" panose="020B0604030504040204" pitchFamily="50" charset="-128"/>
                <a:cs typeface="Arial"/>
              </a:rPr>
              <a:t>必須フィールドはアスタリスクで示されています。入力が完了すると↑上のようになります。</a:t>
            </a:r>
            <a:endParaRPr lang="en-US" altLang="ja-JP" sz="1292" b="1" spc="-9" dirty="0">
              <a:solidFill>
                <a:prstClr val="black"/>
              </a:solidFill>
              <a:latin typeface="Arial"/>
              <a:ea typeface="Meiryo UI" panose="020B0604030504040204" pitchFamily="50" charset="-128"/>
              <a:cs typeface="Arial"/>
            </a:endParaRPr>
          </a:p>
        </p:txBody>
      </p:sp>
    </p:spTree>
    <p:extLst>
      <p:ext uri="{BB962C8B-B14F-4D97-AF65-F5344CB8AC3E}">
        <p14:creationId xmlns:p14="http://schemas.microsoft.com/office/powerpoint/2010/main" val="3378127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spcBef>
                <a:spcPts val="100"/>
              </a:spcBef>
            </a:pPr>
            <a:r>
              <a:rPr lang="ja-JP" altLang="en-US" spc="-5" dirty="0">
                <a:latin typeface="Arial" panose="020B0604020202020204" pitchFamily="34" charset="0"/>
                <a:ea typeface="Meiryo UI" panose="020B0604030504040204" pitchFamily="50" charset="-128"/>
              </a:rPr>
              <a:t>請求書の作成方法</a:t>
            </a:r>
          </a:p>
        </p:txBody>
      </p:sp>
      <p:sp>
        <p:nvSpPr>
          <p:cNvPr id="5" name="object 5"/>
          <p:cNvSpPr txBox="1"/>
          <p:nvPr/>
        </p:nvSpPr>
        <p:spPr>
          <a:xfrm>
            <a:off x="6781800" y="1219200"/>
            <a:ext cx="1905000" cy="1470274"/>
          </a:xfrm>
          <a:prstGeom prst="rect">
            <a:avLst/>
          </a:prstGeom>
        </p:spPr>
        <p:txBody>
          <a:bodyPr vert="horz" wrap="square" lIns="0" tIns="86995" rIns="0" bIns="0" rtlCol="0">
            <a:spAutoFit/>
          </a:bodyPr>
          <a:lstStyle/>
          <a:p>
            <a:pPr marL="12700">
              <a:lnSpc>
                <a:spcPct val="100000"/>
              </a:lnSpc>
              <a:spcBef>
                <a:spcPts val="685"/>
              </a:spcBef>
            </a:pPr>
            <a:r>
              <a:rPr lang="ja-JP" altLang="en-US" sz="1400" i="1" spc="-5" dirty="0">
                <a:latin typeface="Arial"/>
                <a:ea typeface="Meiryo UI" panose="020B0604030504040204" pitchFamily="50" charset="-128"/>
                <a:cs typeface="Arial"/>
              </a:rPr>
              <a:t>初期値で注文内容が表記されていますので、内容を確認してください。</a:t>
            </a:r>
            <a:endParaRPr lang="en-US" altLang="ja-JP" sz="1400" i="1" spc="-5" dirty="0">
              <a:latin typeface="Arial"/>
              <a:ea typeface="Meiryo UI" panose="020B0604030504040204" pitchFamily="50" charset="-128"/>
              <a:cs typeface="Arial"/>
            </a:endParaRPr>
          </a:p>
          <a:p>
            <a:pPr marL="12700">
              <a:lnSpc>
                <a:spcPct val="100000"/>
              </a:lnSpc>
              <a:spcBef>
                <a:spcPts val="685"/>
              </a:spcBef>
            </a:pPr>
            <a:r>
              <a:rPr lang="ja-JP" altLang="en-US" sz="1400" i="1" spc="-5" dirty="0">
                <a:latin typeface="Arial"/>
                <a:ea typeface="Meiryo UI" panose="020B0604030504040204" pitchFamily="50" charset="-128"/>
                <a:cs typeface="Arial"/>
              </a:rPr>
              <a:t>分納を行った場合は、ここで支払い請求の数量を変更してください</a:t>
            </a:r>
            <a:endParaRPr sz="1400" dirty="0">
              <a:latin typeface="Arial"/>
              <a:ea typeface="Meiryo UI" panose="020B0604030504040204" pitchFamily="50" charset="-128"/>
              <a:cs typeface="Arial"/>
            </a:endParaRPr>
          </a:p>
        </p:txBody>
      </p:sp>
      <p:pic>
        <p:nvPicPr>
          <p:cNvPr id="7" name="図 6">
            <a:extLst>
              <a:ext uri="{FF2B5EF4-FFF2-40B4-BE49-F238E27FC236}">
                <a16:creationId xmlns:a16="http://schemas.microsoft.com/office/drawing/2014/main" id="{FD33BE43-9CE2-4B4C-8A04-34078257890B}"/>
              </a:ext>
            </a:extLst>
          </p:cNvPr>
          <p:cNvPicPr>
            <a:picLocks noChangeAspect="1"/>
          </p:cNvPicPr>
          <p:nvPr/>
        </p:nvPicPr>
        <p:blipFill>
          <a:blip r:embed="rId2"/>
          <a:stretch>
            <a:fillRect/>
          </a:stretch>
        </p:blipFill>
        <p:spPr>
          <a:xfrm>
            <a:off x="152400" y="882988"/>
            <a:ext cx="6478038" cy="2286000"/>
          </a:xfrm>
          <a:prstGeom prst="rect">
            <a:avLst/>
          </a:prstGeom>
        </p:spPr>
      </p:pic>
      <p:pic>
        <p:nvPicPr>
          <p:cNvPr id="8" name="図 7">
            <a:extLst>
              <a:ext uri="{FF2B5EF4-FFF2-40B4-BE49-F238E27FC236}">
                <a16:creationId xmlns:a16="http://schemas.microsoft.com/office/drawing/2014/main" id="{11620F68-8411-4CF4-9FC1-71CD83087682}"/>
              </a:ext>
            </a:extLst>
          </p:cNvPr>
          <p:cNvPicPr>
            <a:picLocks noChangeAspect="1"/>
          </p:cNvPicPr>
          <p:nvPr/>
        </p:nvPicPr>
        <p:blipFill>
          <a:blip r:embed="rId3"/>
          <a:stretch>
            <a:fillRect/>
          </a:stretch>
        </p:blipFill>
        <p:spPr>
          <a:xfrm>
            <a:off x="152400" y="3181220"/>
            <a:ext cx="5058956" cy="3335931"/>
          </a:xfrm>
          <a:prstGeom prst="rect">
            <a:avLst/>
          </a:prstGeom>
        </p:spPr>
      </p:pic>
      <p:sp>
        <p:nvSpPr>
          <p:cNvPr id="10" name="object 5">
            <a:extLst>
              <a:ext uri="{FF2B5EF4-FFF2-40B4-BE49-F238E27FC236}">
                <a16:creationId xmlns:a16="http://schemas.microsoft.com/office/drawing/2014/main" id="{AB33CBD5-1FA9-487E-A69B-6EC3C908D520}"/>
              </a:ext>
            </a:extLst>
          </p:cNvPr>
          <p:cNvSpPr txBox="1"/>
          <p:nvPr/>
        </p:nvSpPr>
        <p:spPr>
          <a:xfrm>
            <a:off x="5562600" y="3298737"/>
            <a:ext cx="1905000" cy="1739579"/>
          </a:xfrm>
          <a:prstGeom prst="rect">
            <a:avLst/>
          </a:prstGeom>
        </p:spPr>
        <p:txBody>
          <a:bodyPr vert="horz" wrap="square" lIns="0" tIns="86995" rIns="0" bIns="0" rtlCol="0">
            <a:spAutoFit/>
          </a:bodyPr>
          <a:lstStyle/>
          <a:p>
            <a:pPr marL="12700">
              <a:lnSpc>
                <a:spcPct val="100000"/>
              </a:lnSpc>
              <a:spcBef>
                <a:spcPts val="685"/>
              </a:spcBef>
            </a:pPr>
            <a:r>
              <a:rPr lang="ja-JP" altLang="en-US" sz="1400" dirty="0">
                <a:latin typeface="Arial"/>
                <a:ea typeface="Meiryo UI" panose="020B0604030504040204" pitchFamily="50" charset="-128"/>
                <a:cs typeface="Arial"/>
              </a:rPr>
              <a:t>消費税の設定を行います</a:t>
            </a:r>
            <a:endParaRPr lang="en-US" altLang="ja-JP" sz="1400" dirty="0">
              <a:latin typeface="Arial"/>
              <a:ea typeface="Meiryo UI" panose="020B0604030504040204" pitchFamily="50" charset="-128"/>
              <a:cs typeface="Arial"/>
            </a:endParaRPr>
          </a:p>
          <a:p>
            <a:pPr marL="12700">
              <a:lnSpc>
                <a:spcPct val="100000"/>
              </a:lnSpc>
              <a:spcBef>
                <a:spcPts val="685"/>
              </a:spcBef>
            </a:pPr>
            <a:endParaRPr lang="en-US" altLang="ja-JP" sz="1400" dirty="0">
              <a:latin typeface="Arial"/>
              <a:ea typeface="Meiryo UI" panose="020B0604030504040204" pitchFamily="50" charset="-128"/>
              <a:cs typeface="Arial"/>
            </a:endParaRPr>
          </a:p>
          <a:p>
            <a:pPr marL="12700">
              <a:lnSpc>
                <a:spcPct val="100000"/>
              </a:lnSpc>
              <a:spcBef>
                <a:spcPts val="685"/>
              </a:spcBef>
            </a:pPr>
            <a:r>
              <a:rPr lang="en-US" altLang="ja-JP" sz="1400" dirty="0">
                <a:latin typeface="Arial"/>
                <a:ea typeface="Meiryo UI" panose="020B0604030504040204" pitchFamily="50" charset="-128"/>
                <a:cs typeface="Arial"/>
              </a:rPr>
              <a:t>JP</a:t>
            </a:r>
            <a:r>
              <a:rPr lang="ja-JP" altLang="en-US" sz="1400" dirty="0">
                <a:latin typeface="Arial"/>
                <a:ea typeface="Meiryo UI" panose="020B0604030504040204" pitchFamily="50" charset="-128"/>
                <a:cs typeface="Arial"/>
              </a:rPr>
              <a:t>＝</a:t>
            </a:r>
            <a:r>
              <a:rPr lang="en-US" altLang="ja-JP" sz="1400" dirty="0">
                <a:latin typeface="Arial"/>
                <a:ea typeface="Meiryo UI" panose="020B0604030504040204" pitchFamily="50" charset="-128"/>
                <a:cs typeface="Arial"/>
              </a:rPr>
              <a:t>Japan</a:t>
            </a:r>
          </a:p>
          <a:p>
            <a:pPr marL="12700">
              <a:lnSpc>
                <a:spcPct val="100000"/>
              </a:lnSpc>
              <a:spcBef>
                <a:spcPts val="685"/>
              </a:spcBef>
            </a:pPr>
            <a:r>
              <a:rPr lang="ja-JP" altLang="en-US" sz="1400" dirty="0">
                <a:latin typeface="Arial"/>
                <a:ea typeface="Meiryo UI" panose="020B0604030504040204" pitchFamily="50" charset="-128"/>
                <a:cs typeface="Arial"/>
              </a:rPr>
              <a:t>適応される消費税を選択してください</a:t>
            </a:r>
            <a:endParaRPr lang="en-US" altLang="ja-JP" sz="1400" dirty="0">
              <a:latin typeface="Arial"/>
              <a:ea typeface="Meiryo UI" panose="020B0604030504040204" pitchFamily="50" charset="-128"/>
              <a:cs typeface="Arial"/>
            </a:endParaRPr>
          </a:p>
          <a:p>
            <a:pPr marL="12700">
              <a:lnSpc>
                <a:spcPct val="100000"/>
              </a:lnSpc>
              <a:spcBef>
                <a:spcPts val="685"/>
              </a:spcBef>
            </a:pPr>
            <a:endParaRPr sz="1400" dirty="0">
              <a:latin typeface="Arial"/>
              <a:ea typeface="Meiryo UI" panose="020B0604030504040204" pitchFamily="50" charset="-128"/>
              <a:cs typeface="Arial"/>
            </a:endParaRPr>
          </a:p>
        </p:txBody>
      </p:sp>
      <p:sp>
        <p:nvSpPr>
          <p:cNvPr id="11" name="object 6">
            <a:extLst>
              <a:ext uri="{FF2B5EF4-FFF2-40B4-BE49-F238E27FC236}">
                <a16:creationId xmlns:a16="http://schemas.microsoft.com/office/drawing/2014/main" id="{29607975-054F-4B0A-9948-601CED9602DA}"/>
              </a:ext>
            </a:extLst>
          </p:cNvPr>
          <p:cNvSpPr/>
          <p:nvPr/>
        </p:nvSpPr>
        <p:spPr>
          <a:xfrm>
            <a:off x="773702" y="1219200"/>
            <a:ext cx="5550897" cy="381000"/>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2" name="object 6">
            <a:extLst>
              <a:ext uri="{FF2B5EF4-FFF2-40B4-BE49-F238E27FC236}">
                <a16:creationId xmlns:a16="http://schemas.microsoft.com/office/drawing/2014/main" id="{BBFF6F55-0778-405F-B98D-4BA89292E51E}"/>
              </a:ext>
            </a:extLst>
          </p:cNvPr>
          <p:cNvSpPr/>
          <p:nvPr/>
        </p:nvSpPr>
        <p:spPr>
          <a:xfrm>
            <a:off x="1219199" y="4343400"/>
            <a:ext cx="3886201" cy="609600"/>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16391270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5E7E1EFA-7351-4111-9EB0-58CD9B2730C2}"/>
              </a:ext>
            </a:extLst>
          </p:cNvPr>
          <p:cNvSpPr>
            <a:spLocks noGrp="1"/>
          </p:cNvSpPr>
          <p:nvPr>
            <p:ph type="title"/>
          </p:nvPr>
        </p:nvSpPr>
        <p:spPr/>
        <p:txBody>
          <a:bodyPr/>
          <a:lstStyle/>
          <a:p>
            <a:r>
              <a:rPr lang="ja-JP" altLang="en-US" spc="-5" dirty="0">
                <a:latin typeface="Arial" panose="020B0604020202020204" pitchFamily="34" charset="0"/>
                <a:ea typeface="Meiryo UI" panose="020B0604030504040204" pitchFamily="50" charset="-128"/>
              </a:rPr>
              <a:t>請求書の作成方法</a:t>
            </a:r>
            <a:endParaRPr lang="ja-JP" altLang="en-US" dirty="0"/>
          </a:p>
        </p:txBody>
      </p:sp>
      <p:pic>
        <p:nvPicPr>
          <p:cNvPr id="4" name="図 3">
            <a:extLst>
              <a:ext uri="{FF2B5EF4-FFF2-40B4-BE49-F238E27FC236}">
                <a16:creationId xmlns:a16="http://schemas.microsoft.com/office/drawing/2014/main" id="{B532AEF4-53CF-486C-93DE-9883A9C6613A}"/>
              </a:ext>
            </a:extLst>
          </p:cNvPr>
          <p:cNvPicPr>
            <a:picLocks noChangeAspect="1"/>
          </p:cNvPicPr>
          <p:nvPr/>
        </p:nvPicPr>
        <p:blipFill>
          <a:blip r:embed="rId2"/>
          <a:stretch>
            <a:fillRect/>
          </a:stretch>
        </p:blipFill>
        <p:spPr>
          <a:xfrm>
            <a:off x="609600" y="848407"/>
            <a:ext cx="8001000" cy="4376113"/>
          </a:xfrm>
          <a:prstGeom prst="rect">
            <a:avLst/>
          </a:prstGeom>
        </p:spPr>
      </p:pic>
      <p:sp>
        <p:nvSpPr>
          <p:cNvPr id="9" name="object 9"/>
          <p:cNvSpPr/>
          <p:nvPr/>
        </p:nvSpPr>
        <p:spPr>
          <a:xfrm>
            <a:off x="7543800" y="3581400"/>
            <a:ext cx="990600" cy="26188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1" name="object 9">
            <a:extLst>
              <a:ext uri="{FF2B5EF4-FFF2-40B4-BE49-F238E27FC236}">
                <a16:creationId xmlns:a16="http://schemas.microsoft.com/office/drawing/2014/main" id="{A0678A15-4E68-47B6-A527-D6029DE15246}"/>
              </a:ext>
            </a:extLst>
          </p:cNvPr>
          <p:cNvSpPr/>
          <p:nvPr/>
        </p:nvSpPr>
        <p:spPr>
          <a:xfrm>
            <a:off x="5181600" y="3352800"/>
            <a:ext cx="3581400" cy="18568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3" name="object 9">
            <a:extLst>
              <a:ext uri="{FF2B5EF4-FFF2-40B4-BE49-F238E27FC236}">
                <a16:creationId xmlns:a16="http://schemas.microsoft.com/office/drawing/2014/main" id="{D5F4DC38-811A-4250-B6C4-D399804293BC}"/>
              </a:ext>
            </a:extLst>
          </p:cNvPr>
          <p:cNvSpPr/>
          <p:nvPr/>
        </p:nvSpPr>
        <p:spPr>
          <a:xfrm>
            <a:off x="3505200" y="1752600"/>
            <a:ext cx="4953000" cy="30480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4" name="object 9">
            <a:extLst>
              <a:ext uri="{FF2B5EF4-FFF2-40B4-BE49-F238E27FC236}">
                <a16:creationId xmlns:a16="http://schemas.microsoft.com/office/drawing/2014/main" id="{9FF4D6D3-ACC4-4797-97E8-7206945BF5F3}"/>
              </a:ext>
            </a:extLst>
          </p:cNvPr>
          <p:cNvSpPr/>
          <p:nvPr/>
        </p:nvSpPr>
        <p:spPr>
          <a:xfrm>
            <a:off x="257174" y="4001632"/>
            <a:ext cx="8353425" cy="1408567"/>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5" name="object 5">
            <a:extLst>
              <a:ext uri="{FF2B5EF4-FFF2-40B4-BE49-F238E27FC236}">
                <a16:creationId xmlns:a16="http://schemas.microsoft.com/office/drawing/2014/main" id="{06DFEFC5-4E63-472A-B77A-1BB85FCE586C}"/>
              </a:ext>
            </a:extLst>
          </p:cNvPr>
          <p:cNvSpPr txBox="1"/>
          <p:nvPr/>
        </p:nvSpPr>
        <p:spPr>
          <a:xfrm>
            <a:off x="266699" y="5535823"/>
            <a:ext cx="8343900" cy="913712"/>
          </a:xfrm>
          <a:prstGeom prst="rect">
            <a:avLst/>
          </a:prstGeom>
        </p:spPr>
        <p:txBody>
          <a:bodyPr vert="horz" wrap="square" lIns="0" tIns="86995" rIns="0" bIns="0" rtlCol="0">
            <a:spAutoFit/>
          </a:bodyPr>
          <a:lstStyle/>
          <a:p>
            <a:pPr marL="12700">
              <a:lnSpc>
                <a:spcPct val="100000"/>
              </a:lnSpc>
              <a:spcBef>
                <a:spcPts val="685"/>
              </a:spcBef>
            </a:pPr>
            <a:r>
              <a:rPr lang="ja-JP" altLang="en-US" sz="1400" dirty="0">
                <a:latin typeface="Arial"/>
                <a:ea typeface="Meiryo UI" panose="020B0604030504040204" pitchFamily="50" charset="-128"/>
                <a:cs typeface="Arial"/>
              </a:rPr>
              <a:t>消費税の設定が完了したら、「</a:t>
            </a:r>
            <a:r>
              <a:rPr lang="en-US" altLang="ja-JP" sz="1400" dirty="0">
                <a:latin typeface="Arial"/>
                <a:ea typeface="Meiryo UI" panose="020B0604030504040204" pitchFamily="50" charset="-128"/>
                <a:cs typeface="Arial"/>
              </a:rPr>
              <a:t>Email me status updates for invoices I create this way</a:t>
            </a:r>
            <a:r>
              <a:rPr lang="ja-JP" altLang="en-US" sz="1400" dirty="0">
                <a:latin typeface="Arial"/>
                <a:ea typeface="Meiryo UI" panose="020B0604030504040204" pitchFamily="50" charset="-128"/>
                <a:cs typeface="Arial"/>
              </a:rPr>
              <a:t>」に必ずチェックを入れて</a:t>
            </a:r>
            <a:endParaRPr lang="en-US" altLang="ja-JP" sz="1400" dirty="0">
              <a:latin typeface="Arial"/>
              <a:ea typeface="Meiryo UI" panose="020B0604030504040204" pitchFamily="50" charset="-128"/>
              <a:cs typeface="Arial"/>
            </a:endParaRPr>
          </a:p>
          <a:p>
            <a:pPr marL="12700">
              <a:lnSpc>
                <a:spcPct val="100000"/>
              </a:lnSpc>
              <a:spcBef>
                <a:spcPts val="685"/>
              </a:spcBef>
            </a:pPr>
            <a:r>
              <a:rPr lang="ja-JP" altLang="en-US" sz="1400" dirty="0">
                <a:latin typeface="Arial"/>
                <a:ea typeface="Meiryo UI" panose="020B0604030504040204" pitchFamily="50" charset="-128"/>
                <a:cs typeface="Arial"/>
              </a:rPr>
              <a:t>「</a:t>
            </a:r>
            <a:r>
              <a:rPr lang="en-US" altLang="ja-JP" sz="1400" dirty="0">
                <a:latin typeface="Arial"/>
                <a:ea typeface="Meiryo UI" panose="020B0604030504040204" pitchFamily="50" charset="-128"/>
                <a:cs typeface="Arial"/>
              </a:rPr>
              <a:t>Submit</a:t>
            </a:r>
            <a:r>
              <a:rPr lang="ja-JP" altLang="en-US" sz="1400" dirty="0">
                <a:latin typeface="Arial"/>
                <a:ea typeface="Meiryo UI" panose="020B0604030504040204" pitchFamily="50" charset="-128"/>
                <a:cs typeface="Arial"/>
              </a:rPr>
              <a:t>」をクリックして、提出を行います。（チェックを忘れると申請した請求についての更新通知が流れません）</a:t>
            </a:r>
            <a:endParaRPr lang="en-US" altLang="ja-JP" sz="1400" dirty="0">
              <a:latin typeface="Arial"/>
              <a:ea typeface="Meiryo UI" panose="020B0604030504040204" pitchFamily="50" charset="-128"/>
              <a:cs typeface="Arial"/>
            </a:endParaRPr>
          </a:p>
          <a:p>
            <a:pPr marL="12700">
              <a:lnSpc>
                <a:spcPct val="100000"/>
              </a:lnSpc>
              <a:spcBef>
                <a:spcPts val="685"/>
              </a:spcBef>
            </a:pPr>
            <a:r>
              <a:rPr lang="ja-JP" altLang="en-US" sz="1400" dirty="0">
                <a:latin typeface="Arial"/>
                <a:ea typeface="Meiryo UI" panose="020B0604030504040204" pitchFamily="50" charset="-128"/>
                <a:cs typeface="Arial"/>
              </a:rPr>
              <a:t>コメントがある場合は、コメント欄に内容を書いて、「</a:t>
            </a:r>
            <a:r>
              <a:rPr lang="en-US" altLang="ja-JP" sz="1400" dirty="0">
                <a:latin typeface="Arial"/>
                <a:ea typeface="Meiryo UI" panose="020B0604030504040204" pitchFamily="50" charset="-128"/>
                <a:cs typeface="Arial"/>
              </a:rPr>
              <a:t>Add</a:t>
            </a:r>
            <a:r>
              <a:rPr lang="ja-JP" altLang="en-US" sz="1400" dirty="0">
                <a:latin typeface="Arial"/>
                <a:ea typeface="Meiryo UI" panose="020B0604030504040204" pitchFamily="50" charset="-128"/>
                <a:cs typeface="Arial"/>
              </a:rPr>
              <a:t> </a:t>
            </a:r>
            <a:r>
              <a:rPr lang="en-US" altLang="ja-JP" sz="1400" dirty="0">
                <a:latin typeface="Arial"/>
                <a:ea typeface="Meiryo UI" panose="020B0604030504040204" pitchFamily="50" charset="-128"/>
                <a:cs typeface="Arial"/>
              </a:rPr>
              <a:t>Comment</a:t>
            </a:r>
            <a:r>
              <a:rPr lang="ja-JP" altLang="en-US" sz="1400" dirty="0">
                <a:latin typeface="Arial"/>
                <a:ea typeface="Meiryo UI" panose="020B0604030504040204" pitchFamily="50" charset="-128"/>
                <a:cs typeface="Arial"/>
              </a:rPr>
              <a:t>」をクリックして登録をしてください</a:t>
            </a:r>
            <a:endParaRPr sz="1400" dirty="0">
              <a:latin typeface="Arial"/>
              <a:ea typeface="Meiryo UI" panose="020B0604030504040204" pitchFamily="50" charset="-128"/>
              <a:cs typeface="Arial"/>
            </a:endParaRPr>
          </a:p>
        </p:txBody>
      </p:sp>
    </p:spTree>
    <p:extLst>
      <p:ext uri="{BB962C8B-B14F-4D97-AF65-F5344CB8AC3E}">
        <p14:creationId xmlns:p14="http://schemas.microsoft.com/office/powerpoint/2010/main" val="638351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lang="ja-JP" altLang="en-US" spc="-5" dirty="0">
                <a:latin typeface="Arial" panose="020B0604020202020204" pitchFamily="34" charset="0"/>
                <a:ea typeface="Meiryo UI" panose="020B0604030504040204" pitchFamily="50" charset="-128"/>
              </a:rPr>
              <a:t>請求書の作成方法</a:t>
            </a:r>
            <a:endParaRPr spc="-5" dirty="0">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317105" cy="684162"/>
          </a:xfrm>
          <a:prstGeom prst="rect">
            <a:avLst/>
          </a:prstGeom>
        </p:spPr>
        <p:txBody>
          <a:bodyPr vert="horz" wrap="square" lIns="0" tIns="12065" rIns="0" bIns="0" rtlCol="0">
            <a:spAutoFit/>
          </a:bodyPr>
          <a:lstStyle/>
          <a:p>
            <a:pPr marL="12700" marR="5080">
              <a:lnSpc>
                <a:spcPct val="100200"/>
              </a:lnSpc>
              <a:spcBef>
                <a:spcPts val="95"/>
              </a:spcBef>
            </a:pPr>
            <a:r>
              <a:rPr lang="en-US" altLang="ja-JP" sz="1400" spc="-5" dirty="0">
                <a:latin typeface="Arial"/>
                <a:ea typeface="Meiryo UI" panose="020B0604030504040204" pitchFamily="50" charset="-128"/>
                <a:cs typeface="Arial"/>
              </a:rPr>
              <a:t>Submit</a:t>
            </a:r>
            <a:r>
              <a:rPr lang="ja-JP" altLang="en-US" sz="1400" spc="-5" dirty="0">
                <a:latin typeface="Arial"/>
                <a:ea typeface="Meiryo UI" panose="020B0604030504040204" pitchFamily="50" charset="-128"/>
                <a:cs typeface="Arial"/>
              </a:rPr>
              <a:t>をクリックした後、確認のためポップアップが表示されます。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問題がない場合は、「</a:t>
            </a:r>
            <a:r>
              <a:rPr lang="en-US" altLang="ja-JP" sz="1400" b="1" spc="-5" dirty="0">
                <a:latin typeface="Arial"/>
                <a:ea typeface="Meiryo UI" panose="020B0604030504040204" pitchFamily="50" charset="-128"/>
                <a:cs typeface="Arial"/>
              </a:rPr>
              <a:t>Send</a:t>
            </a:r>
            <a:r>
              <a:rPr lang="ja-JP" altLang="en-US" sz="1400" b="1" spc="-5" dirty="0">
                <a:latin typeface="Arial"/>
                <a:ea typeface="Meiryo UI" panose="020B0604030504040204" pitchFamily="50" charset="-128"/>
                <a:cs typeface="Arial"/>
              </a:rPr>
              <a:t> </a:t>
            </a:r>
            <a:r>
              <a:rPr lang="en-US" altLang="ja-JP" sz="1400" b="1" spc="-5" dirty="0">
                <a:latin typeface="Arial"/>
                <a:ea typeface="Meiryo UI" panose="020B0604030504040204" pitchFamily="50" charset="-128"/>
                <a:cs typeface="Arial"/>
              </a:rPr>
              <a:t>Invoice</a:t>
            </a:r>
            <a:r>
              <a:rPr lang="ja-JP" altLang="en-US" sz="1400" spc="-5" dirty="0">
                <a:latin typeface="Arial"/>
                <a:ea typeface="Meiryo UI" panose="020B0604030504040204" pitchFamily="50" charset="-128"/>
                <a:cs typeface="Arial"/>
              </a:rPr>
              <a:t>」をクリックします。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一旦提出すると、請求書は変更できませんので、ご注意ください</a:t>
            </a:r>
            <a:endParaRPr sz="1400" dirty="0">
              <a:latin typeface="Arial"/>
              <a:ea typeface="Meiryo UI" panose="020B0604030504040204" pitchFamily="50" charset="-128"/>
              <a:cs typeface="Arial"/>
            </a:endParaRPr>
          </a:p>
        </p:txBody>
      </p:sp>
      <p:pic>
        <p:nvPicPr>
          <p:cNvPr id="6" name="図 5">
            <a:extLst>
              <a:ext uri="{FF2B5EF4-FFF2-40B4-BE49-F238E27FC236}">
                <a16:creationId xmlns:a16="http://schemas.microsoft.com/office/drawing/2014/main" id="{31D93EE3-5505-40E3-BCD6-8497EBEFF427}"/>
              </a:ext>
            </a:extLst>
          </p:cNvPr>
          <p:cNvPicPr>
            <a:picLocks noChangeAspect="1"/>
          </p:cNvPicPr>
          <p:nvPr/>
        </p:nvPicPr>
        <p:blipFill>
          <a:blip r:embed="rId2"/>
          <a:stretch>
            <a:fillRect/>
          </a:stretch>
        </p:blipFill>
        <p:spPr>
          <a:xfrm>
            <a:off x="1295809" y="2390905"/>
            <a:ext cx="6552381" cy="2076190"/>
          </a:xfrm>
          <a:prstGeom prst="rect">
            <a:avLst/>
          </a:prstGeom>
        </p:spPr>
      </p:pic>
      <p:sp>
        <p:nvSpPr>
          <p:cNvPr id="7" name="object 6">
            <a:extLst>
              <a:ext uri="{FF2B5EF4-FFF2-40B4-BE49-F238E27FC236}">
                <a16:creationId xmlns:a16="http://schemas.microsoft.com/office/drawing/2014/main" id="{EDE65C68-5B2D-43D2-A21A-8F2C0216CCC1}"/>
              </a:ext>
            </a:extLst>
          </p:cNvPr>
          <p:cNvSpPr/>
          <p:nvPr/>
        </p:nvSpPr>
        <p:spPr>
          <a:xfrm>
            <a:off x="6019800" y="3810000"/>
            <a:ext cx="1371600" cy="381000"/>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1072625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27A5D8F-C324-4FF0-BF54-E3A2CA011507}"/>
              </a:ext>
            </a:extLst>
          </p:cNvPr>
          <p:cNvPicPr>
            <a:picLocks noChangeAspect="1"/>
          </p:cNvPicPr>
          <p:nvPr/>
        </p:nvPicPr>
        <p:blipFill>
          <a:blip r:embed="rId3"/>
          <a:stretch>
            <a:fillRect/>
          </a:stretch>
        </p:blipFill>
        <p:spPr>
          <a:xfrm>
            <a:off x="186286" y="1507298"/>
            <a:ext cx="8771428" cy="4866667"/>
          </a:xfrm>
          <a:prstGeom prst="rect">
            <a:avLst/>
          </a:prstGeom>
        </p:spPr>
      </p:pic>
      <p:sp>
        <p:nvSpPr>
          <p:cNvPr id="4" name="object 2">
            <a:extLst>
              <a:ext uri="{FF2B5EF4-FFF2-40B4-BE49-F238E27FC236}">
                <a16:creationId xmlns:a16="http://schemas.microsoft.com/office/drawing/2014/main" id="{2CE3F659-E7C4-412A-8E1E-89883904F3D3}"/>
              </a:ext>
            </a:extLst>
          </p:cNvPr>
          <p:cNvSpPr txBox="1">
            <a:spLocks noGrp="1"/>
          </p:cNvSpPr>
          <p:nvPr>
            <p:ph type="title"/>
          </p:nvPr>
        </p:nvSpPr>
        <p:spPr>
          <a:xfrm>
            <a:off x="752475" y="431800"/>
            <a:ext cx="7639050" cy="519113"/>
          </a:xfrm>
          <a:prstGeom prst="rect">
            <a:avLst/>
          </a:prstGeom>
        </p:spPr>
        <p:txBody>
          <a:bodyPr vert="horz" wrap="square" lIns="0" tIns="12700" rIns="0" bIns="0" rtlCol="0">
            <a:spAutoFit/>
          </a:bodyPr>
          <a:lstStyle/>
          <a:p>
            <a:pPr marL="12700">
              <a:lnSpc>
                <a:spcPct val="100000"/>
              </a:lnSpc>
              <a:spcBef>
                <a:spcPts val="100"/>
              </a:spcBef>
            </a:pPr>
            <a:r>
              <a:rPr lang="ja-JP" altLang="en-US" spc="-5" dirty="0">
                <a:latin typeface="Arial" panose="020B0604020202020204" pitchFamily="34" charset="0"/>
                <a:ea typeface="Meiryo UI" panose="020B0604030504040204" pitchFamily="50" charset="-128"/>
              </a:rPr>
              <a:t>請求書の作成方法</a:t>
            </a:r>
            <a:endParaRPr spc="-5" dirty="0">
              <a:latin typeface="Arial" panose="020B0604020202020204" pitchFamily="34" charset="0"/>
              <a:ea typeface="Meiryo UI" panose="020B0604030504040204" pitchFamily="50" charset="-128"/>
            </a:endParaRPr>
          </a:p>
        </p:txBody>
      </p:sp>
      <p:sp>
        <p:nvSpPr>
          <p:cNvPr id="5" name="object 3">
            <a:extLst>
              <a:ext uri="{FF2B5EF4-FFF2-40B4-BE49-F238E27FC236}">
                <a16:creationId xmlns:a16="http://schemas.microsoft.com/office/drawing/2014/main" id="{6F540826-CC56-4502-B3BE-D121BE59368F}"/>
              </a:ext>
            </a:extLst>
          </p:cNvPr>
          <p:cNvSpPr txBox="1"/>
          <p:nvPr/>
        </p:nvSpPr>
        <p:spPr>
          <a:xfrm>
            <a:off x="774246" y="1158836"/>
            <a:ext cx="7317105" cy="227626"/>
          </a:xfrm>
          <a:prstGeom prst="rect">
            <a:avLst/>
          </a:prstGeom>
        </p:spPr>
        <p:txBody>
          <a:bodyPr vert="horz" wrap="square" lIns="0" tIns="12065" rIns="0" bIns="0" rtlCol="0">
            <a:spAutoFit/>
          </a:bodyPr>
          <a:lstStyle/>
          <a:p>
            <a:pPr marL="12700" marR="5080">
              <a:lnSpc>
                <a:spcPct val="100200"/>
              </a:lnSpc>
              <a:spcBef>
                <a:spcPts val="95"/>
              </a:spcBef>
            </a:pPr>
            <a:r>
              <a:rPr lang="ja-JP" altLang="en-US" sz="1400" spc="-5" dirty="0">
                <a:latin typeface="Arial"/>
                <a:ea typeface="Meiryo UI" panose="020B0604030504040204" pitchFamily="50" charset="-128"/>
                <a:cs typeface="Arial"/>
              </a:rPr>
              <a:t>提出が完了しますと、下記のように申請された画面に切り替わります。</a:t>
            </a:r>
            <a:endParaRPr sz="1400" dirty="0">
              <a:latin typeface="Arial"/>
              <a:ea typeface="Meiryo UI" panose="020B0604030504040204" pitchFamily="50" charset="-128"/>
              <a:cs typeface="Arial"/>
            </a:endParaRPr>
          </a:p>
        </p:txBody>
      </p:sp>
    </p:spTree>
    <p:extLst>
      <p:ext uri="{BB962C8B-B14F-4D97-AF65-F5344CB8AC3E}">
        <p14:creationId xmlns:p14="http://schemas.microsoft.com/office/powerpoint/2010/main" val="3382791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lang="en-US" altLang="ja-JP" spc="-5" dirty="0">
                <a:latin typeface="Arial" panose="020B0604020202020204" pitchFamily="34" charset="0"/>
                <a:ea typeface="Meiryo UI" panose="020B0604030504040204" pitchFamily="50" charset="-128"/>
              </a:rPr>
              <a:t>Tips</a:t>
            </a:r>
            <a:r>
              <a:rPr lang="ja-JP" altLang="en-US" spc="-5" dirty="0">
                <a:latin typeface="Arial" panose="020B0604020202020204" pitchFamily="34" charset="0"/>
                <a:ea typeface="Meiryo UI" panose="020B0604030504040204" pitchFamily="50" charset="-128"/>
              </a:rPr>
              <a:t>（補足情報）</a:t>
            </a:r>
            <a:endParaRPr spc="-5" dirty="0">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936139" cy="1140697"/>
          </a:xfrm>
          <a:prstGeom prst="rect">
            <a:avLst/>
          </a:prstGeom>
        </p:spPr>
        <p:txBody>
          <a:bodyPr vert="horz" wrap="square" lIns="0" tIns="12065" rIns="0" bIns="0" rtlCol="0">
            <a:spAutoFit/>
          </a:bodyPr>
          <a:lstStyle/>
          <a:p>
            <a:pPr marL="12700" marR="5080">
              <a:lnSpc>
                <a:spcPct val="100200"/>
              </a:lnSpc>
              <a:spcBef>
                <a:spcPts val="95"/>
              </a:spcBef>
            </a:pPr>
            <a:r>
              <a:rPr lang="en-US" altLang="ja-JP" sz="1400" spc="-5" dirty="0">
                <a:latin typeface="Arial"/>
                <a:ea typeface="Meiryo UI" panose="020B0604030504040204" pitchFamily="50" charset="-128"/>
                <a:cs typeface="Arial"/>
              </a:rPr>
              <a:t>Submit</a:t>
            </a:r>
            <a:r>
              <a:rPr lang="ja-JP" altLang="en-US" sz="1400" spc="-5" dirty="0">
                <a:latin typeface="Arial"/>
                <a:ea typeface="Meiryo UI" panose="020B0604030504040204" pitchFamily="50" charset="-128"/>
                <a:cs typeface="Arial"/>
              </a:rPr>
              <a:t>をクリックせず、途中で処理を終わらせてしまった場合は、複数の履歴が残ります。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これは請求書を提出するまで、上書き保存はされず、新規の請求書として毎回保存されます。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保存した</a:t>
            </a:r>
            <a:r>
              <a:rPr lang="en-US" altLang="ja-JP" sz="1400" spc="-5" dirty="0">
                <a:latin typeface="Arial"/>
                <a:ea typeface="Meiryo UI" panose="020B0604030504040204" pitchFamily="50" charset="-128"/>
                <a:cs typeface="Arial"/>
              </a:rPr>
              <a:t>Invoice</a:t>
            </a:r>
            <a:r>
              <a:rPr lang="ja-JP" altLang="en-US" sz="1400" spc="-5" dirty="0">
                <a:latin typeface="Arial"/>
                <a:ea typeface="Meiryo UI" panose="020B0604030504040204" pitchFamily="50" charset="-128"/>
                <a:cs typeface="Arial"/>
              </a:rPr>
              <a:t>を活用することも可能です。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リストにアクセスする場合は　”</a:t>
            </a:r>
            <a:r>
              <a:rPr lang="en-US" altLang="ja-JP" sz="1400" spc="-5" dirty="0">
                <a:latin typeface="Arial"/>
                <a:ea typeface="Meiryo UI" panose="020B0604030504040204" pitchFamily="50" charset="-128"/>
                <a:cs typeface="Arial"/>
              </a:rPr>
              <a:t>Create</a:t>
            </a:r>
            <a:r>
              <a:rPr lang="ja-JP" altLang="en-US" sz="1400" spc="-5" dirty="0">
                <a:latin typeface="Arial"/>
                <a:ea typeface="Meiryo UI" panose="020B0604030504040204" pitchFamily="50" charset="-128"/>
                <a:cs typeface="Arial"/>
              </a:rPr>
              <a:t> </a:t>
            </a:r>
            <a:r>
              <a:rPr lang="en-US" altLang="ja-JP" sz="1400" spc="-5" dirty="0">
                <a:latin typeface="Arial"/>
                <a:ea typeface="Meiryo UI" panose="020B0604030504040204" pitchFamily="50" charset="-128"/>
                <a:cs typeface="Arial"/>
              </a:rPr>
              <a:t>Invoice</a:t>
            </a:r>
            <a:r>
              <a:rPr lang="ja-JP" altLang="en-US" sz="1400" spc="-5" dirty="0">
                <a:latin typeface="Arial"/>
                <a:ea typeface="Meiryo UI" panose="020B0604030504040204" pitchFamily="50" charset="-128"/>
                <a:cs typeface="Arial"/>
              </a:rPr>
              <a:t>　→　</a:t>
            </a:r>
            <a:r>
              <a:rPr lang="en-US" altLang="ja-JP" sz="1400" spc="-5" dirty="0">
                <a:latin typeface="Arial"/>
                <a:ea typeface="Meiryo UI" panose="020B0604030504040204" pitchFamily="50" charset="-128"/>
                <a:cs typeface="Arial"/>
              </a:rPr>
              <a:t>Cancel</a:t>
            </a:r>
            <a:r>
              <a:rPr lang="ja-JP" altLang="en-US" sz="1400" spc="-5" dirty="0">
                <a:latin typeface="Arial"/>
                <a:ea typeface="Meiryo UI" panose="020B0604030504040204" pitchFamily="50" charset="-128"/>
                <a:cs typeface="Arial"/>
              </a:rPr>
              <a:t>　→　</a:t>
            </a:r>
            <a:r>
              <a:rPr lang="en-US" altLang="ja-JP" sz="1400" spc="-5" dirty="0">
                <a:latin typeface="Arial"/>
                <a:ea typeface="Meiryo UI" panose="020B0604030504040204" pitchFamily="50" charset="-128"/>
                <a:cs typeface="Arial"/>
              </a:rPr>
              <a:t>OK</a:t>
            </a:r>
            <a:r>
              <a:rPr lang="ja-JP" altLang="en-US" sz="1400" spc="-5" dirty="0">
                <a:latin typeface="Arial"/>
                <a:ea typeface="Meiryo UI" panose="020B0604030504040204" pitchFamily="50" charset="-128"/>
                <a:cs typeface="Arial"/>
              </a:rPr>
              <a:t>“の手順で、下記のリストが表示されます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endParaRPr lang="en-US" altLang="ja-JP" sz="1400" spc="-5" dirty="0">
              <a:latin typeface="Arial"/>
              <a:ea typeface="Meiryo UI" panose="020B0604030504040204" pitchFamily="50" charset="-128"/>
              <a:cs typeface="Arial"/>
            </a:endParaRPr>
          </a:p>
        </p:txBody>
      </p:sp>
      <p:pic>
        <p:nvPicPr>
          <p:cNvPr id="5" name="図 4">
            <a:extLst>
              <a:ext uri="{FF2B5EF4-FFF2-40B4-BE49-F238E27FC236}">
                <a16:creationId xmlns:a16="http://schemas.microsoft.com/office/drawing/2014/main" id="{9A4242B9-CB97-4EA5-9ADB-9EB27B0337CC}"/>
              </a:ext>
            </a:extLst>
          </p:cNvPr>
          <p:cNvPicPr>
            <a:picLocks noChangeAspect="1"/>
          </p:cNvPicPr>
          <p:nvPr/>
        </p:nvPicPr>
        <p:blipFill>
          <a:blip r:embed="rId3"/>
          <a:stretch>
            <a:fillRect/>
          </a:stretch>
        </p:blipFill>
        <p:spPr>
          <a:xfrm>
            <a:off x="685800" y="2133600"/>
            <a:ext cx="5935970" cy="3281038"/>
          </a:xfrm>
          <a:prstGeom prst="rect">
            <a:avLst/>
          </a:prstGeom>
        </p:spPr>
      </p:pic>
      <p:pic>
        <p:nvPicPr>
          <p:cNvPr id="4" name="図 3">
            <a:extLst>
              <a:ext uri="{FF2B5EF4-FFF2-40B4-BE49-F238E27FC236}">
                <a16:creationId xmlns:a16="http://schemas.microsoft.com/office/drawing/2014/main" id="{90AEC3FD-77D6-48CF-9D84-43E6D33A945E}"/>
              </a:ext>
            </a:extLst>
          </p:cNvPr>
          <p:cNvPicPr>
            <a:picLocks noChangeAspect="1"/>
          </p:cNvPicPr>
          <p:nvPr/>
        </p:nvPicPr>
        <p:blipFill>
          <a:blip r:embed="rId4"/>
          <a:stretch>
            <a:fillRect/>
          </a:stretch>
        </p:blipFill>
        <p:spPr>
          <a:xfrm>
            <a:off x="704850" y="5301335"/>
            <a:ext cx="5935970" cy="1314286"/>
          </a:xfrm>
          <a:prstGeom prst="rect">
            <a:avLst/>
          </a:prstGeom>
        </p:spPr>
      </p:pic>
      <p:sp>
        <p:nvSpPr>
          <p:cNvPr id="7" name="object 5">
            <a:extLst>
              <a:ext uri="{FF2B5EF4-FFF2-40B4-BE49-F238E27FC236}">
                <a16:creationId xmlns:a16="http://schemas.microsoft.com/office/drawing/2014/main" id="{CCBD066C-DEE5-4034-8594-D994A0EDA39F}"/>
              </a:ext>
            </a:extLst>
          </p:cNvPr>
          <p:cNvSpPr txBox="1"/>
          <p:nvPr/>
        </p:nvSpPr>
        <p:spPr>
          <a:xfrm>
            <a:off x="6659870" y="5248623"/>
            <a:ext cx="1905000" cy="913712"/>
          </a:xfrm>
          <a:prstGeom prst="rect">
            <a:avLst/>
          </a:prstGeom>
        </p:spPr>
        <p:txBody>
          <a:bodyPr vert="horz" wrap="square" lIns="0" tIns="86995" rIns="0" bIns="0" rtlCol="0">
            <a:spAutoFit/>
          </a:bodyPr>
          <a:lstStyle/>
          <a:p>
            <a:pPr marL="12700">
              <a:lnSpc>
                <a:spcPct val="100000"/>
              </a:lnSpc>
              <a:spcBef>
                <a:spcPts val="685"/>
              </a:spcBef>
            </a:pPr>
            <a:r>
              <a:rPr lang="ja-JP" altLang="en-US" sz="1400" dirty="0">
                <a:latin typeface="Arial"/>
                <a:ea typeface="Meiryo UI" panose="020B0604030504040204" pitchFamily="50" charset="-128"/>
                <a:cs typeface="Arial"/>
              </a:rPr>
              <a:t>リストの右側にある</a:t>
            </a:r>
            <a:endParaRPr lang="en-US" altLang="ja-JP" sz="1400" dirty="0">
              <a:latin typeface="Arial"/>
              <a:ea typeface="Meiryo UI" panose="020B0604030504040204" pitchFamily="50" charset="-128"/>
              <a:cs typeface="Arial"/>
            </a:endParaRPr>
          </a:p>
          <a:p>
            <a:pPr marL="12700">
              <a:lnSpc>
                <a:spcPct val="100000"/>
              </a:lnSpc>
              <a:spcBef>
                <a:spcPts val="685"/>
              </a:spcBef>
            </a:pPr>
            <a:r>
              <a:rPr lang="ja-JP" altLang="en-US" sz="1400" dirty="0">
                <a:latin typeface="Arial"/>
                <a:ea typeface="Meiryo UI" panose="020B0604030504040204" pitchFamily="50" charset="-128"/>
                <a:cs typeface="Arial"/>
              </a:rPr>
              <a:t>鉛筆マークをクリックして</a:t>
            </a:r>
            <a:endParaRPr lang="en-US" altLang="ja-JP" sz="1400" dirty="0">
              <a:latin typeface="Arial"/>
              <a:ea typeface="Meiryo UI" panose="020B0604030504040204" pitchFamily="50" charset="-128"/>
              <a:cs typeface="Arial"/>
            </a:endParaRPr>
          </a:p>
          <a:p>
            <a:pPr marL="12700">
              <a:lnSpc>
                <a:spcPct val="100000"/>
              </a:lnSpc>
              <a:spcBef>
                <a:spcPts val="685"/>
              </a:spcBef>
            </a:pPr>
            <a:r>
              <a:rPr lang="ja-JP" altLang="en-US" sz="1400" dirty="0">
                <a:latin typeface="Arial"/>
                <a:ea typeface="Meiryo UI" panose="020B0604030504040204" pitchFamily="50" charset="-128"/>
                <a:cs typeface="Arial"/>
              </a:rPr>
              <a:t>編集することができます</a:t>
            </a:r>
            <a:endParaRPr sz="1400" dirty="0">
              <a:latin typeface="Arial"/>
              <a:ea typeface="Meiryo UI" panose="020B0604030504040204" pitchFamily="50" charset="-128"/>
              <a:cs typeface="Arial"/>
            </a:endParaRPr>
          </a:p>
        </p:txBody>
      </p:sp>
      <p:sp>
        <p:nvSpPr>
          <p:cNvPr id="8" name="object 6">
            <a:extLst>
              <a:ext uri="{FF2B5EF4-FFF2-40B4-BE49-F238E27FC236}">
                <a16:creationId xmlns:a16="http://schemas.microsoft.com/office/drawing/2014/main" id="{B0FF3F1D-8012-4FAE-83DF-A87CA0C87320}"/>
              </a:ext>
            </a:extLst>
          </p:cNvPr>
          <p:cNvSpPr/>
          <p:nvPr/>
        </p:nvSpPr>
        <p:spPr>
          <a:xfrm>
            <a:off x="5250170" y="6019799"/>
            <a:ext cx="1371600" cy="59582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17177036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ctrTitle"/>
          </p:nvPr>
        </p:nvSpPr>
        <p:spPr>
          <a:xfrm>
            <a:off x="2044699" y="1346200"/>
            <a:ext cx="6727825" cy="3509963"/>
          </a:xfrm>
        </p:spPr>
        <p:txBody>
          <a:bodyPr/>
          <a:lstStyle/>
          <a:p>
            <a:pPr>
              <a:lnSpc>
                <a:spcPct val="100000"/>
              </a:lnSpc>
            </a:pPr>
            <a:r>
              <a:rPr lang="en-US" altLang="en-US" sz="6600" dirty="0" err="1">
                <a:ea typeface="Meiryo UI" panose="020B0604030504040204" pitchFamily="50" charset="-128"/>
              </a:rPr>
              <a:t>Coupa</a:t>
            </a:r>
            <a:br>
              <a:rPr lang="en-US" altLang="en-US" sz="6600" dirty="0">
                <a:ea typeface="Meiryo UI" panose="020B0604030504040204" pitchFamily="50" charset="-128"/>
              </a:rPr>
            </a:br>
            <a:r>
              <a:rPr lang="ja-JP" altLang="en-US" sz="6600" dirty="0">
                <a:ea typeface="Meiryo UI" panose="020B0604030504040204" pitchFamily="50" charset="-128"/>
              </a:rPr>
              <a:t>サプライヤーポータル</a:t>
            </a:r>
            <a:br>
              <a:rPr lang="en-US" altLang="ja-JP" sz="7200" dirty="0">
                <a:ea typeface="Meiryo UI" panose="020B0604030504040204" pitchFamily="50" charset="-128"/>
              </a:rPr>
            </a:br>
            <a:r>
              <a:rPr lang="en-US" altLang="en-US" sz="7200" dirty="0">
                <a:ea typeface="Meiryo UI" panose="020B0604030504040204" pitchFamily="50" charset="-128"/>
              </a:rPr>
              <a:t>(CSP)</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a:xfrm>
            <a:off x="2044700" y="1346200"/>
            <a:ext cx="6192838" cy="3509963"/>
          </a:xfrm>
        </p:spPr>
        <p:txBody>
          <a:bodyPr/>
          <a:lstStyle/>
          <a:p>
            <a:r>
              <a:rPr lang="en-US" altLang="en-US" sz="7200" dirty="0" err="1">
                <a:ea typeface="Meiryo UI" panose="020B0604030504040204" pitchFamily="50" charset="-128"/>
              </a:rPr>
              <a:t>Coupa</a:t>
            </a:r>
            <a:r>
              <a:rPr lang="ja-JP" altLang="en-US" sz="7200" dirty="0">
                <a:ea typeface="Meiryo UI" panose="020B0604030504040204" pitchFamily="50" charset="-128"/>
              </a:rPr>
              <a:t>の紹介</a:t>
            </a:r>
            <a:endParaRPr lang="en-US" altLang="en-US" sz="7200" dirty="0">
              <a:ea typeface="Meiryo UI" panose="020B0604030504040204" pitchFamily="50"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14600" y="3506788"/>
            <a:ext cx="5876925" cy="2624137"/>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46083" name="Title 1"/>
          <p:cNvSpPr>
            <a:spLocks noGrp="1"/>
          </p:cNvSpPr>
          <p:nvPr>
            <p:ph type="title"/>
          </p:nvPr>
        </p:nvSpPr>
        <p:spPr/>
        <p:txBody>
          <a:bodyPr/>
          <a:lstStyle/>
          <a:p>
            <a:r>
              <a:rPr lang="ja-JP" altLang="en-US" sz="3200" dirty="0">
                <a:ea typeface="Meiryo UI" panose="020B0604030504040204" pitchFamily="50" charset="-128"/>
              </a:rPr>
              <a:t>登録メールアドレスと</a:t>
            </a:r>
            <a:r>
              <a:rPr lang="en-US" altLang="ja-JP" sz="3200" dirty="0">
                <a:ea typeface="Meiryo UI" panose="020B0604030504040204" pitchFamily="50" charset="-128"/>
              </a:rPr>
              <a:t>CSP</a:t>
            </a:r>
            <a:r>
              <a:rPr lang="ja-JP" altLang="en-US" sz="3200" dirty="0">
                <a:ea typeface="Meiryo UI" panose="020B0604030504040204" pitchFamily="50" charset="-128"/>
              </a:rPr>
              <a:t>はリンクされています</a:t>
            </a:r>
            <a:endParaRPr lang="en-US" altLang="en-US" sz="3200" dirty="0">
              <a:ea typeface="Meiryo UI" panose="020B0604030504040204" pitchFamily="50" charset="-128"/>
            </a:endParaRPr>
          </a:p>
        </p:txBody>
      </p:sp>
      <p:sp>
        <p:nvSpPr>
          <p:cNvPr id="3" name="Text Placeholder 2"/>
          <p:cNvSpPr>
            <a:spLocks noGrp="1"/>
          </p:cNvSpPr>
          <p:nvPr>
            <p:ph type="body" sz="quarter" idx="10"/>
          </p:nvPr>
        </p:nvSpPr>
        <p:spPr>
          <a:xfrm>
            <a:off x="752475" y="1209675"/>
            <a:ext cx="7639050" cy="4594225"/>
          </a:xfrm>
        </p:spPr>
        <p:txBody>
          <a:bodyPr/>
          <a:lstStyle/>
          <a:p>
            <a:pPr marL="228600" indent="-228600" eaLnBrk="1" hangingPunct="1">
              <a:spcBef>
                <a:spcPts val="400"/>
              </a:spcBef>
              <a:spcAft>
                <a:spcPct val="0"/>
              </a:spcAft>
              <a:buClr>
                <a:srgbClr val="000000"/>
              </a:buClr>
              <a:buFont typeface="Wingdings" pitchFamily="2" charset="2"/>
              <a:buChar char="§"/>
              <a:defRPr/>
            </a:pPr>
            <a:r>
              <a:rPr lang="en-US" altLang="ja-JP" b="0" kern="0" dirty="0">
                <a:solidFill>
                  <a:srgbClr val="000000"/>
                </a:solidFill>
                <a:ea typeface="Meiryo UI" panose="020B0604030504040204" pitchFamily="50" charset="-128"/>
              </a:rPr>
              <a:t>E</a:t>
            </a:r>
            <a:r>
              <a:rPr lang="ja-JP" altLang="en-US" b="0" kern="0" dirty="0">
                <a:solidFill>
                  <a:srgbClr val="000000"/>
                </a:solidFill>
                <a:ea typeface="Meiryo UI" panose="020B0604030504040204" pitchFamily="50" charset="-128"/>
              </a:rPr>
              <a:t>メールで注文書や請求書の状況が通知されます。</a:t>
            </a: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メール内の</a:t>
            </a:r>
            <a:r>
              <a:rPr lang="en-US" altLang="ja-JP" kern="0" dirty="0">
                <a:solidFill>
                  <a:srgbClr val="000000"/>
                </a:solidFill>
                <a:ea typeface="Meiryo UI" panose="020B0604030504040204" pitchFamily="50" charset="-128"/>
              </a:rPr>
              <a:t>View</a:t>
            </a:r>
            <a:r>
              <a:rPr lang="ja-JP" altLang="en-US" kern="0" dirty="0">
                <a:solidFill>
                  <a:srgbClr val="000000"/>
                </a:solidFill>
                <a:ea typeface="Meiryo UI" panose="020B0604030504040204" pitchFamily="50" charset="-128"/>
              </a:rPr>
              <a:t> </a:t>
            </a:r>
            <a:r>
              <a:rPr lang="en-US" altLang="ja-JP" kern="0" dirty="0">
                <a:solidFill>
                  <a:srgbClr val="000000"/>
                </a:solidFill>
                <a:ea typeface="Meiryo UI" panose="020B0604030504040204" pitchFamily="50" charset="-128"/>
              </a:rPr>
              <a:t>Online</a:t>
            </a:r>
            <a:r>
              <a:rPr lang="ja-JP" altLang="en-US" b="0" kern="0" dirty="0">
                <a:solidFill>
                  <a:srgbClr val="000000"/>
                </a:solidFill>
                <a:ea typeface="Meiryo UI" panose="020B0604030504040204" pitchFamily="50" charset="-128"/>
              </a:rPr>
              <a:t>をクリックし、請求書の状況を確認できます。</a:t>
            </a:r>
            <a:endParaRPr lang="en-US" b="0" kern="0" dirty="0">
              <a:solidFill>
                <a:srgbClr val="000000"/>
              </a:solidFill>
              <a:ea typeface="Meiryo UI" panose="020B0604030504040204" pitchFamily="50" charset="-128"/>
            </a:endParaRPr>
          </a:p>
          <a:p>
            <a:pPr marL="285750" indent="-285750" eaLnBrk="1" hangingPunct="1">
              <a:spcBef>
                <a:spcPts val="400"/>
              </a:spcBef>
              <a:spcAft>
                <a:spcPct val="0"/>
              </a:spcAft>
              <a:buClr>
                <a:srgbClr val="000000"/>
              </a:buClr>
              <a:buFont typeface="Arial" panose="020B0604020202020204" pitchFamily="34" charset="0"/>
              <a:buChar char="•"/>
              <a:defRPr/>
            </a:pP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Meiryo UI" panose="020B0604030504040204" pitchFamily="50" charset="-128"/>
            </a:endParaRPr>
          </a:p>
          <a:p>
            <a:pPr marL="571500" lvl="1" indent="-228600" eaLnBrk="1" hangingPunct="1">
              <a:spcBef>
                <a:spcPts val="400"/>
              </a:spcBef>
              <a:spcAft>
                <a:spcPct val="0"/>
              </a:spcAft>
              <a:buClr>
                <a:srgbClr val="000000"/>
              </a:buClr>
              <a:buFontTx/>
              <a:buChar char="–"/>
              <a:defRPr/>
            </a:pPr>
            <a:endParaRPr lang="en-US" sz="1200" kern="0" dirty="0">
              <a:solidFill>
                <a:srgbClr val="000000"/>
              </a:solidFill>
              <a:ea typeface="Meiryo UI" panose="020B0604030504040204" pitchFamily="50" charset="-128"/>
            </a:endParaRPr>
          </a:p>
        </p:txBody>
      </p:sp>
      <p:pic>
        <p:nvPicPr>
          <p:cNvPr id="2" name="Picture 1"/>
          <p:cNvPicPr>
            <a:picLocks noChangeAspect="1"/>
          </p:cNvPicPr>
          <p:nvPr/>
        </p:nvPicPr>
        <p:blipFill>
          <a:blip r:embed="rId3"/>
          <a:stretch>
            <a:fillRect/>
          </a:stretch>
        </p:blipFill>
        <p:spPr>
          <a:xfrm>
            <a:off x="752475" y="1836738"/>
            <a:ext cx="5191125" cy="2820987"/>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9" name="Bent Arrow 8"/>
          <p:cNvSpPr/>
          <p:nvPr/>
        </p:nvSpPr>
        <p:spPr>
          <a:xfrm rot="5400000">
            <a:off x="5661819" y="4458494"/>
            <a:ext cx="825500" cy="719138"/>
          </a:xfrm>
          <a:prstGeom prst="bentArrow">
            <a:avLst/>
          </a:prstGeom>
          <a:solidFill>
            <a:schemeClr val="tx2"/>
          </a:solidFill>
          <a:ln w="9525" cap="flat" cmpd="sng" algn="ctr">
            <a:solidFill>
              <a:schemeClr val="bg1"/>
            </a:solidFill>
            <a:prstDash val="solid"/>
            <a:round/>
            <a:headEnd type="none" w="med" len="med"/>
            <a:tailEnd type="none" w="med" len="med"/>
          </a:ln>
          <a:effectLst>
            <a:outerShdw blurRad="50800" dist="38100" dir="8100000" algn="tr" rotWithShape="0">
              <a:prstClr val="black">
                <a:alpha val="40000"/>
              </a:prstClr>
            </a:outerShdw>
          </a:effectLst>
        </p:spPr>
        <p:txBody>
          <a:bodyPr/>
          <a:lstStyle/>
          <a:p>
            <a:pPr defTabSz="914400">
              <a:defRPr/>
            </a:pPr>
            <a:endParaRPr lang="en-US" sz="2400" dirty="0" err="1">
              <a:latin typeface="Arial" charset="0"/>
              <a:ea typeface="ＭＳ Ｐゴシック" pitchFamily="108" charset="-128"/>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52476" y="1908176"/>
            <a:ext cx="7639049" cy="4214418"/>
          </a:xfrm>
          <a:prstGeom prst="rect">
            <a:avLst/>
          </a:prstGeom>
          <a:noFill/>
          <a:ln>
            <a:noFill/>
          </a:ln>
          <a:effectLst>
            <a:outerShdw blurRad="63500" sx="101000" sy="101000" algn="ctr" rotWithShape="0">
              <a:prstClr val="black">
                <a:alpha val="40000"/>
              </a:prstClr>
            </a:outerShdw>
          </a:effectLst>
        </p:spPr>
      </p:pic>
      <p:sp>
        <p:nvSpPr>
          <p:cNvPr id="49155" name="Title 1"/>
          <p:cNvSpPr>
            <a:spLocks noGrp="1"/>
          </p:cNvSpPr>
          <p:nvPr>
            <p:ph type="title"/>
          </p:nvPr>
        </p:nvSpPr>
        <p:spPr/>
        <p:txBody>
          <a:bodyPr/>
          <a:lstStyle/>
          <a:p>
            <a:r>
              <a:rPr lang="ja-JP" altLang="en-US" dirty="0">
                <a:ea typeface="Meiryo UI" panose="020B0604030504040204" pitchFamily="50" charset="-128"/>
              </a:rPr>
              <a:t>注文書の受領および表示</a:t>
            </a:r>
          </a:p>
        </p:txBody>
      </p:sp>
      <p:sp>
        <p:nvSpPr>
          <p:cNvPr id="3" name="Text Placeholder 2"/>
          <p:cNvSpPr>
            <a:spLocks noGrp="1"/>
          </p:cNvSpPr>
          <p:nvPr>
            <p:ph type="body" sz="quarter" idx="10"/>
          </p:nvPr>
        </p:nvSpPr>
        <p:spPr>
          <a:xfrm>
            <a:off x="752475" y="1209675"/>
            <a:ext cx="7639050" cy="4594225"/>
          </a:xfrm>
          <a:noFill/>
          <a:ln>
            <a:noFill/>
          </a:ln>
          <a:effectLst>
            <a:outerShdw blurRad="63500" sx="101000" sy="101000" algn="ctr" rotWithShape="0">
              <a:prstClr val="black">
                <a:alpha val="40000"/>
              </a:prstClr>
            </a:outerShdw>
          </a:effectLst>
        </p:spPr>
        <p:txBody>
          <a:bodyPr/>
          <a:lstStyle/>
          <a:p>
            <a:pPr marL="228600" indent="-228600"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注文書メールの環境設定に関わらず、</a:t>
            </a: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内で注文書へアクセスできます。</a:t>
            </a: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メニューバーの</a:t>
            </a:r>
            <a:r>
              <a:rPr lang="en-US" altLang="ja-JP" b="0" kern="0" dirty="0">
                <a:solidFill>
                  <a:srgbClr val="000000"/>
                </a:solidFill>
                <a:ea typeface="Meiryo UI" panose="020B0604030504040204" pitchFamily="50" charset="-128"/>
              </a:rPr>
              <a:t>Orders</a:t>
            </a:r>
            <a:r>
              <a:rPr lang="ja-JP" altLang="en-US" b="0" kern="0" dirty="0">
                <a:solidFill>
                  <a:srgbClr val="000000"/>
                </a:solidFill>
                <a:ea typeface="Meiryo UI" panose="020B0604030504040204" pitchFamily="50" charset="-128"/>
              </a:rPr>
              <a:t>をクリックして、表示します。</a:t>
            </a: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Meiryo UI" panose="020B0604030504040204" pitchFamily="50" charset="-128"/>
            </a:endParaRPr>
          </a:p>
          <a:p>
            <a:pPr marL="571500" lvl="1" indent="-228600" eaLnBrk="1" hangingPunct="1">
              <a:spcBef>
                <a:spcPts val="400"/>
              </a:spcBef>
              <a:spcAft>
                <a:spcPct val="0"/>
              </a:spcAft>
              <a:buClr>
                <a:srgbClr val="000000"/>
              </a:buClr>
              <a:buFontTx/>
              <a:buChar char="–"/>
              <a:defRPr/>
            </a:pPr>
            <a:endParaRPr lang="en-US" sz="1200" kern="0" dirty="0">
              <a:solidFill>
                <a:srgbClr val="000000"/>
              </a:solidFill>
              <a:ea typeface="Meiryo UI" panose="020B0604030504040204" pitchFamily="50" charset="-128"/>
            </a:endParaRPr>
          </a:p>
        </p:txBody>
      </p:sp>
      <p:sp>
        <p:nvSpPr>
          <p:cNvPr id="49158" name="Rectangle 19"/>
          <p:cNvSpPr>
            <a:spLocks noChangeArrowheads="1"/>
          </p:cNvSpPr>
          <p:nvPr/>
        </p:nvSpPr>
        <p:spPr bwMode="auto">
          <a:xfrm>
            <a:off x="1936750" y="2203166"/>
            <a:ext cx="561975" cy="34896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extLst>
      <p:ext uri="{BB962C8B-B14F-4D97-AF65-F5344CB8AC3E}">
        <p14:creationId xmlns:p14="http://schemas.microsoft.com/office/powerpoint/2010/main" val="1167605186"/>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52475" y="2255120"/>
            <a:ext cx="7639050" cy="3620936"/>
          </a:xfrm>
          <a:prstGeom prst="rect">
            <a:avLst/>
          </a:prstGeom>
          <a:noFill/>
          <a:ln>
            <a:noFill/>
          </a:ln>
          <a:effectLst>
            <a:outerShdw blurRad="63500" sx="101000" sy="101000" algn="ctr" rotWithShape="0">
              <a:prstClr val="black">
                <a:alpha val="40000"/>
              </a:prstClr>
            </a:outerShdw>
          </a:effectLst>
        </p:spPr>
      </p:pic>
      <p:sp>
        <p:nvSpPr>
          <p:cNvPr id="50178" name="Title 1"/>
          <p:cNvSpPr>
            <a:spLocks noGrp="1"/>
          </p:cNvSpPr>
          <p:nvPr>
            <p:ph type="title"/>
          </p:nvPr>
        </p:nvSpPr>
        <p:spPr/>
        <p:txBody>
          <a:bodyPr/>
          <a:lstStyle/>
          <a:p>
            <a:r>
              <a:rPr lang="ja-JP" altLang="en-US" dirty="0">
                <a:ea typeface="Meiryo UI" panose="020B0604030504040204" pitchFamily="50" charset="-128"/>
              </a:rPr>
              <a:t>注文書の受領および表示</a:t>
            </a:r>
            <a:endParaRPr lang="en-US" altLang="en-US" dirty="0">
              <a:ea typeface="Meiryo UI" panose="020B0604030504040204" pitchFamily="50" charset="-128"/>
            </a:endParaRPr>
          </a:p>
        </p:txBody>
      </p:sp>
      <p:sp>
        <p:nvSpPr>
          <p:cNvPr id="3" name="Text Placeholder 2"/>
          <p:cNvSpPr>
            <a:spLocks noGrp="1"/>
          </p:cNvSpPr>
          <p:nvPr>
            <p:ph type="body" sz="quarter" idx="10"/>
          </p:nvPr>
        </p:nvSpPr>
        <p:spPr>
          <a:xfrm>
            <a:off x="752475" y="1209675"/>
            <a:ext cx="7639050" cy="4594225"/>
          </a:xfrm>
        </p:spPr>
        <p:txBody>
          <a:bodyPr/>
          <a:lstStyle/>
          <a:p>
            <a:pPr marL="228600" indent="-228600"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ページの更新を行い、注文書のリストから</a:t>
            </a:r>
            <a:r>
              <a:rPr lang="ja-JP" altLang="en-US" kern="0" dirty="0">
                <a:solidFill>
                  <a:srgbClr val="000000"/>
                </a:solidFill>
                <a:ea typeface="Meiryo UI" panose="020B0604030504040204" pitchFamily="50" charset="-128"/>
              </a:rPr>
              <a:t>該当する</a:t>
            </a:r>
            <a:r>
              <a:rPr lang="en-US" altLang="ja-JP" kern="0" dirty="0">
                <a:solidFill>
                  <a:srgbClr val="000000"/>
                </a:solidFill>
                <a:ea typeface="Meiryo UI" panose="020B0604030504040204" pitchFamily="50" charset="-128"/>
              </a:rPr>
              <a:t>PO</a:t>
            </a:r>
            <a:r>
              <a:rPr lang="ja-JP" altLang="en-US" kern="0" dirty="0">
                <a:solidFill>
                  <a:srgbClr val="000000"/>
                </a:solidFill>
                <a:ea typeface="Meiryo UI" panose="020B0604030504040204" pitchFamily="50" charset="-128"/>
              </a:rPr>
              <a:t>番号を選択</a:t>
            </a:r>
            <a:r>
              <a:rPr lang="ja-JP" altLang="en-US" b="0" kern="0" dirty="0">
                <a:solidFill>
                  <a:srgbClr val="000000"/>
                </a:solidFill>
                <a:ea typeface="Meiryo UI" panose="020B0604030504040204" pitchFamily="50" charset="-128"/>
              </a:rPr>
              <a:t>します。</a:t>
            </a:r>
            <a:endParaRPr lang="en-US" altLang="ja-JP"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または、検索メニューを利用して該当の注文書を見つけます</a:t>
            </a: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Meiryo UI" panose="020B0604030504040204" pitchFamily="50" charset="-128"/>
            </a:endParaRPr>
          </a:p>
          <a:p>
            <a:pPr marL="571500" lvl="1" indent="-228600" eaLnBrk="1" hangingPunct="1">
              <a:spcBef>
                <a:spcPts val="400"/>
              </a:spcBef>
              <a:spcAft>
                <a:spcPct val="0"/>
              </a:spcAft>
              <a:buClr>
                <a:srgbClr val="000000"/>
              </a:buClr>
              <a:buFontTx/>
              <a:buChar char="–"/>
              <a:defRPr/>
            </a:pPr>
            <a:endParaRPr lang="en-US" sz="1200" kern="0" dirty="0">
              <a:solidFill>
                <a:srgbClr val="000000"/>
              </a:solidFill>
              <a:ea typeface="Meiryo UI" panose="020B0604030504040204" pitchFamily="50" charset="-128"/>
            </a:endParaRPr>
          </a:p>
        </p:txBody>
      </p:sp>
      <p:sp>
        <p:nvSpPr>
          <p:cNvPr id="50181" name="Rectangle 18"/>
          <p:cNvSpPr>
            <a:spLocks noChangeArrowheads="1"/>
          </p:cNvSpPr>
          <p:nvPr/>
        </p:nvSpPr>
        <p:spPr bwMode="auto">
          <a:xfrm>
            <a:off x="1310185" y="4373018"/>
            <a:ext cx="591048" cy="3764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2617473409"/>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639536" y="1973271"/>
            <a:ext cx="5864927" cy="4309787"/>
          </a:xfrm>
          <a:prstGeom prst="rect">
            <a:avLst/>
          </a:prstGeom>
          <a:noFill/>
          <a:ln w="6350">
            <a:solidFill>
              <a:schemeClr val="bg1">
                <a:lumMod val="85000"/>
              </a:schemeClr>
            </a:solidFill>
            <a:miter lim="800000"/>
            <a:headEnd/>
            <a:tailEnd/>
          </a:ln>
          <a:effectLst>
            <a:outerShdw blurRad="63500" sx="101000" sy="101000" algn="ctr" rotWithShape="0">
              <a:prstClr val="black">
                <a:alpha val="40000"/>
              </a:prstClr>
            </a:outerShdw>
          </a:effectLst>
        </p:spPr>
      </p:pic>
      <p:sp>
        <p:nvSpPr>
          <p:cNvPr id="51202" name="Title 1"/>
          <p:cNvSpPr>
            <a:spLocks noGrp="1"/>
          </p:cNvSpPr>
          <p:nvPr>
            <p:ph type="title"/>
          </p:nvPr>
        </p:nvSpPr>
        <p:spPr/>
        <p:txBody>
          <a:bodyPr/>
          <a:lstStyle/>
          <a:p>
            <a:r>
              <a:rPr lang="ja-JP" altLang="en-US" dirty="0">
                <a:ea typeface="Meiryo UI" panose="020B0604030504040204" pitchFamily="50" charset="-128"/>
              </a:rPr>
              <a:t>注文書受領承認</a:t>
            </a:r>
            <a:r>
              <a:rPr lang="en-US" altLang="ja-JP" dirty="0">
                <a:ea typeface="Meiryo UI" panose="020B0604030504040204" pitchFamily="50" charset="-128"/>
              </a:rPr>
              <a:t>/</a:t>
            </a:r>
            <a:r>
              <a:rPr lang="ja-JP" altLang="en-US" dirty="0">
                <a:ea typeface="Meiryo UI" panose="020B0604030504040204" pitchFamily="50" charset="-128"/>
              </a:rPr>
              <a:t>納期回答方法</a:t>
            </a:r>
          </a:p>
        </p:txBody>
      </p:sp>
      <p:sp>
        <p:nvSpPr>
          <p:cNvPr id="3" name="Text Placeholder 2"/>
          <p:cNvSpPr>
            <a:spLocks noGrp="1"/>
          </p:cNvSpPr>
          <p:nvPr>
            <p:ph type="body" sz="quarter" idx="10"/>
          </p:nvPr>
        </p:nvSpPr>
        <p:spPr>
          <a:xfrm>
            <a:off x="752475" y="942974"/>
            <a:ext cx="7639050" cy="4824413"/>
          </a:xfrm>
        </p:spPr>
        <p:txBody>
          <a:bodyPr/>
          <a:lstStyle/>
          <a:p>
            <a:pPr marL="285750" indent="-285750">
              <a:spcAft>
                <a:spcPct val="0"/>
              </a:spcAft>
              <a:buFont typeface="Arial" panose="020B0604020202020204" pitchFamily="34" charset="0"/>
              <a:buChar char="•"/>
              <a:defRPr/>
            </a:pPr>
            <a:r>
              <a:rPr lang="ja-JP" altLang="en-US" b="0" kern="0" dirty="0">
                <a:solidFill>
                  <a:srgbClr val="000000"/>
                </a:solidFill>
                <a:ea typeface="Meiryo UI" panose="020B0604030504040204" pitchFamily="50" charset="-128"/>
              </a:rPr>
              <a:t>ページが更新され、注文書の詳細と配送先住所が表示されます。</a:t>
            </a:r>
            <a:endParaRPr lang="en-US" b="0" kern="0" dirty="0">
              <a:solidFill>
                <a:srgbClr val="000000"/>
              </a:solidFill>
              <a:ea typeface="Meiryo UI" panose="020B0604030504040204" pitchFamily="50" charset="-128"/>
            </a:endParaRPr>
          </a:p>
          <a:p>
            <a:pPr marL="285750" indent="-285750">
              <a:spcAft>
                <a:spcPct val="0"/>
              </a:spcAft>
              <a:buFont typeface="Arial" panose="020B0604020202020204" pitchFamily="34" charset="0"/>
              <a:buChar char="•"/>
              <a:defRPr/>
            </a:pPr>
            <a:r>
              <a:rPr lang="en-US" altLang="ja-JP" b="0" kern="0" dirty="0">
                <a:solidFill>
                  <a:srgbClr val="000000"/>
                </a:solidFill>
                <a:ea typeface="Meiryo UI" panose="020B0604030504040204" pitchFamily="50" charset="-128"/>
              </a:rPr>
              <a:t>Acknowledged</a:t>
            </a:r>
            <a:r>
              <a:rPr lang="ja-JP" altLang="en-US" b="0" kern="0" dirty="0">
                <a:solidFill>
                  <a:srgbClr val="000000"/>
                </a:solidFill>
                <a:ea typeface="Meiryo UI" panose="020B0604030504040204" pitchFamily="50" charset="-128"/>
              </a:rPr>
              <a:t>のチェックボックスをクリックして、注文書を受け取ったことをジェイビルに通知します。</a:t>
            </a:r>
            <a:endParaRPr lang="en-US" altLang="ja-JP" b="0" kern="0" dirty="0">
              <a:solidFill>
                <a:srgbClr val="000000"/>
              </a:solidFill>
              <a:ea typeface="Meiryo UI" panose="020B0604030504040204" pitchFamily="50" charset="-128"/>
            </a:endParaRPr>
          </a:p>
          <a:p>
            <a:pPr marL="285750" indent="-285750">
              <a:spcAft>
                <a:spcPct val="0"/>
              </a:spcAft>
              <a:buFont typeface="Arial" panose="020B0604020202020204" pitchFamily="34" charset="0"/>
              <a:buChar char="•"/>
              <a:defRPr/>
            </a:pPr>
            <a:r>
              <a:rPr lang="ja-JP" altLang="en-US" b="0" kern="0" dirty="0">
                <a:solidFill>
                  <a:srgbClr val="000000"/>
                </a:solidFill>
                <a:ea typeface="Meiryo UI" panose="020B0604030504040204" pitchFamily="50" charset="-128"/>
              </a:rPr>
              <a:t>「</a:t>
            </a:r>
            <a:r>
              <a:rPr lang="en-US" altLang="ja-JP" b="0" kern="0" dirty="0">
                <a:solidFill>
                  <a:srgbClr val="000000"/>
                </a:solidFill>
                <a:ea typeface="Meiryo UI" panose="020B0604030504040204" pitchFamily="50" charset="-128"/>
              </a:rPr>
              <a:t>Delivery date</a:t>
            </a:r>
            <a:r>
              <a:rPr lang="ja-JP" altLang="en-US" b="0" kern="0" dirty="0">
                <a:solidFill>
                  <a:srgbClr val="000000"/>
                </a:solidFill>
                <a:ea typeface="Meiryo UI" panose="020B0604030504040204" pitchFamily="50" charset="-128"/>
              </a:rPr>
              <a:t>」を記入して、納期回答を行います。</a:t>
            </a:r>
            <a:endParaRPr lang="en-US" b="0" kern="0" dirty="0">
              <a:solidFill>
                <a:srgbClr val="000000"/>
              </a:solidFill>
              <a:ea typeface="Meiryo UI" panose="020B0604030504040204" pitchFamily="50" charset="-128"/>
            </a:endParaRPr>
          </a:p>
          <a:p>
            <a:pPr marL="285750" indent="-285750">
              <a:spcAft>
                <a:spcPct val="0"/>
              </a:spcAft>
              <a:buFont typeface="Arial" panose="020B0604020202020204" pitchFamily="34" charset="0"/>
              <a:buChar char="•"/>
              <a:defRPr/>
            </a:pPr>
            <a:r>
              <a:rPr lang="en-US" altLang="ja-JP" kern="0" dirty="0">
                <a:solidFill>
                  <a:srgbClr val="000000"/>
                </a:solidFill>
                <a:ea typeface="Meiryo UI" panose="020B0604030504040204" pitchFamily="50" charset="-128"/>
              </a:rPr>
              <a:t>Print</a:t>
            </a:r>
            <a:r>
              <a:rPr lang="ja-JP" altLang="en-US" kern="0" dirty="0">
                <a:solidFill>
                  <a:srgbClr val="000000"/>
                </a:solidFill>
                <a:ea typeface="Meiryo UI" panose="020B0604030504040204" pitchFamily="50" charset="-128"/>
              </a:rPr>
              <a:t> </a:t>
            </a:r>
            <a:r>
              <a:rPr lang="en-US" altLang="ja-JP" kern="0" dirty="0">
                <a:solidFill>
                  <a:srgbClr val="000000"/>
                </a:solidFill>
                <a:ea typeface="Meiryo UI" panose="020B0604030504040204" pitchFamily="50" charset="-128"/>
              </a:rPr>
              <a:t>View</a:t>
            </a:r>
            <a:r>
              <a:rPr lang="ja-JP" altLang="en-US" b="0" kern="0" dirty="0">
                <a:solidFill>
                  <a:srgbClr val="000000"/>
                </a:solidFill>
                <a:ea typeface="Meiryo UI" panose="020B0604030504040204" pitchFamily="50" charset="-128"/>
              </a:rPr>
              <a:t>をクリックして</a:t>
            </a:r>
            <a:r>
              <a:rPr lang="en-US" altLang="ja-JP" b="0" kern="0" dirty="0">
                <a:solidFill>
                  <a:srgbClr val="000000"/>
                </a:solidFill>
                <a:ea typeface="Meiryo UI" panose="020B0604030504040204" pitchFamily="50" charset="-128"/>
              </a:rPr>
              <a:t>PO</a:t>
            </a:r>
            <a:r>
              <a:rPr lang="ja-JP" altLang="en-US" b="0" kern="0" dirty="0">
                <a:solidFill>
                  <a:srgbClr val="000000"/>
                </a:solidFill>
                <a:ea typeface="Meiryo UI" panose="020B0604030504040204" pitchFamily="50" charset="-128"/>
              </a:rPr>
              <a:t>を印刷できます。</a:t>
            </a:r>
            <a:endParaRPr lang="en-US" b="0" kern="0" dirty="0">
              <a:solidFill>
                <a:srgbClr val="000000"/>
              </a:solidFill>
              <a:ea typeface="Meiryo UI" panose="020B0604030504040204" pitchFamily="50" charset="-128"/>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Meiryo UI" panose="020B0604030504040204" pitchFamily="50" charset="-128"/>
            </a:endParaRPr>
          </a:p>
        </p:txBody>
      </p:sp>
      <p:sp>
        <p:nvSpPr>
          <p:cNvPr id="7" name="Rounded Rectangular Callout 6"/>
          <p:cNvSpPr/>
          <p:nvPr/>
        </p:nvSpPr>
        <p:spPr bwMode="auto">
          <a:xfrm>
            <a:off x="5170714" y="3470275"/>
            <a:ext cx="3657600" cy="954088"/>
          </a:xfrm>
          <a:prstGeom prst="wedgeRoundRectCallout">
            <a:avLst>
              <a:gd name="adj1" fmla="val -43440"/>
              <a:gd name="adj2" fmla="val 228592"/>
              <a:gd name="adj3" fmla="val 16667"/>
            </a:avLst>
          </a:prstGeom>
          <a:solidFill>
            <a:schemeClr val="accent1"/>
          </a:solidFill>
          <a:ln w="9525" cap="flat" cmpd="sng" algn="ctr">
            <a:solidFill>
              <a:schemeClr val="bg1"/>
            </a:solidFill>
            <a:prstDash val="solid"/>
            <a:round/>
            <a:headEnd type="none" w="med" len="med"/>
            <a:tailEnd type="none" w="med" len="med"/>
          </a:ln>
          <a:effectLst/>
        </p:spPr>
        <p:txBody>
          <a:bodyPr anchor="ctr"/>
          <a:lstStyle/>
          <a:p>
            <a:pPr defTabSz="914400">
              <a:defRPr/>
            </a:pPr>
            <a:r>
              <a:rPr lang="ja-JP" altLang="en-US" sz="1600" dirty="0">
                <a:solidFill>
                  <a:schemeClr val="bg1"/>
                </a:solidFill>
                <a:latin typeface="+mn-lt"/>
                <a:ea typeface="Meiryo UI" panose="020B0604030504040204" pitchFamily="50" charset="-128"/>
              </a:rPr>
              <a:t>この画面から請求書を作成する場合には</a:t>
            </a:r>
            <a:endParaRPr lang="en-US" altLang="ja-JP" sz="1600" dirty="0">
              <a:solidFill>
                <a:schemeClr val="bg1"/>
              </a:solidFill>
              <a:latin typeface="+mn-lt"/>
              <a:ea typeface="Meiryo UI" panose="020B0604030504040204" pitchFamily="50" charset="-128"/>
            </a:endParaRPr>
          </a:p>
          <a:p>
            <a:pPr defTabSz="914400">
              <a:defRPr/>
            </a:pPr>
            <a:r>
              <a:rPr lang="ja-JP" altLang="en-US" sz="1600" dirty="0">
                <a:solidFill>
                  <a:schemeClr val="bg1"/>
                </a:solidFill>
                <a:latin typeface="+mn-lt"/>
                <a:ea typeface="Meiryo UI" panose="020B0604030504040204" pitchFamily="50" charset="-128"/>
              </a:rPr>
              <a:t>「</a:t>
            </a:r>
            <a:r>
              <a:rPr lang="en-US" altLang="ja-JP" sz="1600" dirty="0">
                <a:solidFill>
                  <a:schemeClr val="bg1"/>
                </a:solidFill>
                <a:latin typeface="+mn-lt"/>
                <a:ea typeface="Meiryo UI" panose="020B0604030504040204" pitchFamily="50" charset="-128"/>
              </a:rPr>
              <a:t>Create Invoice</a:t>
            </a:r>
            <a:r>
              <a:rPr lang="ja-JP" altLang="en-US" sz="1600" dirty="0">
                <a:solidFill>
                  <a:schemeClr val="bg1"/>
                </a:solidFill>
                <a:latin typeface="+mn-lt"/>
                <a:ea typeface="Meiryo UI" panose="020B0604030504040204" pitchFamily="50" charset="-128"/>
              </a:rPr>
              <a:t>」をクリックします</a:t>
            </a:r>
            <a:endParaRPr lang="en-US" sz="1600" dirty="0">
              <a:solidFill>
                <a:schemeClr val="bg1"/>
              </a:solidFill>
              <a:latin typeface="+mn-lt"/>
              <a:ea typeface="Meiryo UI" panose="020B0604030504040204" pitchFamily="50" charset="-128"/>
            </a:endParaRPr>
          </a:p>
        </p:txBody>
      </p:sp>
      <p:sp>
        <p:nvSpPr>
          <p:cNvPr id="51207" name="Rectangle 18"/>
          <p:cNvSpPr>
            <a:spLocks noChangeArrowheads="1"/>
          </p:cNvSpPr>
          <p:nvPr/>
        </p:nvSpPr>
        <p:spPr bwMode="auto">
          <a:xfrm>
            <a:off x="6614656" y="6062662"/>
            <a:ext cx="835215" cy="21626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
        <p:nvSpPr>
          <p:cNvPr id="51208" name="Rectangle 18"/>
          <p:cNvSpPr>
            <a:spLocks noChangeArrowheads="1"/>
          </p:cNvSpPr>
          <p:nvPr/>
        </p:nvSpPr>
        <p:spPr bwMode="auto">
          <a:xfrm>
            <a:off x="1886918" y="3974615"/>
            <a:ext cx="865482" cy="23461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
        <p:nvSpPr>
          <p:cNvPr id="8" name="Rectangle 18"/>
          <p:cNvSpPr>
            <a:spLocks noChangeArrowheads="1"/>
          </p:cNvSpPr>
          <p:nvPr/>
        </p:nvSpPr>
        <p:spPr bwMode="auto">
          <a:xfrm>
            <a:off x="1744043" y="5022365"/>
            <a:ext cx="1294432" cy="39736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2703166889"/>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52476" y="1908176"/>
            <a:ext cx="7639049" cy="4214418"/>
          </a:xfrm>
          <a:prstGeom prst="rect">
            <a:avLst/>
          </a:prstGeom>
          <a:noFill/>
          <a:ln>
            <a:noFill/>
          </a:ln>
          <a:effectLst>
            <a:outerShdw blurRad="63500" sx="101000" sy="101000" algn="ctr" rotWithShape="0">
              <a:prstClr val="black">
                <a:alpha val="40000"/>
              </a:prstClr>
            </a:outerShdw>
          </a:effectLst>
        </p:spPr>
      </p:pic>
      <p:sp>
        <p:nvSpPr>
          <p:cNvPr id="53250" name="Title 1"/>
          <p:cNvSpPr>
            <a:spLocks noGrp="1"/>
          </p:cNvSpPr>
          <p:nvPr>
            <p:ph type="title"/>
          </p:nvPr>
        </p:nvSpPr>
        <p:spPr/>
        <p:txBody>
          <a:bodyPr/>
          <a:lstStyle/>
          <a:p>
            <a:r>
              <a:rPr lang="ja-JP" altLang="en-US" dirty="0">
                <a:ea typeface="Meiryo UI" panose="020B0604030504040204" pitchFamily="50" charset="-128"/>
              </a:rPr>
              <a:t>請求書の作成</a:t>
            </a:r>
            <a:endParaRPr lang="en-US" altLang="en-US" dirty="0">
              <a:ea typeface="Meiryo UI" panose="020B0604030504040204" pitchFamily="50" charset="-128"/>
            </a:endParaRPr>
          </a:p>
        </p:txBody>
      </p:sp>
      <p:sp>
        <p:nvSpPr>
          <p:cNvPr id="3" name="Text Placeholder 2"/>
          <p:cNvSpPr>
            <a:spLocks noGrp="1"/>
          </p:cNvSpPr>
          <p:nvPr>
            <p:ph type="body" sz="quarter" idx="10"/>
          </p:nvPr>
        </p:nvSpPr>
        <p:spPr>
          <a:xfrm>
            <a:off x="752475" y="1209675"/>
            <a:ext cx="7639050" cy="4594225"/>
          </a:xfrm>
        </p:spPr>
        <p:txBody>
          <a:bodyPr/>
          <a:lstStyle/>
          <a:p>
            <a:pPr marL="285750" indent="-285750">
              <a:spcAft>
                <a:spcPct val="0"/>
              </a:spcAft>
              <a:buFont typeface="Arial" panose="020B0604020202020204" pitchFamily="34" charset="0"/>
              <a:buChar char="•"/>
              <a:defRPr/>
            </a:pP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からは、注文番号より直接請求書を作成することができます。</a:t>
            </a:r>
            <a:endParaRPr lang="en-US" b="0" kern="0" dirty="0">
              <a:solidFill>
                <a:srgbClr val="000000"/>
              </a:solidFill>
              <a:ea typeface="Meiryo UI" panose="020B0604030504040204" pitchFamily="50" charset="-128"/>
            </a:endParaRPr>
          </a:p>
          <a:p>
            <a:pPr marL="285750" indent="-285750">
              <a:spcAft>
                <a:spcPct val="0"/>
              </a:spcAft>
              <a:buFont typeface="Arial" panose="020B0604020202020204" pitchFamily="34" charset="0"/>
              <a:buChar char="•"/>
              <a:defRPr/>
            </a:pPr>
            <a:r>
              <a:rPr lang="ja-JP" altLang="en-US" b="0" kern="0" dirty="0">
                <a:solidFill>
                  <a:srgbClr val="000000"/>
                </a:solidFill>
                <a:ea typeface="Meiryo UI" panose="020B0604030504040204" pitchFamily="50" charset="-128"/>
              </a:rPr>
              <a:t>メニューバーから</a:t>
            </a:r>
            <a:r>
              <a:rPr lang="en-US" altLang="ja-JP" kern="0" dirty="0">
                <a:solidFill>
                  <a:srgbClr val="000000"/>
                </a:solidFill>
                <a:ea typeface="Meiryo UI" panose="020B0604030504040204" pitchFamily="50" charset="-128"/>
              </a:rPr>
              <a:t>Orders</a:t>
            </a:r>
            <a:r>
              <a:rPr lang="ja-JP" altLang="en-US" b="0" kern="0" dirty="0">
                <a:solidFill>
                  <a:srgbClr val="000000"/>
                </a:solidFill>
                <a:ea typeface="Meiryo UI" panose="020B0604030504040204" pitchFamily="50" charset="-128"/>
              </a:rPr>
              <a:t>をクリックします。</a:t>
            </a:r>
            <a:endParaRPr lang="en-US" b="0" kern="0" dirty="0">
              <a:solidFill>
                <a:srgbClr val="000000"/>
              </a:solidFill>
              <a:ea typeface="Meiryo UI" panose="020B0604030504040204" pitchFamily="50" charset="-128"/>
            </a:endParaRPr>
          </a:p>
        </p:txBody>
      </p:sp>
      <p:sp>
        <p:nvSpPr>
          <p:cNvPr id="53254" name="Rectangle 19"/>
          <p:cNvSpPr>
            <a:spLocks noChangeArrowheads="1"/>
          </p:cNvSpPr>
          <p:nvPr/>
        </p:nvSpPr>
        <p:spPr bwMode="auto">
          <a:xfrm>
            <a:off x="1846263" y="2230461"/>
            <a:ext cx="714375" cy="294375"/>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extLst>
      <p:ext uri="{BB962C8B-B14F-4D97-AF65-F5344CB8AC3E}">
        <p14:creationId xmlns:p14="http://schemas.microsoft.com/office/powerpoint/2010/main" val="3601957650"/>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93A3F5E-36A7-47BD-93F1-3107D1BC5F76}"/>
              </a:ext>
            </a:extLst>
          </p:cNvPr>
          <p:cNvPicPr>
            <a:picLocks noChangeAspect="1"/>
          </p:cNvPicPr>
          <p:nvPr/>
        </p:nvPicPr>
        <p:blipFill>
          <a:blip r:embed="rId3"/>
          <a:stretch>
            <a:fillRect/>
          </a:stretch>
        </p:blipFill>
        <p:spPr>
          <a:xfrm>
            <a:off x="1052147" y="1143000"/>
            <a:ext cx="5438320" cy="2954215"/>
          </a:xfrm>
          <a:prstGeom prst="rect">
            <a:avLst/>
          </a:prstGeom>
        </p:spPr>
      </p:pic>
      <p:sp>
        <p:nvSpPr>
          <p:cNvPr id="4" name="object 4"/>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latin typeface="Arial" panose="020B0604020202020204" pitchFamily="34" charset="0"/>
              <a:ea typeface="Meiryo UI" panose="020B0604030504040204" pitchFamily="50" charset="-128"/>
            </a:endParaRPr>
          </a:p>
        </p:txBody>
      </p:sp>
      <p:sp>
        <p:nvSpPr>
          <p:cNvPr id="5" name="object 5"/>
          <p:cNvSpPr txBox="1"/>
          <p:nvPr/>
        </p:nvSpPr>
        <p:spPr>
          <a:xfrm>
            <a:off x="6611815" y="1485061"/>
            <a:ext cx="2363743" cy="621171"/>
          </a:xfrm>
          <a:prstGeom prst="rect">
            <a:avLst/>
          </a:prstGeom>
        </p:spPr>
        <p:txBody>
          <a:bodyPr vert="horz" wrap="square" lIns="0" tIns="11723" rIns="0" bIns="0" rtlCol="0">
            <a:spAutoFit/>
          </a:bodyPr>
          <a:lstStyle/>
          <a:p>
            <a:pPr marL="11723">
              <a:spcBef>
                <a:spcPts val="92"/>
              </a:spcBef>
            </a:pPr>
            <a:r>
              <a:rPr lang="en-US" altLang="ja-JP" sz="1292" spc="-74" dirty="0">
                <a:solidFill>
                  <a:prstClr val="black"/>
                </a:solidFill>
                <a:latin typeface="Arial"/>
                <a:ea typeface="Meiryo UI" panose="020B0604030504040204" pitchFamily="50" charset="-128"/>
                <a:cs typeface="Arial"/>
              </a:rPr>
              <a:t>E</a:t>
            </a:r>
            <a:r>
              <a:rPr lang="ja-JP" altLang="en-US" sz="1292" spc="-74" dirty="0">
                <a:solidFill>
                  <a:prstClr val="black"/>
                </a:solidFill>
                <a:latin typeface="Arial"/>
                <a:ea typeface="Meiryo UI" panose="020B0604030504040204" pitchFamily="50" charset="-128"/>
                <a:cs typeface="Arial"/>
              </a:rPr>
              <a:t>メールフリップ：</a:t>
            </a:r>
            <a:r>
              <a:rPr lang="en-US" altLang="ja-JP" sz="1292" spc="-74" dirty="0">
                <a:solidFill>
                  <a:prstClr val="black"/>
                </a:solidFill>
                <a:latin typeface="Arial"/>
                <a:ea typeface="Meiryo UI" panose="020B0604030504040204" pitchFamily="50" charset="-128"/>
                <a:cs typeface="Arial"/>
              </a:rPr>
              <a:t>Email Flip</a:t>
            </a:r>
            <a:r>
              <a:rPr lang="ja-JP" altLang="en-US" sz="1292" spc="-74" dirty="0">
                <a:solidFill>
                  <a:prstClr val="black"/>
                </a:solidFill>
                <a:latin typeface="Arial"/>
                <a:ea typeface="Meiryo UI" panose="020B0604030504040204" pitchFamily="50" charset="-128"/>
                <a:cs typeface="Arial"/>
              </a:rPr>
              <a:t>を利用して請求書を発行する場合は、 </a:t>
            </a:r>
            <a:endParaRPr lang="en-US" altLang="ja-JP" sz="1292" spc="-74" dirty="0">
              <a:solidFill>
                <a:prstClr val="black"/>
              </a:solidFill>
              <a:latin typeface="Arial"/>
              <a:ea typeface="Meiryo UI" panose="020B0604030504040204" pitchFamily="50" charset="-128"/>
              <a:cs typeface="Arial"/>
            </a:endParaRPr>
          </a:p>
          <a:p>
            <a:pPr marL="11723">
              <a:spcBef>
                <a:spcPts val="92"/>
              </a:spcBef>
            </a:pPr>
            <a:r>
              <a:rPr lang="ja-JP" altLang="en-US" sz="1292" b="1" spc="-5" dirty="0">
                <a:solidFill>
                  <a:prstClr val="black"/>
                </a:solidFill>
                <a:latin typeface="Arial"/>
                <a:ea typeface="Meiryo UI" panose="020B0604030504040204" pitchFamily="50" charset="-128"/>
                <a:cs typeface="Arial"/>
              </a:rPr>
              <a:t>「</a:t>
            </a:r>
            <a:r>
              <a:rPr lang="en-US" altLang="ja-JP" sz="1292" b="1" spc="-5" dirty="0">
                <a:solidFill>
                  <a:prstClr val="black"/>
                </a:solidFill>
                <a:latin typeface="Arial"/>
                <a:ea typeface="Meiryo UI" panose="020B0604030504040204" pitchFamily="50" charset="-128"/>
                <a:cs typeface="Arial"/>
              </a:rPr>
              <a:t>Create</a:t>
            </a:r>
            <a:r>
              <a:rPr lang="en-US" altLang="ja-JP" sz="1292" b="1" spc="51" dirty="0">
                <a:solidFill>
                  <a:prstClr val="black"/>
                </a:solidFill>
                <a:latin typeface="Arial"/>
                <a:ea typeface="Meiryo UI" panose="020B0604030504040204" pitchFamily="50" charset="-128"/>
                <a:cs typeface="Arial"/>
              </a:rPr>
              <a:t> </a:t>
            </a:r>
            <a:r>
              <a:rPr lang="en-US" altLang="ja-JP" sz="1292" b="1" spc="-9" dirty="0">
                <a:solidFill>
                  <a:prstClr val="black"/>
                </a:solidFill>
                <a:latin typeface="Arial"/>
                <a:ea typeface="Meiryo UI" panose="020B0604030504040204" pitchFamily="50" charset="-128"/>
                <a:cs typeface="Arial"/>
              </a:rPr>
              <a:t>Invoice</a:t>
            </a:r>
            <a:r>
              <a:rPr lang="ja-JP" altLang="en-US" sz="1292" b="1" spc="-9" dirty="0">
                <a:solidFill>
                  <a:prstClr val="black"/>
                </a:solidFill>
                <a:latin typeface="Arial"/>
                <a:ea typeface="Meiryo UI" panose="020B0604030504040204" pitchFamily="50" charset="-128"/>
                <a:cs typeface="Arial"/>
              </a:rPr>
              <a:t>」</a:t>
            </a:r>
            <a:r>
              <a:rPr lang="ja-JP" altLang="en-US" sz="1292" spc="-9" dirty="0">
                <a:solidFill>
                  <a:prstClr val="black"/>
                </a:solidFill>
                <a:latin typeface="Arial"/>
                <a:ea typeface="Meiryo UI" panose="020B0604030504040204" pitchFamily="50" charset="-128"/>
                <a:cs typeface="Arial"/>
              </a:rPr>
              <a:t>をクリックします。</a:t>
            </a:r>
            <a:endParaRPr sz="1292" dirty="0">
              <a:latin typeface="Arial"/>
              <a:ea typeface="Meiryo UI" panose="020B0604030504040204" pitchFamily="50" charset="-128"/>
              <a:cs typeface="Arial"/>
            </a:endParaRPr>
          </a:p>
        </p:txBody>
      </p:sp>
      <p:sp>
        <p:nvSpPr>
          <p:cNvPr id="6" name="object 6"/>
          <p:cNvSpPr/>
          <p:nvPr/>
        </p:nvSpPr>
        <p:spPr>
          <a:xfrm>
            <a:off x="1195754" y="3288323"/>
            <a:ext cx="1055077" cy="351692"/>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pic>
        <p:nvPicPr>
          <p:cNvPr id="8" name="図 7">
            <a:extLst>
              <a:ext uri="{FF2B5EF4-FFF2-40B4-BE49-F238E27FC236}">
                <a16:creationId xmlns:a16="http://schemas.microsoft.com/office/drawing/2014/main" id="{8CD018B8-7124-4F70-8DCC-889C31DDBD6C}"/>
              </a:ext>
            </a:extLst>
          </p:cNvPr>
          <p:cNvPicPr>
            <a:picLocks noChangeAspect="1"/>
          </p:cNvPicPr>
          <p:nvPr/>
        </p:nvPicPr>
        <p:blipFill>
          <a:blip r:embed="rId4"/>
          <a:stretch>
            <a:fillRect/>
          </a:stretch>
        </p:blipFill>
        <p:spPr>
          <a:xfrm>
            <a:off x="1195754" y="4248268"/>
            <a:ext cx="3727938" cy="1491175"/>
          </a:xfrm>
          <a:prstGeom prst="rect">
            <a:avLst/>
          </a:prstGeom>
        </p:spPr>
      </p:pic>
      <p:sp>
        <p:nvSpPr>
          <p:cNvPr id="9" name="object 5">
            <a:extLst>
              <a:ext uri="{FF2B5EF4-FFF2-40B4-BE49-F238E27FC236}">
                <a16:creationId xmlns:a16="http://schemas.microsoft.com/office/drawing/2014/main" id="{AFBE3B47-0DD8-4101-AD22-1D2EF8FD15F5}"/>
              </a:ext>
            </a:extLst>
          </p:cNvPr>
          <p:cNvSpPr txBox="1"/>
          <p:nvPr/>
        </p:nvSpPr>
        <p:spPr>
          <a:xfrm>
            <a:off x="5540896" y="4196710"/>
            <a:ext cx="2248324" cy="1268977"/>
          </a:xfrm>
          <a:prstGeom prst="rect">
            <a:avLst/>
          </a:prstGeom>
        </p:spPr>
        <p:txBody>
          <a:bodyPr vert="horz" wrap="square" lIns="0" tIns="11723" rIns="0" bIns="0" rtlCol="0">
            <a:spAutoFit/>
          </a:bodyPr>
          <a:lstStyle/>
          <a:p>
            <a:pPr marL="11723">
              <a:spcBef>
                <a:spcPts val="92"/>
              </a:spcBef>
            </a:pPr>
            <a:r>
              <a:rPr lang="ja-JP" altLang="en-US" sz="1292" spc="-74" dirty="0">
                <a:solidFill>
                  <a:prstClr val="black"/>
                </a:solidFill>
                <a:latin typeface="Arial"/>
                <a:ea typeface="Meiryo UI" panose="020B0604030504040204" pitchFamily="50" charset="-128"/>
                <a:cs typeface="Arial"/>
              </a:rPr>
              <a:t>←左のポップアップが表示されるので </a:t>
            </a:r>
            <a:endParaRPr lang="en-US" altLang="ja-JP" sz="1292" spc="-74" dirty="0">
              <a:solidFill>
                <a:prstClr val="black"/>
              </a:solidFill>
              <a:latin typeface="Arial"/>
              <a:ea typeface="Meiryo UI" panose="020B0604030504040204" pitchFamily="50" charset="-128"/>
              <a:cs typeface="Arial"/>
            </a:endParaRPr>
          </a:p>
          <a:p>
            <a:pPr marL="11723">
              <a:spcBef>
                <a:spcPts val="92"/>
              </a:spcBef>
            </a:pPr>
            <a:r>
              <a:rPr lang="ja-JP" altLang="en-US" sz="1292" b="1" spc="-5" dirty="0">
                <a:solidFill>
                  <a:prstClr val="black"/>
                </a:solidFill>
                <a:latin typeface="Arial"/>
                <a:ea typeface="Meiryo UI" panose="020B0604030504040204" pitchFamily="50" charset="-128"/>
                <a:cs typeface="Arial"/>
              </a:rPr>
              <a:t>「</a:t>
            </a:r>
            <a:r>
              <a:rPr lang="en-US" altLang="ja-JP" sz="1292" b="1" spc="-5" dirty="0">
                <a:solidFill>
                  <a:prstClr val="black"/>
                </a:solidFill>
                <a:latin typeface="Arial"/>
                <a:ea typeface="Meiryo UI" panose="020B0604030504040204" pitchFamily="50" charset="-128"/>
                <a:cs typeface="Arial"/>
              </a:rPr>
              <a:t>Create</a:t>
            </a:r>
            <a:r>
              <a:rPr lang="ja-JP" altLang="en-US" sz="1292" b="1" spc="-5" dirty="0">
                <a:solidFill>
                  <a:prstClr val="black"/>
                </a:solidFill>
                <a:latin typeface="Arial"/>
                <a:ea typeface="Meiryo UI" panose="020B0604030504040204" pitchFamily="50" charset="-128"/>
                <a:cs typeface="Arial"/>
              </a:rPr>
              <a:t> </a:t>
            </a:r>
            <a:r>
              <a:rPr lang="en-US" altLang="ja-JP" sz="1292" b="1" spc="-5" dirty="0">
                <a:solidFill>
                  <a:prstClr val="black"/>
                </a:solidFill>
                <a:latin typeface="Arial"/>
                <a:ea typeface="Meiryo UI" panose="020B0604030504040204" pitchFamily="50" charset="-128"/>
                <a:cs typeface="Arial"/>
              </a:rPr>
              <a:t>New</a:t>
            </a:r>
            <a:r>
              <a:rPr lang="ja-JP" altLang="en-US" sz="1292" b="1" spc="-5" dirty="0">
                <a:solidFill>
                  <a:prstClr val="black"/>
                </a:solidFill>
                <a:latin typeface="Arial"/>
                <a:ea typeface="Meiryo UI" panose="020B0604030504040204" pitchFamily="50" charset="-128"/>
                <a:cs typeface="Arial"/>
              </a:rPr>
              <a:t> </a:t>
            </a:r>
            <a:r>
              <a:rPr lang="en-US" altLang="ja-JP" sz="1292" b="1" spc="-5" dirty="0">
                <a:solidFill>
                  <a:prstClr val="black"/>
                </a:solidFill>
                <a:latin typeface="Arial"/>
                <a:ea typeface="Meiryo UI" panose="020B0604030504040204" pitchFamily="50" charset="-128"/>
                <a:cs typeface="Arial"/>
              </a:rPr>
              <a:t>Remit-To</a:t>
            </a:r>
            <a:r>
              <a:rPr lang="ja-JP" altLang="en-US" sz="1292" b="1" spc="-9" dirty="0">
                <a:solidFill>
                  <a:prstClr val="black"/>
                </a:solidFill>
                <a:latin typeface="Arial"/>
                <a:ea typeface="Meiryo UI" panose="020B0604030504040204" pitchFamily="50" charset="-128"/>
                <a:cs typeface="Arial"/>
              </a:rPr>
              <a:t>」</a:t>
            </a:r>
            <a:r>
              <a:rPr lang="ja-JP" altLang="en-US" sz="1292" spc="-9" dirty="0">
                <a:solidFill>
                  <a:prstClr val="black"/>
                </a:solidFill>
                <a:latin typeface="Arial"/>
                <a:ea typeface="Meiryo UI" panose="020B0604030504040204" pitchFamily="50" charset="-128"/>
                <a:cs typeface="Arial"/>
              </a:rPr>
              <a:t>を</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クリックします。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お取引先様の住所を登録します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sz="1292" dirty="0">
              <a:latin typeface="Arial"/>
              <a:ea typeface="Meiryo UI" panose="020B0604030504040204" pitchFamily="50" charset="-128"/>
              <a:cs typeface="Arial"/>
            </a:endParaRPr>
          </a:p>
        </p:txBody>
      </p:sp>
      <p:sp>
        <p:nvSpPr>
          <p:cNvPr id="10" name="object 6">
            <a:extLst>
              <a:ext uri="{FF2B5EF4-FFF2-40B4-BE49-F238E27FC236}">
                <a16:creationId xmlns:a16="http://schemas.microsoft.com/office/drawing/2014/main" id="{3F9AD45A-7E17-4A7E-94C8-D2DAF0380AE5}"/>
              </a:ext>
            </a:extLst>
          </p:cNvPr>
          <p:cNvSpPr/>
          <p:nvPr/>
        </p:nvSpPr>
        <p:spPr>
          <a:xfrm>
            <a:off x="3342607" y="5248625"/>
            <a:ext cx="1162113" cy="281354"/>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4103113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CFD0B7D3-A8F8-4935-9718-EF13F6AE1DBB}"/>
              </a:ext>
            </a:extLst>
          </p:cNvPr>
          <p:cNvSpPr txBox="1">
            <a:spLocks noGrp="1"/>
          </p:cNvSpPr>
          <p:nvPr>
            <p:ph type="title"/>
          </p:nvPr>
        </p:nvSpPr>
        <p:spPr>
          <a:xfrm>
            <a:off x="556750" y="652668"/>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pic>
        <p:nvPicPr>
          <p:cNvPr id="5" name="図 4">
            <a:extLst>
              <a:ext uri="{FF2B5EF4-FFF2-40B4-BE49-F238E27FC236}">
                <a16:creationId xmlns:a16="http://schemas.microsoft.com/office/drawing/2014/main" id="{745D13C4-5274-4AA4-BDE7-57C58DC271D0}"/>
              </a:ext>
            </a:extLst>
          </p:cNvPr>
          <p:cNvPicPr>
            <a:picLocks noChangeAspect="1"/>
          </p:cNvPicPr>
          <p:nvPr/>
        </p:nvPicPr>
        <p:blipFill>
          <a:blip r:embed="rId2"/>
          <a:stretch>
            <a:fillRect/>
          </a:stretch>
        </p:blipFill>
        <p:spPr>
          <a:xfrm>
            <a:off x="2330818" y="1423937"/>
            <a:ext cx="3797802" cy="2505495"/>
          </a:xfrm>
          <a:prstGeom prst="rect">
            <a:avLst/>
          </a:prstGeom>
        </p:spPr>
      </p:pic>
      <p:sp>
        <p:nvSpPr>
          <p:cNvPr id="6" name="object 5">
            <a:extLst>
              <a:ext uri="{FF2B5EF4-FFF2-40B4-BE49-F238E27FC236}">
                <a16:creationId xmlns:a16="http://schemas.microsoft.com/office/drawing/2014/main" id="{7B3B2544-6D12-4E73-88BD-382C21BE894E}"/>
              </a:ext>
            </a:extLst>
          </p:cNvPr>
          <p:cNvSpPr txBox="1"/>
          <p:nvPr/>
        </p:nvSpPr>
        <p:spPr>
          <a:xfrm>
            <a:off x="678920" y="4229007"/>
            <a:ext cx="7059044" cy="1044492"/>
          </a:xfrm>
          <a:prstGeom prst="rect">
            <a:avLst/>
          </a:prstGeom>
        </p:spPr>
        <p:txBody>
          <a:bodyPr vert="horz" wrap="square" lIns="0" tIns="11723" rIns="0" bIns="0" rtlCol="0">
            <a:spAutoFit/>
          </a:bodyPr>
          <a:lstStyle/>
          <a:p>
            <a:pPr marL="11723">
              <a:spcBef>
                <a:spcPts val="92"/>
              </a:spcBef>
            </a:pPr>
            <a:r>
              <a:rPr lang="ja-JP" altLang="en-US" sz="1292" spc="-9" dirty="0">
                <a:solidFill>
                  <a:prstClr val="black"/>
                </a:solidFill>
                <a:latin typeface="Arial"/>
                <a:ea typeface="Meiryo UI" panose="020B0604030504040204" pitchFamily="50" charset="-128"/>
                <a:cs typeface="Arial"/>
              </a:rPr>
              <a:t>↑：住所が登録されている場合（複数可）は、登録されている住所がリストされるので、「</a:t>
            </a:r>
            <a:r>
              <a:rPr lang="en-US" altLang="ja-JP" sz="1292" spc="-9" dirty="0">
                <a:solidFill>
                  <a:prstClr val="black"/>
                </a:solidFill>
                <a:latin typeface="Arial"/>
                <a:ea typeface="Meiryo UI" panose="020B0604030504040204" pitchFamily="50" charset="-128"/>
                <a:cs typeface="Arial"/>
              </a:rPr>
              <a:t>Choose</a:t>
            </a:r>
            <a:r>
              <a:rPr lang="ja-JP" altLang="en-US" sz="1292" spc="-9" dirty="0">
                <a:solidFill>
                  <a:prstClr val="black"/>
                </a:solidFill>
                <a:latin typeface="Arial"/>
                <a:ea typeface="Meiryo UI" panose="020B0604030504040204" pitchFamily="50" charset="-128"/>
                <a:cs typeface="Arial"/>
              </a:rPr>
              <a:t>」を選択して住所を選びます。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リストに登録したい住所がない場合は、「</a:t>
            </a:r>
            <a:r>
              <a:rPr lang="en-US" altLang="ja-JP" sz="1292" spc="-9" dirty="0">
                <a:solidFill>
                  <a:prstClr val="black"/>
                </a:solidFill>
                <a:latin typeface="Arial"/>
                <a:ea typeface="Meiryo UI" panose="020B0604030504040204" pitchFamily="50" charset="-128"/>
                <a:cs typeface="Arial"/>
              </a:rPr>
              <a:t>Create</a:t>
            </a:r>
            <a:r>
              <a:rPr lang="ja-JP" altLang="en-US" sz="1292" spc="-9" dirty="0">
                <a:solidFill>
                  <a:prstClr val="black"/>
                </a:solidFill>
                <a:latin typeface="Arial"/>
                <a:ea typeface="Meiryo UI" panose="020B0604030504040204" pitchFamily="50" charset="-128"/>
                <a:cs typeface="Arial"/>
              </a:rPr>
              <a:t> </a:t>
            </a:r>
            <a:r>
              <a:rPr lang="en-US" altLang="ja-JP" sz="1292" spc="-9" dirty="0">
                <a:solidFill>
                  <a:prstClr val="black"/>
                </a:solidFill>
                <a:latin typeface="Arial"/>
                <a:ea typeface="Meiryo UI" panose="020B0604030504040204" pitchFamily="50" charset="-128"/>
                <a:cs typeface="Arial"/>
              </a:rPr>
              <a:t>New</a:t>
            </a:r>
            <a:r>
              <a:rPr lang="ja-JP" altLang="en-US" sz="1292" spc="-9" dirty="0">
                <a:solidFill>
                  <a:prstClr val="black"/>
                </a:solidFill>
                <a:latin typeface="Arial"/>
                <a:ea typeface="Meiryo UI" panose="020B0604030504040204" pitchFamily="50" charset="-128"/>
                <a:cs typeface="Arial"/>
              </a:rPr>
              <a:t> </a:t>
            </a:r>
            <a:r>
              <a:rPr lang="en-US" altLang="ja-JP" sz="1292" spc="-9" dirty="0">
                <a:solidFill>
                  <a:prstClr val="black"/>
                </a:solidFill>
                <a:latin typeface="Arial"/>
                <a:ea typeface="Meiryo UI" panose="020B0604030504040204" pitchFamily="50" charset="-128"/>
                <a:cs typeface="Arial"/>
              </a:rPr>
              <a:t>Remit-To</a:t>
            </a:r>
            <a:r>
              <a:rPr lang="ja-JP" altLang="en-US" sz="1292" spc="-9" dirty="0">
                <a:solidFill>
                  <a:prstClr val="black"/>
                </a:solidFill>
                <a:latin typeface="Arial"/>
                <a:ea typeface="Meiryo UI" panose="020B0604030504040204" pitchFamily="50" charset="-128"/>
                <a:cs typeface="Arial"/>
              </a:rPr>
              <a:t>」をクリックして、新しい住所を登録してください</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sz="1292" dirty="0">
              <a:latin typeface="Arial"/>
              <a:ea typeface="Meiryo UI" panose="020B0604030504040204" pitchFamily="50" charset="-128"/>
              <a:cs typeface="Arial"/>
            </a:endParaRPr>
          </a:p>
        </p:txBody>
      </p:sp>
      <p:sp>
        <p:nvSpPr>
          <p:cNvPr id="7" name="object 6">
            <a:extLst>
              <a:ext uri="{FF2B5EF4-FFF2-40B4-BE49-F238E27FC236}">
                <a16:creationId xmlns:a16="http://schemas.microsoft.com/office/drawing/2014/main" id="{4D01B489-08FB-4A9E-B9EA-77A1C065A619}"/>
              </a:ext>
            </a:extLst>
          </p:cNvPr>
          <p:cNvSpPr/>
          <p:nvPr/>
        </p:nvSpPr>
        <p:spPr>
          <a:xfrm>
            <a:off x="4753073" y="1743934"/>
            <a:ext cx="1375548" cy="40556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8" name="object 6">
            <a:extLst>
              <a:ext uri="{FF2B5EF4-FFF2-40B4-BE49-F238E27FC236}">
                <a16:creationId xmlns:a16="http://schemas.microsoft.com/office/drawing/2014/main" id="{53E8E6D3-512A-403B-9736-B6B1E21FBC30}"/>
              </a:ext>
            </a:extLst>
          </p:cNvPr>
          <p:cNvSpPr/>
          <p:nvPr/>
        </p:nvSpPr>
        <p:spPr>
          <a:xfrm>
            <a:off x="4753072" y="2528076"/>
            <a:ext cx="1375548" cy="40556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9" name="正方形/長方形 8">
            <a:extLst>
              <a:ext uri="{FF2B5EF4-FFF2-40B4-BE49-F238E27FC236}">
                <a16:creationId xmlns:a16="http://schemas.microsoft.com/office/drawing/2014/main" id="{425A78FA-6C7B-44BD-9B92-96B9ADE4CBE0}"/>
              </a:ext>
            </a:extLst>
          </p:cNvPr>
          <p:cNvSpPr/>
          <p:nvPr/>
        </p:nvSpPr>
        <p:spPr>
          <a:xfrm>
            <a:off x="2453073" y="1845794"/>
            <a:ext cx="2094863" cy="2253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0" name="正方形/長方形 9">
            <a:extLst>
              <a:ext uri="{FF2B5EF4-FFF2-40B4-BE49-F238E27FC236}">
                <a16:creationId xmlns:a16="http://schemas.microsoft.com/office/drawing/2014/main" id="{B36A8719-8903-4378-B49A-1B721541252C}"/>
              </a:ext>
            </a:extLst>
          </p:cNvPr>
          <p:cNvSpPr/>
          <p:nvPr/>
        </p:nvSpPr>
        <p:spPr>
          <a:xfrm>
            <a:off x="2421652" y="2618173"/>
            <a:ext cx="2094863" cy="2253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Tree>
    <p:extLst>
      <p:ext uri="{BB962C8B-B14F-4D97-AF65-F5344CB8AC3E}">
        <p14:creationId xmlns:p14="http://schemas.microsoft.com/office/powerpoint/2010/main" val="1332366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2D11694-F555-4EEB-BAEE-09379ACCDC3A}"/>
              </a:ext>
            </a:extLst>
          </p:cNvPr>
          <p:cNvPicPr>
            <a:picLocks noChangeAspect="1"/>
          </p:cNvPicPr>
          <p:nvPr/>
        </p:nvPicPr>
        <p:blipFill>
          <a:blip r:embed="rId3"/>
          <a:stretch>
            <a:fillRect/>
          </a:stretch>
        </p:blipFill>
        <p:spPr>
          <a:xfrm>
            <a:off x="4837176" y="484223"/>
            <a:ext cx="4131868" cy="3375824"/>
          </a:xfrm>
          <a:prstGeom prst="rect">
            <a:avLst/>
          </a:prstGeom>
        </p:spPr>
      </p:pic>
      <p:pic>
        <p:nvPicPr>
          <p:cNvPr id="4" name="図 3">
            <a:extLst>
              <a:ext uri="{FF2B5EF4-FFF2-40B4-BE49-F238E27FC236}">
                <a16:creationId xmlns:a16="http://schemas.microsoft.com/office/drawing/2014/main" id="{E3A7ED51-783E-4F89-AA7B-83E6542C7172}"/>
              </a:ext>
            </a:extLst>
          </p:cNvPr>
          <p:cNvPicPr>
            <a:picLocks noChangeAspect="1"/>
          </p:cNvPicPr>
          <p:nvPr/>
        </p:nvPicPr>
        <p:blipFill>
          <a:blip r:embed="rId4"/>
          <a:stretch>
            <a:fillRect/>
          </a:stretch>
        </p:blipFill>
        <p:spPr>
          <a:xfrm>
            <a:off x="606928" y="1328179"/>
            <a:ext cx="4131868" cy="2531868"/>
          </a:xfrm>
          <a:prstGeom prst="rect">
            <a:avLst/>
          </a:prstGeom>
        </p:spPr>
      </p:pic>
      <p:pic>
        <p:nvPicPr>
          <p:cNvPr id="6" name="図 5">
            <a:extLst>
              <a:ext uri="{FF2B5EF4-FFF2-40B4-BE49-F238E27FC236}">
                <a16:creationId xmlns:a16="http://schemas.microsoft.com/office/drawing/2014/main" id="{1B47A39F-B1A4-40A5-8692-39D1D6E91F5C}"/>
              </a:ext>
            </a:extLst>
          </p:cNvPr>
          <p:cNvPicPr>
            <a:picLocks noChangeAspect="1"/>
          </p:cNvPicPr>
          <p:nvPr/>
        </p:nvPicPr>
        <p:blipFill>
          <a:blip r:embed="rId5"/>
          <a:stretch>
            <a:fillRect/>
          </a:stretch>
        </p:blipFill>
        <p:spPr>
          <a:xfrm>
            <a:off x="4572000" y="3955518"/>
            <a:ext cx="4397044" cy="1900509"/>
          </a:xfrm>
          <a:prstGeom prst="rect">
            <a:avLst/>
          </a:prstGeom>
        </p:spPr>
      </p:pic>
      <p:sp>
        <p:nvSpPr>
          <p:cNvPr id="7" name="object 6">
            <a:extLst>
              <a:ext uri="{FF2B5EF4-FFF2-40B4-BE49-F238E27FC236}">
                <a16:creationId xmlns:a16="http://schemas.microsoft.com/office/drawing/2014/main" id="{3AD78A95-BBB5-48C8-945D-D04E23E06F3F}"/>
              </a:ext>
            </a:extLst>
          </p:cNvPr>
          <p:cNvSpPr/>
          <p:nvPr/>
        </p:nvSpPr>
        <p:spPr>
          <a:xfrm>
            <a:off x="1691181" y="3245507"/>
            <a:ext cx="960273" cy="256890"/>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8" name="object 6">
            <a:extLst>
              <a:ext uri="{FF2B5EF4-FFF2-40B4-BE49-F238E27FC236}">
                <a16:creationId xmlns:a16="http://schemas.microsoft.com/office/drawing/2014/main" id="{BF9D37A0-8F5D-44B7-AE78-8E5A8E217A85}"/>
              </a:ext>
            </a:extLst>
          </p:cNvPr>
          <p:cNvSpPr/>
          <p:nvPr/>
        </p:nvSpPr>
        <p:spPr>
          <a:xfrm>
            <a:off x="7593495" y="5450466"/>
            <a:ext cx="1375548" cy="405561"/>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989EC436-5BE9-40DC-AC8F-8CCBE88C3302}"/>
              </a:ext>
            </a:extLst>
          </p:cNvPr>
          <p:cNvSpPr/>
          <p:nvPr/>
        </p:nvSpPr>
        <p:spPr>
          <a:xfrm>
            <a:off x="4837176" y="1517628"/>
            <a:ext cx="3961248" cy="2342418"/>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
        <p:nvSpPr>
          <p:cNvPr id="10" name="object 5">
            <a:extLst>
              <a:ext uri="{FF2B5EF4-FFF2-40B4-BE49-F238E27FC236}">
                <a16:creationId xmlns:a16="http://schemas.microsoft.com/office/drawing/2014/main" id="{DEC84D4A-DA8C-4846-A97C-87A1C2E94D81}"/>
              </a:ext>
            </a:extLst>
          </p:cNvPr>
          <p:cNvSpPr txBox="1"/>
          <p:nvPr/>
        </p:nvSpPr>
        <p:spPr>
          <a:xfrm>
            <a:off x="606928" y="4155473"/>
            <a:ext cx="3769348" cy="1692298"/>
          </a:xfrm>
          <a:prstGeom prst="rect">
            <a:avLst/>
          </a:prstGeom>
        </p:spPr>
        <p:txBody>
          <a:bodyPr vert="horz" wrap="square" lIns="0" tIns="11723" rIns="0" bIns="0" rtlCol="0">
            <a:spAutoFit/>
          </a:bodyPr>
          <a:lstStyle/>
          <a:p>
            <a:pPr marL="11723">
              <a:spcBef>
                <a:spcPts val="92"/>
              </a:spcBef>
            </a:pPr>
            <a:r>
              <a:rPr lang="ja-JP" altLang="en-US" sz="1292" spc="-74" dirty="0">
                <a:solidFill>
                  <a:prstClr val="black"/>
                </a:solidFill>
                <a:latin typeface="Arial"/>
                <a:ea typeface="Meiryo UI" panose="020B0604030504040204" pitchFamily="50" charset="-128"/>
                <a:cs typeface="Arial"/>
              </a:rPr>
              <a:t>↑上のポップアップが表示され、次に 「</a:t>
            </a:r>
            <a:r>
              <a:rPr lang="en-US" altLang="ja-JP" sz="1292" spc="-74" dirty="0">
                <a:solidFill>
                  <a:prstClr val="black"/>
                </a:solidFill>
                <a:latin typeface="Arial"/>
                <a:ea typeface="Meiryo UI" panose="020B0604030504040204" pitchFamily="50" charset="-128"/>
                <a:cs typeface="Arial"/>
              </a:rPr>
              <a:t>Japan</a:t>
            </a:r>
            <a:r>
              <a:rPr lang="ja-JP" altLang="en-US" sz="1292" spc="-74" dirty="0">
                <a:solidFill>
                  <a:prstClr val="black"/>
                </a:solidFill>
                <a:latin typeface="Arial"/>
                <a:ea typeface="Meiryo UI" panose="020B0604030504040204" pitchFamily="50" charset="-128"/>
                <a:cs typeface="Arial"/>
              </a:rPr>
              <a:t>」を選択します</a:t>
            </a:r>
            <a:endParaRPr lang="en-US" altLang="ja-JP" sz="1292" spc="-74" dirty="0">
              <a:solidFill>
                <a:prstClr val="black"/>
              </a:solidFill>
              <a:latin typeface="Arial"/>
              <a:ea typeface="Meiryo UI" panose="020B0604030504040204" pitchFamily="50" charset="-128"/>
              <a:cs typeface="Arial"/>
            </a:endParaRPr>
          </a:p>
          <a:p>
            <a:pPr marL="11723">
              <a:spcBef>
                <a:spcPts val="92"/>
              </a:spcBef>
            </a:pPr>
            <a:endParaRPr lang="en-US" altLang="ja-JP" sz="1292" spc="-74"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住所の欄に移動して、住所を入力します</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spc="-9" dirty="0">
                <a:solidFill>
                  <a:prstClr val="black"/>
                </a:solidFill>
                <a:latin typeface="Arial"/>
                <a:ea typeface="Meiryo UI" panose="020B0604030504040204" pitchFamily="50" charset="-128"/>
                <a:cs typeface="Arial"/>
              </a:rPr>
              <a:t>（日本語での入力も問題ありません）</a:t>
            </a:r>
            <a:endParaRPr lang="en-US" altLang="ja-JP" sz="1292" spc="-9" dirty="0">
              <a:solidFill>
                <a:prstClr val="black"/>
              </a:solidFill>
              <a:latin typeface="Arial"/>
              <a:ea typeface="Meiryo UI" panose="020B0604030504040204" pitchFamily="50" charset="-128"/>
              <a:cs typeface="Arial"/>
            </a:endParaRPr>
          </a:p>
          <a:p>
            <a:pPr marL="11723">
              <a:spcBef>
                <a:spcPts val="92"/>
              </a:spcBef>
            </a:pPr>
            <a:endParaRPr lang="en-US" altLang="ja-JP" sz="1292" spc="-9" dirty="0">
              <a:solidFill>
                <a:prstClr val="black"/>
              </a:solidFill>
              <a:latin typeface="Arial"/>
              <a:ea typeface="Meiryo UI" panose="020B0604030504040204" pitchFamily="50" charset="-128"/>
              <a:cs typeface="Arial"/>
            </a:endParaRPr>
          </a:p>
          <a:p>
            <a:pPr marL="11723">
              <a:spcBef>
                <a:spcPts val="92"/>
              </a:spcBef>
            </a:pPr>
            <a:r>
              <a:rPr lang="ja-JP" altLang="en-US" sz="1292" dirty="0">
                <a:latin typeface="Arial"/>
                <a:ea typeface="Meiryo UI" panose="020B0604030504040204" pitchFamily="50" charset="-128"/>
                <a:cs typeface="Arial"/>
              </a:rPr>
              <a:t>住所の入力が完了しましたら、「</a:t>
            </a:r>
            <a:r>
              <a:rPr lang="en-US" altLang="ja-JP" sz="1292" dirty="0">
                <a:latin typeface="Arial"/>
                <a:ea typeface="Meiryo UI" panose="020B0604030504040204" pitchFamily="50" charset="-128"/>
                <a:cs typeface="Arial"/>
              </a:rPr>
              <a:t>Create</a:t>
            </a:r>
            <a:r>
              <a:rPr lang="ja-JP" altLang="en-US" sz="1292" dirty="0">
                <a:latin typeface="Arial"/>
                <a:ea typeface="Meiryo UI" panose="020B0604030504040204" pitchFamily="50" charset="-128"/>
                <a:cs typeface="Arial"/>
              </a:rPr>
              <a:t> </a:t>
            </a:r>
            <a:r>
              <a:rPr lang="en-US" altLang="ja-JP" sz="1292" dirty="0">
                <a:latin typeface="Arial"/>
                <a:ea typeface="Meiryo UI" panose="020B0604030504040204" pitchFamily="50" charset="-128"/>
                <a:cs typeface="Arial"/>
              </a:rPr>
              <a:t>and</a:t>
            </a:r>
            <a:r>
              <a:rPr lang="ja-JP" altLang="en-US" sz="1292" dirty="0">
                <a:latin typeface="Arial"/>
                <a:ea typeface="Meiryo UI" panose="020B0604030504040204" pitchFamily="50" charset="-128"/>
                <a:cs typeface="Arial"/>
              </a:rPr>
              <a:t> </a:t>
            </a:r>
            <a:r>
              <a:rPr lang="en-US" altLang="ja-JP" sz="1292" dirty="0">
                <a:latin typeface="Arial"/>
                <a:ea typeface="Meiryo UI" panose="020B0604030504040204" pitchFamily="50" charset="-128"/>
                <a:cs typeface="Arial"/>
              </a:rPr>
              <a:t>Use</a:t>
            </a:r>
            <a:r>
              <a:rPr lang="ja-JP" altLang="en-US" sz="1292" dirty="0">
                <a:latin typeface="Arial"/>
                <a:ea typeface="Meiryo UI" panose="020B0604030504040204" pitchFamily="50" charset="-128"/>
                <a:cs typeface="Arial"/>
              </a:rPr>
              <a:t>」</a:t>
            </a:r>
            <a:endParaRPr lang="en-US" altLang="ja-JP" sz="1292" dirty="0">
              <a:latin typeface="Arial"/>
              <a:ea typeface="Meiryo UI" panose="020B0604030504040204" pitchFamily="50" charset="-128"/>
              <a:cs typeface="Arial"/>
            </a:endParaRPr>
          </a:p>
          <a:p>
            <a:pPr marL="11723">
              <a:spcBef>
                <a:spcPts val="92"/>
              </a:spcBef>
            </a:pPr>
            <a:r>
              <a:rPr lang="ja-JP" altLang="en-US" sz="1292" dirty="0">
                <a:latin typeface="Arial"/>
                <a:ea typeface="Meiryo UI" panose="020B0604030504040204" pitchFamily="50" charset="-128"/>
                <a:cs typeface="Arial"/>
              </a:rPr>
              <a:t>をクリックして登録を行います。</a:t>
            </a:r>
            <a:endParaRPr lang="en-US" altLang="ja-JP" sz="1292" dirty="0">
              <a:latin typeface="Arial"/>
              <a:ea typeface="Meiryo UI" panose="020B0604030504040204" pitchFamily="50" charset="-128"/>
              <a:cs typeface="Arial"/>
            </a:endParaRPr>
          </a:p>
          <a:p>
            <a:pPr marL="11723">
              <a:spcBef>
                <a:spcPts val="92"/>
              </a:spcBef>
            </a:pPr>
            <a:endParaRPr sz="1292" dirty="0">
              <a:latin typeface="Arial"/>
              <a:ea typeface="Meiryo UI" panose="020B0604030504040204" pitchFamily="50" charset="-128"/>
              <a:cs typeface="Arial"/>
            </a:endParaRPr>
          </a:p>
        </p:txBody>
      </p:sp>
      <p:sp>
        <p:nvSpPr>
          <p:cNvPr id="16" name="object 3">
            <a:extLst>
              <a:ext uri="{FF2B5EF4-FFF2-40B4-BE49-F238E27FC236}">
                <a16:creationId xmlns:a16="http://schemas.microsoft.com/office/drawing/2014/main" id="{A929E130-09D6-4660-8D4C-1CEEEF64B630}"/>
              </a:ext>
            </a:extLst>
          </p:cNvPr>
          <p:cNvSpPr txBox="1">
            <a:spLocks noGrp="1"/>
          </p:cNvSpPr>
          <p:nvPr>
            <p:ph type="title"/>
          </p:nvPr>
        </p:nvSpPr>
        <p:spPr>
          <a:xfrm>
            <a:off x="556750" y="652668"/>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sp>
        <p:nvSpPr>
          <p:cNvPr id="17" name="正方形/長方形 16">
            <a:extLst>
              <a:ext uri="{FF2B5EF4-FFF2-40B4-BE49-F238E27FC236}">
                <a16:creationId xmlns:a16="http://schemas.microsoft.com/office/drawing/2014/main" id="{53B685AC-8C49-4DB1-BA6E-F07BB886B7C4}"/>
              </a:ext>
            </a:extLst>
          </p:cNvPr>
          <p:cNvSpPr/>
          <p:nvPr/>
        </p:nvSpPr>
        <p:spPr>
          <a:xfrm>
            <a:off x="6156504" y="752984"/>
            <a:ext cx="2430746"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ysClr val="windowText" lastClr="000000"/>
                </a:solidFill>
              </a:rPr>
              <a:t>ABC</a:t>
            </a:r>
            <a:r>
              <a:rPr lang="ja-JP" altLang="en-US" dirty="0">
                <a:solidFill>
                  <a:sysClr val="windowText" lastClr="000000"/>
                </a:solidFill>
              </a:rPr>
              <a:t> </a:t>
            </a:r>
            <a:r>
              <a:rPr lang="en-US" altLang="ja-JP" dirty="0">
                <a:solidFill>
                  <a:sysClr val="windowText" lastClr="000000"/>
                </a:solidFill>
              </a:rPr>
              <a:t>Company</a:t>
            </a:r>
            <a:endParaRPr kumimoji="1" lang="ja-JP" altLang="en-US" dirty="0">
              <a:solidFill>
                <a:sysClr val="windowText" lastClr="000000"/>
              </a:solidFill>
            </a:endParaRPr>
          </a:p>
        </p:txBody>
      </p:sp>
      <p:sp>
        <p:nvSpPr>
          <p:cNvPr id="18" name="正方形/長方形 17">
            <a:extLst>
              <a:ext uri="{FF2B5EF4-FFF2-40B4-BE49-F238E27FC236}">
                <a16:creationId xmlns:a16="http://schemas.microsoft.com/office/drawing/2014/main" id="{EB7C3FCE-3326-4841-B38C-47E11713868B}"/>
              </a:ext>
            </a:extLst>
          </p:cNvPr>
          <p:cNvSpPr/>
          <p:nvPr/>
        </p:nvSpPr>
        <p:spPr>
          <a:xfrm>
            <a:off x="1913022" y="2566891"/>
            <a:ext cx="2497695" cy="3516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bg1">
                    <a:lumMod val="50000"/>
                  </a:schemeClr>
                </a:solidFill>
              </a:rPr>
              <a:t>ABC</a:t>
            </a:r>
            <a:r>
              <a:rPr lang="ja-JP" altLang="en-US" dirty="0">
                <a:solidFill>
                  <a:schemeClr val="bg1">
                    <a:lumMod val="50000"/>
                  </a:schemeClr>
                </a:solidFill>
              </a:rPr>
              <a:t> </a:t>
            </a:r>
            <a:r>
              <a:rPr lang="en-US" altLang="ja-JP" dirty="0">
                <a:solidFill>
                  <a:schemeClr val="bg1">
                    <a:lumMod val="50000"/>
                  </a:schemeClr>
                </a:solidFill>
              </a:rPr>
              <a:t>Company</a:t>
            </a:r>
            <a:endParaRPr kumimoji="1" lang="ja-JP" altLang="en-US" dirty="0">
              <a:solidFill>
                <a:schemeClr val="bg1">
                  <a:lumMod val="50000"/>
                </a:schemeClr>
              </a:solidFill>
            </a:endParaRPr>
          </a:p>
        </p:txBody>
      </p:sp>
    </p:spTree>
    <p:extLst>
      <p:ext uri="{BB962C8B-B14F-4D97-AF65-F5344CB8AC3E}">
        <p14:creationId xmlns:p14="http://schemas.microsoft.com/office/powerpoint/2010/main" val="24077426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pic>
        <p:nvPicPr>
          <p:cNvPr id="6" name="図 5">
            <a:extLst>
              <a:ext uri="{FF2B5EF4-FFF2-40B4-BE49-F238E27FC236}">
                <a16:creationId xmlns:a16="http://schemas.microsoft.com/office/drawing/2014/main" id="{601D4480-C413-4559-A0F0-F62B291CEF95}"/>
              </a:ext>
            </a:extLst>
          </p:cNvPr>
          <p:cNvPicPr>
            <a:picLocks noChangeAspect="1"/>
          </p:cNvPicPr>
          <p:nvPr/>
        </p:nvPicPr>
        <p:blipFill>
          <a:blip r:embed="rId3"/>
          <a:stretch>
            <a:fillRect/>
          </a:stretch>
        </p:blipFill>
        <p:spPr>
          <a:xfrm>
            <a:off x="914400" y="1276427"/>
            <a:ext cx="6851243" cy="3480213"/>
          </a:xfrm>
          <a:prstGeom prst="rect">
            <a:avLst/>
          </a:prstGeom>
        </p:spPr>
      </p:pic>
      <p:sp>
        <p:nvSpPr>
          <p:cNvPr id="10" name="object 6">
            <a:extLst>
              <a:ext uri="{FF2B5EF4-FFF2-40B4-BE49-F238E27FC236}">
                <a16:creationId xmlns:a16="http://schemas.microsoft.com/office/drawing/2014/main" id="{F9138992-2F3A-4DC8-B272-CFA4E34928FB}"/>
              </a:ext>
            </a:extLst>
          </p:cNvPr>
          <p:cNvSpPr/>
          <p:nvPr/>
        </p:nvSpPr>
        <p:spPr>
          <a:xfrm>
            <a:off x="1547446" y="2162908"/>
            <a:ext cx="1688123" cy="211015"/>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4" name="object 6">
            <a:extLst>
              <a:ext uri="{FF2B5EF4-FFF2-40B4-BE49-F238E27FC236}">
                <a16:creationId xmlns:a16="http://schemas.microsoft.com/office/drawing/2014/main" id="{0688869C-9D11-49E3-B283-76512CA2C2EC}"/>
              </a:ext>
            </a:extLst>
          </p:cNvPr>
          <p:cNvSpPr/>
          <p:nvPr/>
        </p:nvSpPr>
        <p:spPr>
          <a:xfrm>
            <a:off x="1266092" y="3656638"/>
            <a:ext cx="2672862" cy="968116"/>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5" name="object 5">
            <a:extLst>
              <a:ext uri="{FF2B5EF4-FFF2-40B4-BE49-F238E27FC236}">
                <a16:creationId xmlns:a16="http://schemas.microsoft.com/office/drawing/2014/main" id="{5A2A2CEA-29AE-4F94-8F28-AE471EC49EE0}"/>
              </a:ext>
            </a:extLst>
          </p:cNvPr>
          <p:cNvSpPr txBox="1"/>
          <p:nvPr/>
        </p:nvSpPr>
        <p:spPr>
          <a:xfrm>
            <a:off x="1034563" y="4947936"/>
            <a:ext cx="5999285" cy="1383047"/>
          </a:xfrm>
          <a:prstGeom prst="rect">
            <a:avLst/>
          </a:prstGeom>
        </p:spPr>
        <p:txBody>
          <a:bodyPr vert="horz" wrap="square" lIns="0" tIns="80303" rIns="0" bIns="0" rtlCol="0">
            <a:spAutoFit/>
          </a:bodyPr>
          <a:lstStyle/>
          <a:p>
            <a:pPr marL="11723">
              <a:spcBef>
                <a:spcPts val="632"/>
              </a:spcBef>
            </a:pPr>
            <a:r>
              <a:rPr lang="ja-JP" altLang="en-US" sz="1292" i="1" spc="-5" dirty="0">
                <a:solidFill>
                  <a:srgbClr val="FF0000"/>
                </a:solidFill>
                <a:latin typeface="Arial"/>
                <a:ea typeface="Meiryo UI" panose="020B0604030504040204" pitchFamily="50" charset="-128"/>
                <a:cs typeface="Arial"/>
              </a:rPr>
              <a:t>必須フィールドはアスタリスクで示されていますので、各項目をご確認ください</a:t>
            </a:r>
            <a:endParaRPr lang="en-US" altLang="ja-JP" sz="1292" b="1" spc="-9" dirty="0">
              <a:solidFill>
                <a:prstClr val="black"/>
              </a:solidFill>
              <a:latin typeface="Arial"/>
              <a:ea typeface="Meiryo UI" panose="020B0604030504040204" pitchFamily="50" charset="-128"/>
              <a:cs typeface="Arial"/>
            </a:endParaRPr>
          </a:p>
          <a:p>
            <a:pPr marL="11723">
              <a:spcBef>
                <a:spcPts val="632"/>
              </a:spcBef>
            </a:pPr>
            <a:r>
              <a:rPr lang="en-US" altLang="ja-JP" sz="1292" b="1" spc="-9" dirty="0">
                <a:solidFill>
                  <a:prstClr val="black"/>
                </a:solidFill>
                <a:latin typeface="Arial"/>
                <a:ea typeface="Meiryo UI" panose="020B0604030504040204" pitchFamily="50" charset="-128"/>
                <a:cs typeface="Arial"/>
              </a:rPr>
              <a:t>Invoice </a:t>
            </a:r>
            <a:r>
              <a:rPr lang="en-US" altLang="ja-JP" sz="1292" b="1" dirty="0">
                <a:solidFill>
                  <a:prstClr val="black"/>
                </a:solidFill>
                <a:latin typeface="Arial"/>
                <a:ea typeface="Meiryo UI" panose="020B0604030504040204" pitchFamily="50" charset="-128"/>
                <a:cs typeface="Arial"/>
              </a:rPr>
              <a:t># </a:t>
            </a:r>
            <a:r>
              <a:rPr lang="ja-JP" altLang="en-US" sz="1292" dirty="0">
                <a:solidFill>
                  <a:prstClr val="black"/>
                </a:solidFill>
                <a:latin typeface="Arial"/>
                <a:ea typeface="Meiryo UI" panose="020B0604030504040204" pitchFamily="50" charset="-128"/>
                <a:cs typeface="Arial"/>
              </a:rPr>
              <a:t>のフィールドに御社請求書番号を入力します。</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日付、通貨の確認をします。</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a:t>
            </a:r>
            <a:r>
              <a:rPr lang="en-US" altLang="ja-JP" sz="1292" dirty="0">
                <a:solidFill>
                  <a:prstClr val="black"/>
                </a:solidFill>
                <a:latin typeface="Arial"/>
                <a:ea typeface="Meiryo UI" panose="020B0604030504040204" pitchFamily="50" charset="-128"/>
                <a:cs typeface="Arial"/>
              </a:rPr>
              <a:t>Supplier</a:t>
            </a:r>
            <a:r>
              <a:rPr lang="ja-JP" altLang="en-US" sz="1292" dirty="0">
                <a:solidFill>
                  <a:prstClr val="black"/>
                </a:solidFill>
                <a:latin typeface="Arial"/>
                <a:ea typeface="Meiryo UI" panose="020B0604030504040204" pitchFamily="50" charset="-128"/>
                <a:cs typeface="Arial"/>
              </a:rPr>
              <a:t> </a:t>
            </a:r>
            <a:r>
              <a:rPr lang="en-US" altLang="ja-JP" sz="1292" dirty="0">
                <a:solidFill>
                  <a:prstClr val="black"/>
                </a:solidFill>
                <a:latin typeface="Arial"/>
                <a:ea typeface="Meiryo UI" panose="020B0604030504040204" pitchFamily="50" charset="-128"/>
                <a:cs typeface="Arial"/>
              </a:rPr>
              <a:t>Note</a:t>
            </a:r>
            <a:r>
              <a:rPr lang="ja-JP" altLang="en-US" sz="1292" dirty="0">
                <a:solidFill>
                  <a:prstClr val="black"/>
                </a:solidFill>
                <a:latin typeface="Arial"/>
                <a:ea typeface="Meiryo UI" panose="020B0604030504040204" pitchFamily="50" charset="-128"/>
                <a:cs typeface="Arial"/>
              </a:rPr>
              <a:t>」にコメントがあれば、記入をお願いします。</a:t>
            </a:r>
            <a:endParaRPr lang="en-US" altLang="ja-JP" sz="1292" i="1" spc="-5" dirty="0">
              <a:solidFill>
                <a:prstClr val="black"/>
              </a:solidFill>
              <a:latin typeface="Arial"/>
              <a:ea typeface="Meiryo UI" panose="020B0604030504040204" pitchFamily="50" charset="-128"/>
              <a:cs typeface="Arial"/>
            </a:endParaRPr>
          </a:p>
          <a:p>
            <a:pPr marL="11723">
              <a:spcBef>
                <a:spcPts val="632"/>
              </a:spcBef>
            </a:pPr>
            <a:r>
              <a:rPr lang="en-US" altLang="ja-JP" sz="1292" dirty="0">
                <a:solidFill>
                  <a:prstClr val="black"/>
                </a:solidFill>
                <a:latin typeface="Arial"/>
                <a:ea typeface="Meiryo UI" panose="020B0604030504040204" pitchFamily="50" charset="-128"/>
                <a:cs typeface="Arial"/>
              </a:rPr>
              <a:t>Attachments</a:t>
            </a:r>
            <a:r>
              <a:rPr lang="ja-JP" altLang="en-US" sz="1292" dirty="0">
                <a:solidFill>
                  <a:prstClr val="black"/>
                </a:solidFill>
                <a:latin typeface="Arial"/>
                <a:ea typeface="Meiryo UI" panose="020B0604030504040204" pitchFamily="50" charset="-128"/>
                <a:cs typeface="Arial"/>
              </a:rPr>
              <a:t>に御社の発行済請求書を添付します。</a:t>
            </a:r>
            <a:endParaRPr lang="en-US" altLang="ja-JP" sz="1292" dirty="0">
              <a:solidFill>
                <a:prstClr val="black"/>
              </a:solidFill>
              <a:latin typeface="Arial"/>
              <a:ea typeface="Meiryo UI" panose="020B0604030504040204" pitchFamily="50" charset="-128"/>
              <a:cs typeface="Arial"/>
            </a:endParaRPr>
          </a:p>
        </p:txBody>
      </p:sp>
      <p:sp>
        <p:nvSpPr>
          <p:cNvPr id="7" name="正方形/長方形 6">
            <a:extLst>
              <a:ext uri="{FF2B5EF4-FFF2-40B4-BE49-F238E27FC236}">
                <a16:creationId xmlns:a16="http://schemas.microsoft.com/office/drawing/2014/main" id="{6B9022A3-F07F-4FA1-BE12-71E1FEE87465}"/>
              </a:ext>
            </a:extLst>
          </p:cNvPr>
          <p:cNvSpPr/>
          <p:nvPr/>
        </p:nvSpPr>
        <p:spPr>
          <a:xfrm>
            <a:off x="5345723" y="2162908"/>
            <a:ext cx="2110154" cy="3516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bg1">
                    <a:lumMod val="50000"/>
                  </a:schemeClr>
                </a:solidFill>
              </a:rPr>
              <a:t>ABC</a:t>
            </a:r>
            <a:r>
              <a:rPr lang="ja-JP" altLang="en-US" dirty="0">
                <a:solidFill>
                  <a:schemeClr val="bg1">
                    <a:lumMod val="50000"/>
                  </a:schemeClr>
                </a:solidFill>
              </a:rPr>
              <a:t> </a:t>
            </a:r>
            <a:r>
              <a:rPr lang="en-US" altLang="ja-JP" dirty="0">
                <a:solidFill>
                  <a:schemeClr val="bg1">
                    <a:lumMod val="50000"/>
                  </a:schemeClr>
                </a:solidFill>
              </a:rPr>
              <a:t>Company</a:t>
            </a:r>
            <a:endParaRPr kumimoji="1" lang="ja-JP" altLang="en-US" dirty="0">
              <a:solidFill>
                <a:schemeClr val="bg1">
                  <a:lumMod val="50000"/>
                </a:schemeClr>
              </a:solidFill>
            </a:endParaRPr>
          </a:p>
        </p:txBody>
      </p:sp>
    </p:spTree>
    <p:extLst>
      <p:ext uri="{BB962C8B-B14F-4D97-AF65-F5344CB8AC3E}">
        <p14:creationId xmlns:p14="http://schemas.microsoft.com/office/powerpoint/2010/main" val="18990788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BD724FBB-A04E-4F73-9359-7F77F79EC2C2}"/>
              </a:ext>
            </a:extLst>
          </p:cNvPr>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pic>
        <p:nvPicPr>
          <p:cNvPr id="4" name="図 3">
            <a:extLst>
              <a:ext uri="{FF2B5EF4-FFF2-40B4-BE49-F238E27FC236}">
                <a16:creationId xmlns:a16="http://schemas.microsoft.com/office/drawing/2014/main" id="{4E6F4486-B4FC-422F-9A54-FF2AE712FEE8}"/>
              </a:ext>
            </a:extLst>
          </p:cNvPr>
          <p:cNvPicPr>
            <a:picLocks noChangeAspect="1"/>
          </p:cNvPicPr>
          <p:nvPr/>
        </p:nvPicPr>
        <p:blipFill>
          <a:blip r:embed="rId3"/>
          <a:stretch>
            <a:fillRect/>
          </a:stretch>
        </p:blipFill>
        <p:spPr>
          <a:xfrm>
            <a:off x="656351" y="1474278"/>
            <a:ext cx="2821978" cy="606594"/>
          </a:xfrm>
          <a:prstGeom prst="rect">
            <a:avLst/>
          </a:prstGeom>
        </p:spPr>
      </p:pic>
      <p:pic>
        <p:nvPicPr>
          <p:cNvPr id="5" name="図 4">
            <a:extLst>
              <a:ext uri="{FF2B5EF4-FFF2-40B4-BE49-F238E27FC236}">
                <a16:creationId xmlns:a16="http://schemas.microsoft.com/office/drawing/2014/main" id="{51401AC1-FAA7-41C2-9B57-414103A93629}"/>
              </a:ext>
            </a:extLst>
          </p:cNvPr>
          <p:cNvPicPr>
            <a:picLocks noChangeAspect="1"/>
          </p:cNvPicPr>
          <p:nvPr/>
        </p:nvPicPr>
        <p:blipFill>
          <a:blip r:embed="rId4"/>
          <a:stretch>
            <a:fillRect/>
          </a:stretch>
        </p:blipFill>
        <p:spPr>
          <a:xfrm>
            <a:off x="656351" y="2828924"/>
            <a:ext cx="4210989" cy="1512088"/>
          </a:xfrm>
          <a:prstGeom prst="rect">
            <a:avLst/>
          </a:prstGeom>
        </p:spPr>
      </p:pic>
      <p:pic>
        <p:nvPicPr>
          <p:cNvPr id="6" name="図 5">
            <a:extLst>
              <a:ext uri="{FF2B5EF4-FFF2-40B4-BE49-F238E27FC236}">
                <a16:creationId xmlns:a16="http://schemas.microsoft.com/office/drawing/2014/main" id="{7739FFFF-D22B-4B3D-97DE-0C9877123E3B}"/>
              </a:ext>
            </a:extLst>
          </p:cNvPr>
          <p:cNvPicPr>
            <a:picLocks noChangeAspect="1"/>
          </p:cNvPicPr>
          <p:nvPr/>
        </p:nvPicPr>
        <p:blipFill>
          <a:blip r:embed="rId5"/>
          <a:stretch>
            <a:fillRect/>
          </a:stretch>
        </p:blipFill>
        <p:spPr>
          <a:xfrm>
            <a:off x="656350" y="4935370"/>
            <a:ext cx="3578022" cy="896704"/>
          </a:xfrm>
          <a:prstGeom prst="rect">
            <a:avLst/>
          </a:prstGeom>
        </p:spPr>
      </p:pic>
      <p:sp>
        <p:nvSpPr>
          <p:cNvPr id="7" name="object 5">
            <a:extLst>
              <a:ext uri="{FF2B5EF4-FFF2-40B4-BE49-F238E27FC236}">
                <a16:creationId xmlns:a16="http://schemas.microsoft.com/office/drawing/2014/main" id="{C7918FF0-1FA2-416A-A2EB-A99BE11B43CC}"/>
              </a:ext>
            </a:extLst>
          </p:cNvPr>
          <p:cNvSpPr txBox="1"/>
          <p:nvPr/>
        </p:nvSpPr>
        <p:spPr>
          <a:xfrm>
            <a:off x="5101356" y="1474278"/>
            <a:ext cx="3724591" cy="3865072"/>
          </a:xfrm>
          <a:prstGeom prst="rect">
            <a:avLst/>
          </a:prstGeom>
        </p:spPr>
        <p:txBody>
          <a:bodyPr vert="horz" wrap="square" lIns="0" tIns="80303" rIns="0" bIns="0" rtlCol="0">
            <a:spAutoFit/>
          </a:bodyPr>
          <a:lstStyle/>
          <a:p>
            <a:pPr marL="11723">
              <a:spcBef>
                <a:spcPts val="632"/>
              </a:spcBef>
            </a:pPr>
            <a:r>
              <a:rPr lang="ja-JP" altLang="en-US" sz="1292" dirty="0">
                <a:solidFill>
                  <a:prstClr val="black"/>
                </a:solidFill>
                <a:latin typeface="Arial"/>
                <a:ea typeface="Meiryo UI" panose="020B0604030504040204" pitchFamily="50" charset="-128"/>
                <a:cs typeface="Arial"/>
              </a:rPr>
              <a:t>①　</a:t>
            </a:r>
            <a:r>
              <a:rPr lang="en-US" altLang="ja-JP" sz="1292" dirty="0">
                <a:solidFill>
                  <a:prstClr val="black"/>
                </a:solidFill>
                <a:latin typeface="Arial"/>
                <a:ea typeface="Meiryo UI" panose="020B0604030504040204" pitchFamily="50" charset="-128"/>
                <a:cs typeface="Arial"/>
              </a:rPr>
              <a:t>Attachment</a:t>
            </a:r>
            <a:r>
              <a:rPr lang="ja-JP" altLang="en-US" sz="1292" dirty="0">
                <a:solidFill>
                  <a:prstClr val="black"/>
                </a:solidFill>
                <a:latin typeface="Arial"/>
                <a:ea typeface="Meiryo UI" panose="020B0604030504040204" pitchFamily="50" charset="-128"/>
                <a:cs typeface="Arial"/>
              </a:rPr>
              <a:t>　から「</a:t>
            </a:r>
            <a:r>
              <a:rPr lang="en-US" altLang="ja-JP" sz="1292" dirty="0">
                <a:solidFill>
                  <a:prstClr val="black"/>
                </a:solidFill>
                <a:latin typeface="Arial"/>
                <a:ea typeface="Meiryo UI" panose="020B0604030504040204" pitchFamily="50" charset="-128"/>
                <a:cs typeface="Arial"/>
              </a:rPr>
              <a:t>File</a:t>
            </a:r>
            <a:r>
              <a:rPr lang="ja-JP" altLang="en-US" sz="1292" dirty="0">
                <a:solidFill>
                  <a:prstClr val="black"/>
                </a:solidFill>
                <a:latin typeface="Arial"/>
                <a:ea typeface="Meiryo UI" panose="020B0604030504040204" pitchFamily="50" charset="-128"/>
                <a:cs typeface="Arial"/>
              </a:rPr>
              <a:t>」を選んでクリック</a:t>
            </a: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②　「</a:t>
            </a:r>
            <a:r>
              <a:rPr lang="en-US" altLang="ja-JP" sz="1292" dirty="0">
                <a:solidFill>
                  <a:prstClr val="black"/>
                </a:solidFill>
                <a:latin typeface="Arial"/>
                <a:ea typeface="Meiryo UI" panose="020B0604030504040204" pitchFamily="50" charset="-128"/>
                <a:cs typeface="Arial"/>
              </a:rPr>
              <a:t>Browse</a:t>
            </a:r>
            <a:r>
              <a:rPr lang="ja-JP" altLang="en-US" sz="1292" dirty="0">
                <a:solidFill>
                  <a:prstClr val="black"/>
                </a:solidFill>
                <a:latin typeface="Arial"/>
                <a:ea typeface="Meiryo UI" panose="020B0604030504040204" pitchFamily="50" charset="-128"/>
                <a:cs typeface="Arial"/>
              </a:rPr>
              <a:t>」をクリックしてフォルダを開く</a:t>
            </a: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添付する請求書をフォルダから</a:t>
            </a:r>
            <a:r>
              <a:rPr lang="ja-JP" altLang="en-US" sz="1292" dirty="0">
                <a:solidFill>
                  <a:prstClr val="black"/>
                </a:solidFill>
                <a:highlight>
                  <a:srgbClr val="FF00FF"/>
                </a:highlight>
                <a:latin typeface="Arial"/>
                <a:ea typeface="Meiryo UI" panose="020B0604030504040204" pitchFamily="50" charset="-128"/>
                <a:cs typeface="Arial"/>
              </a:rPr>
              <a:t>選択して開く</a:t>
            </a:r>
            <a:r>
              <a:rPr lang="ja-JP" altLang="en-US" sz="1292" dirty="0" err="1">
                <a:solidFill>
                  <a:prstClr val="black"/>
                </a:solidFill>
                <a:highlight>
                  <a:srgbClr val="FF00FF"/>
                </a:highlight>
                <a:latin typeface="Arial"/>
                <a:ea typeface="Meiryo UI" panose="020B0604030504040204" pitchFamily="50" charset="-128"/>
                <a:cs typeface="Arial"/>
              </a:rPr>
              <a:t>を</a:t>
            </a:r>
            <a:r>
              <a:rPr lang="ja-JP" altLang="en-US" sz="1292" dirty="0">
                <a:solidFill>
                  <a:prstClr val="black"/>
                </a:solidFill>
                <a:highlight>
                  <a:srgbClr val="FF00FF"/>
                </a:highlight>
                <a:latin typeface="Arial"/>
                <a:ea typeface="Meiryo UI" panose="020B0604030504040204" pitchFamily="50" charset="-128"/>
                <a:cs typeface="Arial"/>
              </a:rPr>
              <a:t>クリック</a:t>
            </a:r>
            <a:endParaRPr lang="en-US" altLang="ja-JP" sz="1292" dirty="0">
              <a:solidFill>
                <a:prstClr val="black"/>
              </a:solidFill>
              <a:highlight>
                <a:srgbClr val="FF00FF"/>
              </a:highlight>
              <a:latin typeface="Arial"/>
              <a:ea typeface="Meiryo UI" panose="020B0604030504040204" pitchFamily="50" charset="-128"/>
              <a:cs typeface="Arial"/>
            </a:endParaRPr>
          </a:p>
          <a:p>
            <a:pPr marL="11723">
              <a:spcBef>
                <a:spcPts val="632"/>
              </a:spcBef>
            </a:pPr>
            <a:r>
              <a:rPr lang="en-US" altLang="ja-JP" sz="1292" dirty="0">
                <a:solidFill>
                  <a:prstClr val="black"/>
                </a:solidFill>
                <a:latin typeface="Arial"/>
                <a:ea typeface="Meiryo UI" panose="020B0604030504040204" pitchFamily="50" charset="-128"/>
                <a:cs typeface="Arial"/>
              </a:rPr>
              <a:t>Or</a:t>
            </a:r>
          </a:p>
          <a:p>
            <a:pPr marL="11723">
              <a:spcBef>
                <a:spcPts val="632"/>
              </a:spcBef>
            </a:pPr>
            <a:r>
              <a:rPr lang="ja-JP" altLang="en-US" sz="1292" dirty="0">
                <a:solidFill>
                  <a:prstClr val="black"/>
                </a:solidFill>
                <a:latin typeface="Arial"/>
                <a:ea typeface="Meiryo UI" panose="020B0604030504040204" pitchFamily="50" charset="-128"/>
                <a:cs typeface="Arial"/>
              </a:rPr>
              <a:t>添付する請求書をドラッグ・アンド・ドロップして、添付する</a:t>
            </a: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endParaRPr lang="en-US" altLang="ja-JP" sz="1292" dirty="0">
              <a:solidFill>
                <a:prstClr val="black"/>
              </a:solidFill>
              <a:latin typeface="Arial"/>
              <a:ea typeface="Meiryo UI" panose="020B0604030504040204" pitchFamily="50" charset="-128"/>
              <a:cs typeface="Arial"/>
            </a:endParaRPr>
          </a:p>
          <a:p>
            <a:pPr marL="11723">
              <a:spcBef>
                <a:spcPts val="632"/>
              </a:spcBef>
            </a:pPr>
            <a:r>
              <a:rPr lang="ja-JP" altLang="en-US" sz="1292" dirty="0">
                <a:solidFill>
                  <a:prstClr val="black"/>
                </a:solidFill>
                <a:latin typeface="Arial"/>
                <a:ea typeface="Meiryo UI" panose="020B0604030504040204" pitchFamily="50" charset="-128"/>
                <a:cs typeface="Arial"/>
              </a:rPr>
              <a:t>③　ファイルが添付される</a:t>
            </a:r>
            <a:endParaRPr lang="en-US" altLang="ja-JP" sz="1292" dirty="0">
              <a:solidFill>
                <a:prstClr val="black"/>
              </a:solidFill>
              <a:latin typeface="Arial"/>
              <a:ea typeface="Meiryo UI" panose="020B0604030504040204" pitchFamily="50" charset="-128"/>
              <a:cs typeface="Arial"/>
            </a:endParaRPr>
          </a:p>
        </p:txBody>
      </p:sp>
      <p:sp>
        <p:nvSpPr>
          <p:cNvPr id="8" name="object 6">
            <a:extLst>
              <a:ext uri="{FF2B5EF4-FFF2-40B4-BE49-F238E27FC236}">
                <a16:creationId xmlns:a16="http://schemas.microsoft.com/office/drawing/2014/main" id="{3988C090-E2B6-4D77-A6F6-83C01DCA6264}"/>
              </a:ext>
            </a:extLst>
          </p:cNvPr>
          <p:cNvSpPr/>
          <p:nvPr/>
        </p:nvSpPr>
        <p:spPr>
          <a:xfrm>
            <a:off x="1666717" y="1566558"/>
            <a:ext cx="333342" cy="201842"/>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9" name="object 6">
            <a:extLst>
              <a:ext uri="{FF2B5EF4-FFF2-40B4-BE49-F238E27FC236}">
                <a16:creationId xmlns:a16="http://schemas.microsoft.com/office/drawing/2014/main" id="{B3941B83-B7C3-41E8-8CDA-804662A6E2CB}"/>
              </a:ext>
            </a:extLst>
          </p:cNvPr>
          <p:cNvSpPr/>
          <p:nvPr/>
        </p:nvSpPr>
        <p:spPr>
          <a:xfrm>
            <a:off x="1666715" y="3098715"/>
            <a:ext cx="883818" cy="403681"/>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0" name="object 6">
            <a:extLst>
              <a:ext uri="{FF2B5EF4-FFF2-40B4-BE49-F238E27FC236}">
                <a16:creationId xmlns:a16="http://schemas.microsoft.com/office/drawing/2014/main" id="{B9224948-1F7F-47EA-B289-CAB8106156CA}"/>
              </a:ext>
            </a:extLst>
          </p:cNvPr>
          <p:cNvSpPr/>
          <p:nvPr/>
        </p:nvSpPr>
        <p:spPr>
          <a:xfrm>
            <a:off x="1666715" y="3556260"/>
            <a:ext cx="2764608" cy="540495"/>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1" name="object 6">
            <a:extLst>
              <a:ext uri="{FF2B5EF4-FFF2-40B4-BE49-F238E27FC236}">
                <a16:creationId xmlns:a16="http://schemas.microsoft.com/office/drawing/2014/main" id="{F65F7398-33E6-4B16-80DD-4B7755B8C518}"/>
              </a:ext>
            </a:extLst>
          </p:cNvPr>
          <p:cNvSpPr/>
          <p:nvPr/>
        </p:nvSpPr>
        <p:spPr>
          <a:xfrm>
            <a:off x="1360895" y="5205761"/>
            <a:ext cx="2593349" cy="287519"/>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367140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err="1">
                <a:ea typeface="Meiryo UI" panose="020B0604030504040204" pitchFamily="50" charset="-128"/>
              </a:rPr>
              <a:t>Coupa</a:t>
            </a:r>
            <a:r>
              <a:rPr lang="ja-JP" altLang="en-US" dirty="0">
                <a:ea typeface="Meiryo UI" panose="020B0604030504040204" pitchFamily="50" charset="-128"/>
              </a:rPr>
              <a:t>とは</a:t>
            </a:r>
            <a:endParaRPr lang="en-US" altLang="en-US" dirty="0">
              <a:ea typeface="Meiryo UI" panose="020B0604030504040204" pitchFamily="50" charset="-128"/>
            </a:endParaRPr>
          </a:p>
        </p:txBody>
      </p:sp>
      <p:sp>
        <p:nvSpPr>
          <p:cNvPr id="3" name="Text Placeholder 2"/>
          <p:cNvSpPr>
            <a:spLocks noGrp="1"/>
          </p:cNvSpPr>
          <p:nvPr>
            <p:ph type="body" sz="quarter" idx="10"/>
          </p:nvPr>
        </p:nvSpPr>
        <p:spPr>
          <a:xfrm>
            <a:off x="752475" y="1209675"/>
            <a:ext cx="7639050" cy="4594225"/>
          </a:xfrm>
        </p:spPr>
        <p:txBody>
          <a:bodyPr/>
          <a:lstStyle/>
          <a:p>
            <a:pPr algn="just">
              <a:defRPr/>
            </a:pPr>
            <a:r>
              <a:rPr lang="ja-JP" altLang="en-US" b="0">
                <a:ea typeface="Meiryo UI"/>
              </a:rPr>
              <a:t>ジェイビルは調達から支払までのプロセスを合理化し、電子取引を可能にするための技術基盤として</a:t>
            </a:r>
            <a:r>
              <a:rPr lang="en-US" altLang="ja-JP" b="0" dirty="0" err="1">
                <a:ea typeface="Meiryo UI"/>
              </a:rPr>
              <a:t>Coupa</a:t>
            </a:r>
            <a:r>
              <a:rPr lang="ja-JP" altLang="en-US" b="0">
                <a:ea typeface="Meiryo UI"/>
              </a:rPr>
              <a:t>を採用しました。</a:t>
            </a:r>
            <a:endParaRPr lang="en-US" b="0">
              <a:ea typeface="Meiryo UI"/>
            </a:endParaRPr>
          </a:p>
          <a:p>
            <a:pPr algn="just">
              <a:defRPr/>
            </a:pPr>
            <a:endParaRPr lang="en-US" dirty="0">
              <a:ea typeface="Meiryo UI" panose="020B0604030504040204" pitchFamily="50" charset="-128"/>
            </a:endParaRPr>
          </a:p>
          <a:p>
            <a:pPr marL="285750" indent="-285750" algn="just">
              <a:buFont typeface="Arial" panose="020B0604020202020204" pitchFamily="34" charset="0"/>
              <a:buChar char="•"/>
              <a:defRPr/>
            </a:pPr>
            <a:r>
              <a:rPr lang="en-US" altLang="ja-JP" b="0" dirty="0" err="1">
                <a:ea typeface="Meiryo UI"/>
              </a:rPr>
              <a:t>Coupa</a:t>
            </a:r>
            <a:r>
              <a:rPr lang="ja-JP" altLang="en-US" b="0">
                <a:ea typeface="Meiryo UI"/>
              </a:rPr>
              <a:t>とはジェイビル購買とお取引先様をつなぐ、優れた電子調達のプラットフォームです。</a:t>
            </a:r>
            <a:endParaRPr lang="en-US" b="0">
              <a:ea typeface="Meiryo UI"/>
            </a:endParaRPr>
          </a:p>
          <a:p>
            <a:pPr marL="285750" indent="-285750" algn="just">
              <a:buFont typeface="Arial" panose="020B0604020202020204" pitchFamily="34" charset="0"/>
              <a:buChar char="•"/>
              <a:defRPr/>
            </a:pPr>
            <a:r>
              <a:rPr lang="ja-JP" altLang="en-US" b="0">
                <a:ea typeface="Meiryo UI"/>
              </a:rPr>
              <a:t>「</a:t>
            </a:r>
            <a:r>
              <a:rPr lang="en-US" altLang="ja-JP" b="0" dirty="0" err="1">
                <a:ea typeface="Meiryo UI"/>
              </a:rPr>
              <a:t>Coupa</a:t>
            </a:r>
            <a:r>
              <a:rPr lang="ja-JP" altLang="en-US" b="0">
                <a:ea typeface="Meiryo UI"/>
              </a:rPr>
              <a:t>は、様々な異なるシステムへの対応を可能にするインターネットベースのソリューションです」</a:t>
            </a:r>
            <a:endParaRPr lang="en-US" altLang="ja-JP" b="0">
              <a:ea typeface="Meiryo UI"/>
            </a:endParaRPr>
          </a:p>
          <a:p>
            <a:pPr marL="284480" lvl="1" algn="just">
              <a:defRPr/>
            </a:pPr>
            <a:r>
              <a:rPr lang="ja-JP" altLang="en-US" b="0" dirty="0">
                <a:ea typeface="Meiryo UI" panose="020B0604030504040204" pitchFamily="50" charset="-128"/>
              </a:rPr>
              <a:t>（プラグ・アンド・プレイ </a:t>
            </a:r>
            <a:r>
              <a:rPr lang="en-US" altLang="ja-JP" b="0" dirty="0">
                <a:ea typeface="Meiryo UI" panose="020B0604030504040204" pitchFamily="50" charset="-128"/>
              </a:rPr>
              <a:t>/ Plug and Play </a:t>
            </a:r>
            <a:r>
              <a:rPr lang="ja-JP" altLang="en-US" b="0" dirty="0">
                <a:ea typeface="Meiryo UI" panose="020B0604030504040204" pitchFamily="50" charset="-128"/>
              </a:rPr>
              <a:t>）</a:t>
            </a:r>
            <a:endParaRPr lang="en-US" b="0" dirty="0">
              <a:ea typeface="Meiryo UI" panose="020B0604030504040204" pitchFamily="50" charset="-128"/>
              <a:cs typeface="Arial"/>
            </a:endParaRPr>
          </a:p>
          <a:p>
            <a:pPr marL="285750" indent="-285750">
              <a:buFont typeface="Arial" panose="020B0604020202020204" pitchFamily="34" charset="0"/>
              <a:buChar char="•"/>
              <a:defRPr/>
            </a:pPr>
            <a:r>
              <a:rPr lang="en-US" altLang="ja-JP" b="0" dirty="0" err="1">
                <a:ea typeface="Meiryo UI"/>
              </a:rPr>
              <a:t>Coupa</a:t>
            </a:r>
            <a:r>
              <a:rPr lang="ja-JP" altLang="en-US" b="0">
                <a:ea typeface="Meiryo UI"/>
              </a:rPr>
              <a:t>サプライヤーポータル（</a:t>
            </a:r>
            <a:r>
              <a:rPr lang="en-US" altLang="ja-JP" b="0" dirty="0">
                <a:ea typeface="Meiryo UI"/>
              </a:rPr>
              <a:t>CSP</a:t>
            </a:r>
            <a:r>
              <a:rPr lang="ja-JP" altLang="en-US" b="0">
                <a:ea typeface="Meiryo UI"/>
              </a:rPr>
              <a:t>）とは、間接資材や費用処理の注文書の受領承認・納期回答管理、また、サプライヤーからの請求書を受け取るため、ジェイビルによって管理されているルーツです。</a:t>
            </a:r>
            <a:endParaRPr lang="en-US" b="0">
              <a:ea typeface="Meiryo UI"/>
            </a:endParaRPr>
          </a:p>
          <a:p>
            <a:pPr marL="285750" indent="-285750" algn="just">
              <a:buFont typeface="Arial" panose="020B0604020202020204" pitchFamily="34" charset="0"/>
              <a:buChar char="•"/>
              <a:defRPr/>
            </a:pPr>
            <a:r>
              <a:rPr lang="en-US" altLang="ja-JP" b="0" dirty="0" err="1">
                <a:ea typeface="Meiryo UI"/>
              </a:rPr>
              <a:t>Coupa</a:t>
            </a:r>
            <a:r>
              <a:rPr lang="ja-JP" altLang="en-US" b="0">
                <a:ea typeface="Meiryo UI"/>
              </a:rPr>
              <a:t>サプライヤーポータル（</a:t>
            </a:r>
            <a:r>
              <a:rPr lang="en-US" altLang="ja-JP" b="0" dirty="0">
                <a:ea typeface="Meiryo UI"/>
              </a:rPr>
              <a:t>CSP</a:t>
            </a:r>
            <a:r>
              <a:rPr lang="ja-JP" altLang="en-US" b="0">
                <a:ea typeface="Meiryo UI"/>
              </a:rPr>
              <a:t>）は無料です。サプライヤーに対し費用は一切掛かりません。</a:t>
            </a:r>
            <a:endParaRPr lang="en-US" b="0">
              <a:ea typeface="Meiryo UI"/>
            </a:endParaRPr>
          </a:p>
        </p:txBody>
      </p:sp>
      <p:grpSp>
        <p:nvGrpSpPr>
          <p:cNvPr id="23556" name="Group 3"/>
          <p:cNvGrpSpPr>
            <a:grpSpLocks/>
          </p:cNvGrpSpPr>
          <p:nvPr/>
        </p:nvGrpSpPr>
        <p:grpSpPr bwMode="auto">
          <a:xfrm>
            <a:off x="1245657" y="4225925"/>
            <a:ext cx="6915680" cy="1274763"/>
            <a:chOff x="1204469" y="4226541"/>
            <a:chExt cx="6915642" cy="1274763"/>
          </a:xfrm>
        </p:grpSpPr>
        <p:grpSp>
          <p:nvGrpSpPr>
            <p:cNvPr id="23557" name="Group 63"/>
            <p:cNvGrpSpPr>
              <a:grpSpLocks/>
            </p:cNvGrpSpPr>
            <p:nvPr/>
          </p:nvGrpSpPr>
          <p:grpSpPr bwMode="auto">
            <a:xfrm>
              <a:off x="2440036" y="4318616"/>
              <a:ext cx="1463675" cy="1035050"/>
              <a:chOff x="2895563" y="2086609"/>
              <a:chExt cx="1371600" cy="1635125"/>
            </a:xfrm>
          </p:grpSpPr>
          <p:sp>
            <p:nvSpPr>
              <p:cNvPr id="5" name="Right Arrow 4"/>
              <p:cNvSpPr/>
              <p:nvPr/>
            </p:nvSpPr>
            <p:spPr bwMode="auto">
              <a:xfrm>
                <a:off x="2895593" y="2086609"/>
                <a:ext cx="1371593" cy="915370"/>
              </a:xfrm>
              <a:prstGeom prst="righ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ja-JP" altLang="en-US" sz="800" b="1" kern="0" dirty="0">
                    <a:solidFill>
                      <a:srgbClr val="000000"/>
                    </a:solidFill>
                    <a:latin typeface="Arial"/>
                    <a:ea typeface="Meiryo UI" panose="020B0604030504040204" pitchFamily="50" charset="-128"/>
                  </a:rPr>
                  <a:t>カタログ・ワークフロー</a:t>
                </a:r>
                <a:endParaRPr lang="en-US" sz="800" b="1" kern="0" dirty="0">
                  <a:solidFill>
                    <a:srgbClr val="000000"/>
                  </a:solidFill>
                  <a:latin typeface="Arial"/>
                  <a:ea typeface="Meiryo UI" panose="020B0604030504040204" pitchFamily="50" charset="-128"/>
                </a:endParaRPr>
              </a:p>
            </p:txBody>
          </p:sp>
          <p:sp>
            <p:nvSpPr>
              <p:cNvPr id="6" name="Left Arrow 5"/>
              <p:cNvSpPr/>
              <p:nvPr/>
            </p:nvSpPr>
            <p:spPr bwMode="auto">
              <a:xfrm>
                <a:off x="2895593" y="2806366"/>
                <a:ext cx="1371593" cy="915368"/>
              </a:xfrm>
              <a:prstGeom prst="lef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sz="800" b="1" kern="0" dirty="0">
                    <a:solidFill>
                      <a:srgbClr val="000000"/>
                    </a:solidFill>
                    <a:latin typeface="Arial"/>
                    <a:ea typeface="Meiryo UI" panose="020B0604030504040204" pitchFamily="50" charset="-128"/>
                  </a:rPr>
                  <a:t> </a:t>
                </a:r>
                <a:r>
                  <a:rPr lang="ja-JP" altLang="en-US" sz="800" b="1" kern="0" dirty="0">
                    <a:solidFill>
                      <a:srgbClr val="000000"/>
                    </a:solidFill>
                    <a:latin typeface="Arial"/>
                    <a:ea typeface="Meiryo UI" panose="020B0604030504040204" pitchFamily="50" charset="-128"/>
                  </a:rPr>
                  <a:t>スリーウェイマッチング</a:t>
                </a:r>
                <a:endParaRPr lang="en-US" sz="800" b="1" kern="0" dirty="0">
                  <a:solidFill>
                    <a:srgbClr val="000000"/>
                  </a:solidFill>
                  <a:latin typeface="Arial"/>
                  <a:ea typeface="Meiryo UI" panose="020B0604030504040204" pitchFamily="50" charset="-128"/>
                </a:endParaRPr>
              </a:p>
            </p:txBody>
          </p:sp>
        </p:grpSp>
        <p:grpSp>
          <p:nvGrpSpPr>
            <p:cNvPr id="23558" name="Group 64"/>
            <p:cNvGrpSpPr>
              <a:grpSpLocks/>
            </p:cNvGrpSpPr>
            <p:nvPr/>
          </p:nvGrpSpPr>
          <p:grpSpPr bwMode="auto">
            <a:xfrm>
              <a:off x="5013373" y="4318616"/>
              <a:ext cx="1463675" cy="1035050"/>
              <a:chOff x="5269902" y="2086609"/>
              <a:chExt cx="1371600" cy="1635125"/>
            </a:xfrm>
          </p:grpSpPr>
          <p:sp>
            <p:nvSpPr>
              <p:cNvPr id="8" name="Right Arrow 7"/>
              <p:cNvSpPr/>
              <p:nvPr/>
            </p:nvSpPr>
            <p:spPr bwMode="auto">
              <a:xfrm>
                <a:off x="5269918" y="2086609"/>
                <a:ext cx="1371593" cy="915370"/>
              </a:xfrm>
              <a:prstGeom prst="righ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sz="800" b="1" kern="0" dirty="0">
                    <a:solidFill>
                      <a:srgbClr val="000000"/>
                    </a:solidFill>
                    <a:latin typeface="Arial"/>
                    <a:ea typeface="Meiryo UI" panose="020B0604030504040204" pitchFamily="50" charset="-128"/>
                  </a:rPr>
                  <a:t>PO</a:t>
                </a:r>
                <a:r>
                  <a:rPr lang="ja-JP" altLang="en-US" sz="800" b="1" kern="0" dirty="0">
                    <a:solidFill>
                      <a:srgbClr val="000000"/>
                    </a:solidFill>
                    <a:latin typeface="Arial"/>
                    <a:ea typeface="Meiryo UI" panose="020B0604030504040204" pitchFamily="50" charset="-128"/>
                  </a:rPr>
                  <a:t>・</a:t>
                </a:r>
                <a:r>
                  <a:rPr lang="en-US" sz="800" b="1" kern="0" dirty="0">
                    <a:solidFill>
                      <a:srgbClr val="000000"/>
                    </a:solidFill>
                    <a:latin typeface="Arial"/>
                    <a:ea typeface="Meiryo UI" panose="020B0604030504040204" pitchFamily="50" charset="-128"/>
                  </a:rPr>
                  <a:t>PO </a:t>
                </a:r>
                <a:r>
                  <a:rPr lang="ja-JP" altLang="en-US" sz="800" b="1" kern="0" dirty="0">
                    <a:solidFill>
                      <a:srgbClr val="000000"/>
                    </a:solidFill>
                    <a:latin typeface="Arial"/>
                    <a:ea typeface="Meiryo UI" panose="020B0604030504040204" pitchFamily="50" charset="-128"/>
                  </a:rPr>
                  <a:t>変更</a:t>
                </a:r>
                <a:endParaRPr lang="en-US" sz="800" b="1" kern="0" dirty="0">
                  <a:solidFill>
                    <a:srgbClr val="000000"/>
                  </a:solidFill>
                  <a:latin typeface="Arial"/>
                  <a:ea typeface="Meiryo UI" panose="020B0604030504040204" pitchFamily="50" charset="-128"/>
                </a:endParaRPr>
              </a:p>
            </p:txBody>
          </p:sp>
          <p:sp>
            <p:nvSpPr>
              <p:cNvPr id="9" name="Left Arrow 8"/>
              <p:cNvSpPr/>
              <p:nvPr/>
            </p:nvSpPr>
            <p:spPr bwMode="auto">
              <a:xfrm>
                <a:off x="5269918" y="2806366"/>
                <a:ext cx="1371593" cy="915368"/>
              </a:xfrm>
              <a:prstGeom prst="lef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altLang="ja-JP" sz="800" b="1" kern="0" dirty="0">
                    <a:solidFill>
                      <a:srgbClr val="000000"/>
                    </a:solidFill>
                    <a:latin typeface="Arial"/>
                    <a:ea typeface="Meiryo UI" panose="020B0604030504040204" pitchFamily="50" charset="-128"/>
                  </a:rPr>
                  <a:t>PO</a:t>
                </a:r>
                <a:r>
                  <a:rPr lang="ja-JP" altLang="en-US" sz="800" b="1" kern="0" dirty="0">
                    <a:solidFill>
                      <a:srgbClr val="000000"/>
                    </a:solidFill>
                    <a:latin typeface="Arial"/>
                    <a:ea typeface="Meiryo UI" panose="020B0604030504040204" pitchFamily="50" charset="-128"/>
                  </a:rPr>
                  <a:t>受領承認 </a:t>
                </a:r>
                <a:r>
                  <a:rPr lang="en-US" altLang="ja-JP" sz="800" b="1" kern="0" dirty="0">
                    <a:solidFill>
                      <a:srgbClr val="000000"/>
                    </a:solidFill>
                    <a:latin typeface="Arial"/>
                    <a:ea typeface="Meiryo UI" panose="020B0604030504040204" pitchFamily="50" charset="-128"/>
                  </a:rPr>
                  <a:t>/ </a:t>
                </a:r>
                <a:r>
                  <a:rPr lang="ja-JP" altLang="en-US" sz="800" b="1" kern="0" dirty="0">
                    <a:solidFill>
                      <a:srgbClr val="000000"/>
                    </a:solidFill>
                    <a:latin typeface="Arial"/>
                    <a:ea typeface="Meiryo UI" panose="020B0604030504040204" pitchFamily="50" charset="-128"/>
                  </a:rPr>
                  <a:t>納期回答</a:t>
                </a:r>
                <a:endParaRPr lang="en-US" sz="800" b="1" kern="0" dirty="0">
                  <a:solidFill>
                    <a:srgbClr val="000000"/>
                  </a:solidFill>
                  <a:latin typeface="Arial"/>
                  <a:ea typeface="Meiryo UI" panose="020B0604030504040204" pitchFamily="50" charset="-128"/>
                </a:endParaRPr>
              </a:p>
            </p:txBody>
          </p:sp>
        </p:grpSp>
        <p:grpSp>
          <p:nvGrpSpPr>
            <p:cNvPr id="23559" name="Group 81"/>
            <p:cNvGrpSpPr>
              <a:grpSpLocks/>
            </p:cNvGrpSpPr>
            <p:nvPr/>
          </p:nvGrpSpPr>
          <p:grpSpPr bwMode="auto">
            <a:xfrm>
              <a:off x="6565948" y="4226541"/>
              <a:ext cx="1554163" cy="1274763"/>
              <a:chOff x="6702743" y="1889759"/>
              <a:chExt cx="1554480" cy="1463040"/>
            </a:xfrm>
          </p:grpSpPr>
          <p:pic>
            <p:nvPicPr>
              <p:cNvPr id="2356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5143" y="2114273"/>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5143" y="2716444"/>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183" y="2716444"/>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bwMode="auto">
              <a:xfrm>
                <a:off x="6702752" y="1889759"/>
                <a:ext cx="1554471" cy="1463040"/>
              </a:xfrm>
              <a:prstGeom prst="rect">
                <a:avLst/>
              </a:prstGeom>
              <a:noFill/>
              <a:ln w="28575" cap="flat" cmpd="sng" algn="ctr">
                <a:solidFill>
                  <a:schemeClr val="tx1"/>
                </a:solidFill>
                <a:prstDash val="sysDash"/>
                <a:round/>
                <a:headEnd type="none" w="med" len="med"/>
                <a:tailEnd type="none" w="med" len="med"/>
              </a:ln>
              <a:effectLst/>
            </p:spPr>
            <p:txBody>
              <a:bodyPr lIns="18288" tIns="18288" rIns="18288" bIns="18288"/>
              <a:lstStyle/>
              <a:p>
                <a:pPr algn="ctr" defTabSz="914400" fontAlgn="auto">
                  <a:spcBef>
                    <a:spcPct val="50000"/>
                  </a:spcBef>
                  <a:spcAft>
                    <a:spcPts val="0"/>
                  </a:spcAft>
                  <a:defRPr/>
                </a:pPr>
                <a:r>
                  <a:rPr lang="ja-JP" altLang="en-US" sz="1200" b="1" kern="0" dirty="0">
                    <a:solidFill>
                      <a:srgbClr val="000000"/>
                    </a:solidFill>
                    <a:latin typeface="Arial"/>
                    <a:ea typeface="Meiryo UI" panose="020B0604030504040204" pitchFamily="50" charset="-128"/>
                  </a:rPr>
                  <a:t>サプライヤー</a:t>
                </a:r>
                <a:endParaRPr lang="en-US" sz="1200" b="1" kern="0" dirty="0">
                  <a:solidFill>
                    <a:srgbClr val="000000"/>
                  </a:solidFill>
                  <a:latin typeface="Arial"/>
                  <a:ea typeface="Meiryo UI" panose="020B0604030504040204" pitchFamily="50" charset="-128"/>
                </a:endParaRPr>
              </a:p>
            </p:txBody>
          </p:sp>
          <p:pic>
            <p:nvPicPr>
              <p:cNvPr id="2356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183" y="2114273"/>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56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7211" y="4721841"/>
              <a:ext cx="955675"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61" name="TextBox 1"/>
            <p:cNvSpPr txBox="1">
              <a:spLocks noChangeArrowheads="1"/>
            </p:cNvSpPr>
            <p:nvPr/>
          </p:nvSpPr>
          <p:spPr bwMode="auto">
            <a:xfrm>
              <a:off x="1204469" y="4648968"/>
              <a:ext cx="1202041" cy="37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610" tIns="54610" rIns="54610" bIns="5461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spcAft>
                  <a:spcPts val="600"/>
                </a:spcAft>
              </a:pPr>
              <a:r>
                <a:rPr lang="en-US" altLang="en-US" sz="1600" b="1" dirty="0">
                  <a:solidFill>
                    <a:schemeClr val="tx2"/>
                  </a:solidFill>
                </a:rPr>
                <a:t>Jabil</a:t>
              </a: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5261787B-6D0B-4D7C-9A8D-BEF3E9E86CC1}"/>
              </a:ext>
            </a:extLst>
          </p:cNvPr>
          <p:cNvPicPr>
            <a:picLocks noChangeAspect="1"/>
          </p:cNvPicPr>
          <p:nvPr/>
        </p:nvPicPr>
        <p:blipFill>
          <a:blip r:embed="rId2"/>
          <a:stretch>
            <a:fillRect/>
          </a:stretch>
        </p:blipFill>
        <p:spPr>
          <a:xfrm>
            <a:off x="722628" y="1403803"/>
            <a:ext cx="8175824" cy="4527473"/>
          </a:xfrm>
          <a:prstGeom prst="rect">
            <a:avLst/>
          </a:prstGeom>
        </p:spPr>
      </p:pic>
      <p:sp>
        <p:nvSpPr>
          <p:cNvPr id="9" name="object 3">
            <a:extLst>
              <a:ext uri="{FF2B5EF4-FFF2-40B4-BE49-F238E27FC236}">
                <a16:creationId xmlns:a16="http://schemas.microsoft.com/office/drawing/2014/main" id="{BE54CCFA-37D1-4E5A-98F4-32613B97E0D6}"/>
              </a:ext>
            </a:extLst>
          </p:cNvPr>
          <p:cNvSpPr txBox="1">
            <a:spLocks noGrp="1"/>
          </p:cNvSpPr>
          <p:nvPr>
            <p:ph type="title"/>
          </p:nvPr>
        </p:nvSpPr>
        <p:spPr>
          <a:xfrm>
            <a:off x="1104167" y="662356"/>
            <a:ext cx="7639050" cy="627391"/>
          </a:xfrm>
          <a:prstGeom prst="rect">
            <a:avLst/>
          </a:prstGeom>
        </p:spPr>
        <p:txBody>
          <a:bodyPr vert="horz" wrap="square" lIns="0" tIns="11723" rIns="0" bIns="0" numCol="1" rtlCol="0" anchor="t" anchorCtr="0" compatLnSpc="1">
            <a:prstTxWarp prst="textNoShape">
              <a:avLst/>
            </a:prstTxWarp>
            <a:spAutoFit/>
          </a:bodyPr>
          <a:lstStyle/>
          <a:p>
            <a:pPr marL="11723">
              <a:lnSpc>
                <a:spcPct val="100000"/>
              </a:lnSpc>
              <a:spcBef>
                <a:spcPts val="92"/>
              </a:spcBef>
            </a:pPr>
            <a:r>
              <a:rPr lang="ja-JP" altLang="en-US" spc="-5" dirty="0">
                <a:latin typeface="Arial" panose="020B0604020202020204" pitchFamily="34" charset="0"/>
                <a:ea typeface="Meiryo UI" panose="020B0604030504040204" pitchFamily="50" charset="-128"/>
              </a:rPr>
              <a:t>請求書の作成方法</a:t>
            </a:r>
            <a:endParaRPr spc="-5" dirty="0"/>
          </a:p>
        </p:txBody>
      </p:sp>
      <p:sp>
        <p:nvSpPr>
          <p:cNvPr id="10" name="正方形/長方形 9">
            <a:extLst>
              <a:ext uri="{FF2B5EF4-FFF2-40B4-BE49-F238E27FC236}">
                <a16:creationId xmlns:a16="http://schemas.microsoft.com/office/drawing/2014/main" id="{4CAC1537-4AEF-4D24-856D-A8DFCA464C1C}"/>
              </a:ext>
            </a:extLst>
          </p:cNvPr>
          <p:cNvSpPr/>
          <p:nvPr/>
        </p:nvSpPr>
        <p:spPr>
          <a:xfrm>
            <a:off x="5905371" y="244732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1" name="正方形/長方形 10">
            <a:extLst>
              <a:ext uri="{FF2B5EF4-FFF2-40B4-BE49-F238E27FC236}">
                <a16:creationId xmlns:a16="http://schemas.microsoft.com/office/drawing/2014/main" id="{CC0EA541-9E03-4BC1-8F7E-E5237E8A7868}"/>
              </a:ext>
            </a:extLst>
          </p:cNvPr>
          <p:cNvSpPr/>
          <p:nvPr/>
        </p:nvSpPr>
        <p:spPr>
          <a:xfrm>
            <a:off x="5917606" y="304911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2" name="正方形/長方形 11">
            <a:extLst>
              <a:ext uri="{FF2B5EF4-FFF2-40B4-BE49-F238E27FC236}">
                <a16:creationId xmlns:a16="http://schemas.microsoft.com/office/drawing/2014/main" id="{E9E6CD21-9C9D-4052-9A22-A21B55093F45}"/>
              </a:ext>
            </a:extLst>
          </p:cNvPr>
          <p:cNvSpPr/>
          <p:nvPr/>
        </p:nvSpPr>
        <p:spPr>
          <a:xfrm>
            <a:off x="5905370" y="4005806"/>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3" name="正方形/長方形 12">
            <a:extLst>
              <a:ext uri="{FF2B5EF4-FFF2-40B4-BE49-F238E27FC236}">
                <a16:creationId xmlns:a16="http://schemas.microsoft.com/office/drawing/2014/main" id="{9C87EEE3-8D6C-4CAA-B386-46537BC4F2AF}"/>
              </a:ext>
            </a:extLst>
          </p:cNvPr>
          <p:cNvSpPr/>
          <p:nvPr/>
        </p:nvSpPr>
        <p:spPr>
          <a:xfrm>
            <a:off x="5917606" y="4986890"/>
            <a:ext cx="2094863" cy="1834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92" dirty="0">
                <a:solidFill>
                  <a:schemeClr val="bg1">
                    <a:lumMod val="50000"/>
                  </a:schemeClr>
                </a:solidFill>
              </a:rPr>
              <a:t>ABC</a:t>
            </a:r>
            <a:r>
              <a:rPr lang="ja-JP" altLang="en-US" sz="1292" dirty="0">
                <a:solidFill>
                  <a:schemeClr val="bg1">
                    <a:lumMod val="50000"/>
                  </a:schemeClr>
                </a:solidFill>
              </a:rPr>
              <a:t> </a:t>
            </a:r>
            <a:r>
              <a:rPr lang="en-US" altLang="ja-JP" sz="1292" dirty="0">
                <a:solidFill>
                  <a:schemeClr val="bg1">
                    <a:lumMod val="50000"/>
                  </a:schemeClr>
                </a:solidFill>
              </a:rPr>
              <a:t>Company</a:t>
            </a:r>
            <a:endParaRPr kumimoji="1" lang="ja-JP" altLang="en-US" sz="1292" dirty="0">
              <a:solidFill>
                <a:schemeClr val="bg1">
                  <a:lumMod val="50000"/>
                </a:schemeClr>
              </a:solidFill>
            </a:endParaRPr>
          </a:p>
        </p:txBody>
      </p:sp>
      <p:sp>
        <p:nvSpPr>
          <p:cNvPr id="14" name="object 5">
            <a:extLst>
              <a:ext uri="{FF2B5EF4-FFF2-40B4-BE49-F238E27FC236}">
                <a16:creationId xmlns:a16="http://schemas.microsoft.com/office/drawing/2014/main" id="{FBA98DB8-49B7-421F-AC86-45F54E9468F7}"/>
              </a:ext>
            </a:extLst>
          </p:cNvPr>
          <p:cNvSpPr txBox="1"/>
          <p:nvPr/>
        </p:nvSpPr>
        <p:spPr>
          <a:xfrm>
            <a:off x="844062" y="5927526"/>
            <a:ext cx="5999285" cy="279924"/>
          </a:xfrm>
          <a:prstGeom prst="rect">
            <a:avLst/>
          </a:prstGeom>
        </p:spPr>
        <p:txBody>
          <a:bodyPr vert="horz" wrap="square" lIns="0" tIns="80303" rIns="0" bIns="0" rtlCol="0">
            <a:spAutoFit/>
          </a:bodyPr>
          <a:lstStyle/>
          <a:p>
            <a:pPr marL="11723">
              <a:spcBef>
                <a:spcPts val="632"/>
              </a:spcBef>
            </a:pPr>
            <a:r>
              <a:rPr lang="ja-JP" altLang="en-US" sz="1292" i="1" spc="-5" dirty="0">
                <a:solidFill>
                  <a:srgbClr val="FF0000"/>
                </a:solidFill>
                <a:latin typeface="Arial"/>
                <a:ea typeface="Meiryo UI" panose="020B0604030504040204" pitchFamily="50" charset="-128"/>
                <a:cs typeface="Arial"/>
              </a:rPr>
              <a:t>必須フィールドはアスタリスクで示されています。入力が完了すると↑上記のようになります。</a:t>
            </a:r>
            <a:endParaRPr lang="en-US" altLang="ja-JP" sz="1292" b="1" spc="-9" dirty="0">
              <a:solidFill>
                <a:prstClr val="black"/>
              </a:solidFill>
              <a:latin typeface="Arial"/>
              <a:ea typeface="Meiryo UI" panose="020B0604030504040204" pitchFamily="50" charset="-128"/>
              <a:cs typeface="Arial"/>
            </a:endParaRPr>
          </a:p>
        </p:txBody>
      </p:sp>
    </p:spTree>
    <p:extLst>
      <p:ext uri="{BB962C8B-B14F-4D97-AF65-F5344CB8AC3E}">
        <p14:creationId xmlns:p14="http://schemas.microsoft.com/office/powerpoint/2010/main" val="30279663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spcBef>
                <a:spcPts val="100"/>
              </a:spcBef>
            </a:pPr>
            <a:r>
              <a:rPr lang="ja-JP" altLang="en-US" spc="-5" dirty="0">
                <a:latin typeface="Arial" panose="020B0604020202020204" pitchFamily="34" charset="0"/>
                <a:ea typeface="Meiryo UI" panose="020B0604030504040204" pitchFamily="50" charset="-128"/>
              </a:rPr>
              <a:t>請求書の作成方法</a:t>
            </a:r>
          </a:p>
        </p:txBody>
      </p:sp>
      <p:sp>
        <p:nvSpPr>
          <p:cNvPr id="5" name="object 5"/>
          <p:cNvSpPr txBox="1"/>
          <p:nvPr/>
        </p:nvSpPr>
        <p:spPr>
          <a:xfrm>
            <a:off x="6781800" y="1219200"/>
            <a:ext cx="1905000" cy="1470274"/>
          </a:xfrm>
          <a:prstGeom prst="rect">
            <a:avLst/>
          </a:prstGeom>
        </p:spPr>
        <p:txBody>
          <a:bodyPr vert="horz" wrap="square" lIns="0" tIns="86995" rIns="0" bIns="0" rtlCol="0">
            <a:spAutoFit/>
          </a:bodyPr>
          <a:lstStyle/>
          <a:p>
            <a:pPr marL="12700">
              <a:lnSpc>
                <a:spcPct val="100000"/>
              </a:lnSpc>
              <a:spcBef>
                <a:spcPts val="685"/>
              </a:spcBef>
            </a:pPr>
            <a:r>
              <a:rPr lang="ja-JP" altLang="en-US" sz="1400" i="1" spc="-5" dirty="0">
                <a:latin typeface="Arial"/>
                <a:ea typeface="Meiryo UI" panose="020B0604030504040204" pitchFamily="50" charset="-128"/>
                <a:cs typeface="Arial"/>
              </a:rPr>
              <a:t>初期値で注文内容が表記されていますので、内容を確認してください。</a:t>
            </a:r>
            <a:endParaRPr lang="en-US" altLang="ja-JP" sz="1400" i="1" spc="-5" dirty="0">
              <a:latin typeface="Arial"/>
              <a:ea typeface="Meiryo UI" panose="020B0604030504040204" pitchFamily="50" charset="-128"/>
              <a:cs typeface="Arial"/>
            </a:endParaRPr>
          </a:p>
          <a:p>
            <a:pPr marL="12700">
              <a:lnSpc>
                <a:spcPct val="100000"/>
              </a:lnSpc>
              <a:spcBef>
                <a:spcPts val="685"/>
              </a:spcBef>
            </a:pPr>
            <a:r>
              <a:rPr lang="ja-JP" altLang="en-US" sz="1400" i="1" spc="-5" dirty="0">
                <a:latin typeface="Arial"/>
                <a:ea typeface="Meiryo UI" panose="020B0604030504040204" pitchFamily="50" charset="-128"/>
                <a:cs typeface="Arial"/>
              </a:rPr>
              <a:t>分納を行った場合は、ここで支払い請求の数量を</a:t>
            </a:r>
            <a:br>
              <a:rPr lang="en-US" altLang="ja-JP" sz="1400" i="1" spc="-5" dirty="0">
                <a:latin typeface="Arial"/>
                <a:ea typeface="Meiryo UI" panose="020B0604030504040204" pitchFamily="50" charset="-128"/>
                <a:cs typeface="Arial"/>
              </a:rPr>
            </a:br>
            <a:r>
              <a:rPr lang="ja-JP" altLang="en-US" sz="1400" i="1" spc="-5" dirty="0">
                <a:latin typeface="Arial"/>
                <a:ea typeface="Meiryo UI" panose="020B0604030504040204" pitchFamily="50" charset="-128"/>
                <a:cs typeface="Arial"/>
              </a:rPr>
              <a:t>変更してください</a:t>
            </a:r>
            <a:endParaRPr sz="1400" dirty="0">
              <a:latin typeface="Arial"/>
              <a:ea typeface="Meiryo UI" panose="020B0604030504040204" pitchFamily="50" charset="-128"/>
              <a:cs typeface="Arial"/>
            </a:endParaRPr>
          </a:p>
        </p:txBody>
      </p:sp>
      <p:pic>
        <p:nvPicPr>
          <p:cNvPr id="7" name="図 6">
            <a:extLst>
              <a:ext uri="{FF2B5EF4-FFF2-40B4-BE49-F238E27FC236}">
                <a16:creationId xmlns:a16="http://schemas.microsoft.com/office/drawing/2014/main" id="{FD33BE43-9CE2-4B4C-8A04-34078257890B}"/>
              </a:ext>
            </a:extLst>
          </p:cNvPr>
          <p:cNvPicPr>
            <a:picLocks noChangeAspect="1"/>
          </p:cNvPicPr>
          <p:nvPr/>
        </p:nvPicPr>
        <p:blipFill>
          <a:blip r:embed="rId2"/>
          <a:stretch>
            <a:fillRect/>
          </a:stretch>
        </p:blipFill>
        <p:spPr>
          <a:xfrm>
            <a:off x="152400" y="882988"/>
            <a:ext cx="6478038" cy="2286000"/>
          </a:xfrm>
          <a:prstGeom prst="rect">
            <a:avLst/>
          </a:prstGeom>
        </p:spPr>
      </p:pic>
      <p:pic>
        <p:nvPicPr>
          <p:cNvPr id="8" name="図 7">
            <a:extLst>
              <a:ext uri="{FF2B5EF4-FFF2-40B4-BE49-F238E27FC236}">
                <a16:creationId xmlns:a16="http://schemas.microsoft.com/office/drawing/2014/main" id="{11620F68-8411-4CF4-9FC1-71CD83087682}"/>
              </a:ext>
            </a:extLst>
          </p:cNvPr>
          <p:cNvPicPr>
            <a:picLocks noChangeAspect="1"/>
          </p:cNvPicPr>
          <p:nvPr/>
        </p:nvPicPr>
        <p:blipFill>
          <a:blip r:embed="rId3"/>
          <a:stretch>
            <a:fillRect/>
          </a:stretch>
        </p:blipFill>
        <p:spPr>
          <a:xfrm>
            <a:off x="152400" y="3181220"/>
            <a:ext cx="5058956" cy="3335931"/>
          </a:xfrm>
          <a:prstGeom prst="rect">
            <a:avLst/>
          </a:prstGeom>
        </p:spPr>
      </p:pic>
      <p:sp>
        <p:nvSpPr>
          <p:cNvPr id="10" name="object 5">
            <a:extLst>
              <a:ext uri="{FF2B5EF4-FFF2-40B4-BE49-F238E27FC236}">
                <a16:creationId xmlns:a16="http://schemas.microsoft.com/office/drawing/2014/main" id="{AB33CBD5-1FA9-487E-A69B-6EC3C908D520}"/>
              </a:ext>
            </a:extLst>
          </p:cNvPr>
          <p:cNvSpPr txBox="1"/>
          <p:nvPr/>
        </p:nvSpPr>
        <p:spPr>
          <a:xfrm>
            <a:off x="5562600" y="3298737"/>
            <a:ext cx="1905000" cy="1739579"/>
          </a:xfrm>
          <a:prstGeom prst="rect">
            <a:avLst/>
          </a:prstGeom>
        </p:spPr>
        <p:txBody>
          <a:bodyPr vert="horz" wrap="square" lIns="0" tIns="86995" rIns="0" bIns="0" rtlCol="0">
            <a:spAutoFit/>
          </a:bodyPr>
          <a:lstStyle/>
          <a:p>
            <a:pPr marL="12700">
              <a:lnSpc>
                <a:spcPct val="100000"/>
              </a:lnSpc>
              <a:spcBef>
                <a:spcPts val="685"/>
              </a:spcBef>
            </a:pPr>
            <a:r>
              <a:rPr lang="ja-JP" altLang="en-US" sz="1400" dirty="0">
                <a:latin typeface="Arial"/>
                <a:ea typeface="Meiryo UI" panose="020B0604030504040204" pitchFamily="50" charset="-128"/>
                <a:cs typeface="Arial"/>
              </a:rPr>
              <a:t>消費税の設定を行います</a:t>
            </a:r>
            <a:endParaRPr lang="en-US" altLang="ja-JP" sz="1400" dirty="0">
              <a:latin typeface="Arial"/>
              <a:ea typeface="Meiryo UI" panose="020B0604030504040204" pitchFamily="50" charset="-128"/>
              <a:cs typeface="Arial"/>
            </a:endParaRPr>
          </a:p>
          <a:p>
            <a:pPr marL="12700">
              <a:lnSpc>
                <a:spcPct val="100000"/>
              </a:lnSpc>
              <a:spcBef>
                <a:spcPts val="685"/>
              </a:spcBef>
            </a:pPr>
            <a:endParaRPr lang="en-US" altLang="ja-JP" sz="1400" dirty="0">
              <a:latin typeface="Arial"/>
              <a:ea typeface="Meiryo UI" panose="020B0604030504040204" pitchFamily="50" charset="-128"/>
              <a:cs typeface="Arial"/>
            </a:endParaRPr>
          </a:p>
          <a:p>
            <a:pPr marL="12700">
              <a:lnSpc>
                <a:spcPct val="100000"/>
              </a:lnSpc>
              <a:spcBef>
                <a:spcPts val="685"/>
              </a:spcBef>
            </a:pPr>
            <a:r>
              <a:rPr lang="en-US" altLang="ja-JP" sz="1400" dirty="0">
                <a:latin typeface="Arial"/>
                <a:ea typeface="Meiryo UI" panose="020B0604030504040204" pitchFamily="50" charset="-128"/>
                <a:cs typeface="Arial"/>
              </a:rPr>
              <a:t>JP</a:t>
            </a:r>
            <a:r>
              <a:rPr lang="ja-JP" altLang="en-US" sz="1400" dirty="0">
                <a:latin typeface="Arial"/>
                <a:ea typeface="Meiryo UI" panose="020B0604030504040204" pitchFamily="50" charset="-128"/>
                <a:cs typeface="Arial"/>
              </a:rPr>
              <a:t>＝</a:t>
            </a:r>
            <a:r>
              <a:rPr lang="en-US" altLang="ja-JP" sz="1400" dirty="0">
                <a:latin typeface="Arial"/>
                <a:ea typeface="Meiryo UI" panose="020B0604030504040204" pitchFamily="50" charset="-128"/>
                <a:cs typeface="Arial"/>
              </a:rPr>
              <a:t>Japan</a:t>
            </a:r>
          </a:p>
          <a:p>
            <a:pPr marL="12700">
              <a:lnSpc>
                <a:spcPct val="100000"/>
              </a:lnSpc>
              <a:spcBef>
                <a:spcPts val="685"/>
              </a:spcBef>
            </a:pPr>
            <a:r>
              <a:rPr lang="ja-JP" altLang="en-US" sz="1400" dirty="0">
                <a:latin typeface="Arial"/>
                <a:ea typeface="Meiryo UI" panose="020B0604030504040204" pitchFamily="50" charset="-128"/>
                <a:cs typeface="Arial"/>
              </a:rPr>
              <a:t>適応される消費税を選択してください</a:t>
            </a:r>
            <a:endParaRPr lang="en-US" altLang="ja-JP" sz="1400" dirty="0">
              <a:latin typeface="Arial"/>
              <a:ea typeface="Meiryo UI" panose="020B0604030504040204" pitchFamily="50" charset="-128"/>
              <a:cs typeface="Arial"/>
            </a:endParaRPr>
          </a:p>
          <a:p>
            <a:pPr marL="12700">
              <a:lnSpc>
                <a:spcPct val="100000"/>
              </a:lnSpc>
              <a:spcBef>
                <a:spcPts val="685"/>
              </a:spcBef>
            </a:pPr>
            <a:endParaRPr sz="1400" dirty="0">
              <a:latin typeface="Arial"/>
              <a:ea typeface="Meiryo UI" panose="020B0604030504040204" pitchFamily="50" charset="-128"/>
              <a:cs typeface="Arial"/>
            </a:endParaRPr>
          </a:p>
        </p:txBody>
      </p:sp>
      <p:sp>
        <p:nvSpPr>
          <p:cNvPr id="11" name="object 6">
            <a:extLst>
              <a:ext uri="{FF2B5EF4-FFF2-40B4-BE49-F238E27FC236}">
                <a16:creationId xmlns:a16="http://schemas.microsoft.com/office/drawing/2014/main" id="{29607975-054F-4B0A-9948-601CED9602DA}"/>
              </a:ext>
            </a:extLst>
          </p:cNvPr>
          <p:cNvSpPr/>
          <p:nvPr/>
        </p:nvSpPr>
        <p:spPr>
          <a:xfrm>
            <a:off x="773702" y="1219200"/>
            <a:ext cx="5550897" cy="381000"/>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
        <p:nvSpPr>
          <p:cNvPr id="12" name="object 6">
            <a:extLst>
              <a:ext uri="{FF2B5EF4-FFF2-40B4-BE49-F238E27FC236}">
                <a16:creationId xmlns:a16="http://schemas.microsoft.com/office/drawing/2014/main" id="{BBFF6F55-0778-405F-B98D-4BA89292E51E}"/>
              </a:ext>
            </a:extLst>
          </p:cNvPr>
          <p:cNvSpPr/>
          <p:nvPr/>
        </p:nvSpPr>
        <p:spPr>
          <a:xfrm>
            <a:off x="1219199" y="4343400"/>
            <a:ext cx="3886201" cy="609600"/>
          </a:xfrm>
          <a:custGeom>
            <a:avLst/>
            <a:gdLst/>
            <a:ahLst/>
            <a:cxnLst/>
            <a:rect l="l" t="t" r="r" b="b"/>
            <a:pathLst>
              <a:path w="1465580" h="217805">
                <a:moveTo>
                  <a:pt x="0" y="0"/>
                </a:moveTo>
                <a:lnTo>
                  <a:pt x="1465480" y="0"/>
                </a:lnTo>
                <a:lnTo>
                  <a:pt x="1465480" y="217306"/>
                </a:lnTo>
                <a:lnTo>
                  <a:pt x="0" y="217306"/>
                </a:lnTo>
                <a:lnTo>
                  <a:pt x="0" y="0"/>
                </a:lnTo>
                <a:close/>
              </a:path>
            </a:pathLst>
          </a:custGeom>
          <a:ln w="38100">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5184458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5E7E1EFA-7351-4111-9EB0-58CD9B2730C2}"/>
              </a:ext>
            </a:extLst>
          </p:cNvPr>
          <p:cNvSpPr>
            <a:spLocks noGrp="1"/>
          </p:cNvSpPr>
          <p:nvPr>
            <p:ph type="title"/>
          </p:nvPr>
        </p:nvSpPr>
        <p:spPr>
          <a:xfrm>
            <a:off x="752475" y="312054"/>
            <a:ext cx="7639050" cy="519113"/>
          </a:xfrm>
        </p:spPr>
        <p:txBody>
          <a:bodyPr/>
          <a:lstStyle/>
          <a:p>
            <a:r>
              <a:rPr lang="ja-JP" altLang="en-US" spc="-5" dirty="0">
                <a:latin typeface="Arial" panose="020B0604020202020204" pitchFamily="34" charset="0"/>
                <a:ea typeface="Meiryo UI" panose="020B0604030504040204" pitchFamily="50" charset="-128"/>
              </a:rPr>
              <a:t>請求書の作成方法</a:t>
            </a:r>
            <a:endParaRPr lang="ja-JP" altLang="en-US" dirty="0"/>
          </a:p>
        </p:txBody>
      </p:sp>
      <p:pic>
        <p:nvPicPr>
          <p:cNvPr id="4" name="図 3">
            <a:extLst>
              <a:ext uri="{FF2B5EF4-FFF2-40B4-BE49-F238E27FC236}">
                <a16:creationId xmlns:a16="http://schemas.microsoft.com/office/drawing/2014/main" id="{B532AEF4-53CF-486C-93DE-9883A9C6613A}"/>
              </a:ext>
            </a:extLst>
          </p:cNvPr>
          <p:cNvPicPr>
            <a:picLocks noChangeAspect="1"/>
          </p:cNvPicPr>
          <p:nvPr/>
        </p:nvPicPr>
        <p:blipFill>
          <a:blip r:embed="rId3"/>
          <a:stretch>
            <a:fillRect/>
          </a:stretch>
        </p:blipFill>
        <p:spPr>
          <a:xfrm>
            <a:off x="609600" y="848407"/>
            <a:ext cx="8001000" cy="4376113"/>
          </a:xfrm>
          <a:prstGeom prst="rect">
            <a:avLst/>
          </a:prstGeom>
        </p:spPr>
      </p:pic>
      <p:sp>
        <p:nvSpPr>
          <p:cNvPr id="9" name="object 9"/>
          <p:cNvSpPr/>
          <p:nvPr/>
        </p:nvSpPr>
        <p:spPr>
          <a:xfrm>
            <a:off x="7543800" y="3581400"/>
            <a:ext cx="990600" cy="26188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1" name="object 9">
            <a:extLst>
              <a:ext uri="{FF2B5EF4-FFF2-40B4-BE49-F238E27FC236}">
                <a16:creationId xmlns:a16="http://schemas.microsoft.com/office/drawing/2014/main" id="{A0678A15-4E68-47B6-A527-D6029DE15246}"/>
              </a:ext>
            </a:extLst>
          </p:cNvPr>
          <p:cNvSpPr/>
          <p:nvPr/>
        </p:nvSpPr>
        <p:spPr>
          <a:xfrm>
            <a:off x="5181600" y="3352800"/>
            <a:ext cx="3581400" cy="18568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3" name="object 9">
            <a:extLst>
              <a:ext uri="{FF2B5EF4-FFF2-40B4-BE49-F238E27FC236}">
                <a16:creationId xmlns:a16="http://schemas.microsoft.com/office/drawing/2014/main" id="{D5F4DC38-811A-4250-B6C4-D399804293BC}"/>
              </a:ext>
            </a:extLst>
          </p:cNvPr>
          <p:cNvSpPr/>
          <p:nvPr/>
        </p:nvSpPr>
        <p:spPr>
          <a:xfrm>
            <a:off x="3505200" y="1752600"/>
            <a:ext cx="4953000" cy="304800"/>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4" name="object 9">
            <a:extLst>
              <a:ext uri="{FF2B5EF4-FFF2-40B4-BE49-F238E27FC236}">
                <a16:creationId xmlns:a16="http://schemas.microsoft.com/office/drawing/2014/main" id="{9FF4D6D3-ACC4-4797-97E8-7206945BF5F3}"/>
              </a:ext>
            </a:extLst>
          </p:cNvPr>
          <p:cNvSpPr/>
          <p:nvPr/>
        </p:nvSpPr>
        <p:spPr>
          <a:xfrm>
            <a:off x="257174" y="4001633"/>
            <a:ext cx="8353425" cy="1265808"/>
          </a:xfrm>
          <a:custGeom>
            <a:avLst/>
            <a:gdLst/>
            <a:ahLst/>
            <a:cxnLst/>
            <a:rect l="l" t="t" r="r" b="b"/>
            <a:pathLst>
              <a:path w="401954" h="345439">
                <a:moveTo>
                  <a:pt x="0" y="0"/>
                </a:moveTo>
                <a:lnTo>
                  <a:pt x="401534" y="0"/>
                </a:lnTo>
                <a:lnTo>
                  <a:pt x="401534" y="345203"/>
                </a:lnTo>
                <a:lnTo>
                  <a:pt x="0" y="345203"/>
                </a:lnTo>
                <a:lnTo>
                  <a:pt x="0" y="0"/>
                </a:lnTo>
                <a:close/>
              </a:path>
            </a:pathLst>
          </a:custGeom>
          <a:ln w="38100">
            <a:solidFill>
              <a:srgbClr val="FF0000"/>
            </a:solidFill>
          </a:ln>
        </p:spPr>
        <p:txBody>
          <a:bodyPr wrap="square" lIns="0" tIns="0" rIns="0" bIns="0" rtlCol="0"/>
          <a:lstStyle/>
          <a:p>
            <a:endParaRPr/>
          </a:p>
        </p:txBody>
      </p:sp>
      <p:sp>
        <p:nvSpPr>
          <p:cNvPr id="15" name="object 5">
            <a:extLst>
              <a:ext uri="{FF2B5EF4-FFF2-40B4-BE49-F238E27FC236}">
                <a16:creationId xmlns:a16="http://schemas.microsoft.com/office/drawing/2014/main" id="{06DFEFC5-4E63-472A-B77A-1BB85FCE586C}"/>
              </a:ext>
            </a:extLst>
          </p:cNvPr>
          <p:cNvSpPr txBox="1"/>
          <p:nvPr/>
        </p:nvSpPr>
        <p:spPr>
          <a:xfrm>
            <a:off x="400050" y="5382873"/>
            <a:ext cx="8343900" cy="913712"/>
          </a:xfrm>
          <a:prstGeom prst="rect">
            <a:avLst/>
          </a:prstGeom>
        </p:spPr>
        <p:txBody>
          <a:bodyPr vert="horz" wrap="square" lIns="0" tIns="86995" rIns="0" bIns="0" rtlCol="0">
            <a:spAutoFit/>
          </a:bodyPr>
          <a:lstStyle/>
          <a:p>
            <a:pPr marL="12700">
              <a:lnSpc>
                <a:spcPct val="100000"/>
              </a:lnSpc>
              <a:spcBef>
                <a:spcPts val="685"/>
              </a:spcBef>
            </a:pPr>
            <a:r>
              <a:rPr lang="ja-JP" altLang="en-US" sz="1400" dirty="0">
                <a:latin typeface="Arial"/>
                <a:ea typeface="Meiryo UI" panose="020B0604030504040204" pitchFamily="50" charset="-128"/>
                <a:cs typeface="Arial"/>
              </a:rPr>
              <a:t>消費税の設定が完了したら、「</a:t>
            </a:r>
            <a:r>
              <a:rPr lang="en-US" altLang="ja-JP" sz="1400" dirty="0">
                <a:latin typeface="Arial"/>
                <a:ea typeface="Meiryo UI" panose="020B0604030504040204" pitchFamily="50" charset="-128"/>
                <a:cs typeface="Arial"/>
              </a:rPr>
              <a:t>Email me status updates for invoices I create this way</a:t>
            </a:r>
            <a:r>
              <a:rPr lang="ja-JP" altLang="en-US" sz="1400" dirty="0">
                <a:latin typeface="Arial"/>
                <a:ea typeface="Meiryo UI" panose="020B0604030504040204" pitchFamily="50" charset="-128"/>
                <a:cs typeface="Arial"/>
              </a:rPr>
              <a:t>」に必ずチェックを入れて</a:t>
            </a:r>
            <a:endParaRPr lang="en-US" altLang="ja-JP" sz="1400" dirty="0">
              <a:latin typeface="Arial"/>
              <a:ea typeface="Meiryo UI" panose="020B0604030504040204" pitchFamily="50" charset="-128"/>
              <a:cs typeface="Arial"/>
            </a:endParaRPr>
          </a:p>
          <a:p>
            <a:pPr marL="12700">
              <a:lnSpc>
                <a:spcPct val="100000"/>
              </a:lnSpc>
              <a:spcBef>
                <a:spcPts val="685"/>
              </a:spcBef>
            </a:pPr>
            <a:r>
              <a:rPr lang="ja-JP" altLang="en-US" sz="1400" dirty="0">
                <a:latin typeface="Arial"/>
                <a:ea typeface="Meiryo UI" panose="020B0604030504040204" pitchFamily="50" charset="-128"/>
                <a:cs typeface="Arial"/>
              </a:rPr>
              <a:t>「</a:t>
            </a:r>
            <a:r>
              <a:rPr lang="en-US" altLang="ja-JP" sz="1400" dirty="0">
                <a:latin typeface="Arial"/>
                <a:ea typeface="Meiryo UI" panose="020B0604030504040204" pitchFamily="50" charset="-128"/>
                <a:cs typeface="Arial"/>
              </a:rPr>
              <a:t>Submit</a:t>
            </a:r>
            <a:r>
              <a:rPr lang="ja-JP" altLang="en-US" sz="1400" dirty="0">
                <a:latin typeface="Arial"/>
                <a:ea typeface="Meiryo UI" panose="020B0604030504040204" pitchFamily="50" charset="-128"/>
                <a:cs typeface="Arial"/>
              </a:rPr>
              <a:t>」をクリックして、提出を行います。（チェックを忘れると申請した請求についての更新通知が流れません）</a:t>
            </a:r>
            <a:endParaRPr lang="en-US" altLang="ja-JP" sz="1400" dirty="0">
              <a:latin typeface="Arial"/>
              <a:ea typeface="Meiryo UI" panose="020B0604030504040204" pitchFamily="50" charset="-128"/>
              <a:cs typeface="Arial"/>
            </a:endParaRPr>
          </a:p>
          <a:p>
            <a:pPr marL="12700">
              <a:lnSpc>
                <a:spcPct val="100000"/>
              </a:lnSpc>
              <a:spcBef>
                <a:spcPts val="685"/>
              </a:spcBef>
            </a:pPr>
            <a:r>
              <a:rPr lang="ja-JP" altLang="en-US" sz="1400" dirty="0">
                <a:latin typeface="Arial"/>
                <a:ea typeface="Meiryo UI" panose="020B0604030504040204" pitchFamily="50" charset="-128"/>
                <a:cs typeface="Arial"/>
              </a:rPr>
              <a:t>コメントがある場合は、コメント欄に内容を書いて、「</a:t>
            </a:r>
            <a:r>
              <a:rPr lang="en-US" altLang="ja-JP" sz="1400" dirty="0">
                <a:latin typeface="Arial"/>
                <a:ea typeface="Meiryo UI" panose="020B0604030504040204" pitchFamily="50" charset="-128"/>
                <a:cs typeface="Arial"/>
              </a:rPr>
              <a:t>Add</a:t>
            </a:r>
            <a:r>
              <a:rPr lang="ja-JP" altLang="en-US" sz="1400" dirty="0">
                <a:latin typeface="Arial"/>
                <a:ea typeface="Meiryo UI" panose="020B0604030504040204" pitchFamily="50" charset="-128"/>
                <a:cs typeface="Arial"/>
              </a:rPr>
              <a:t> </a:t>
            </a:r>
            <a:r>
              <a:rPr lang="en-US" altLang="ja-JP" sz="1400" dirty="0">
                <a:latin typeface="Arial"/>
                <a:ea typeface="Meiryo UI" panose="020B0604030504040204" pitchFamily="50" charset="-128"/>
                <a:cs typeface="Arial"/>
              </a:rPr>
              <a:t>Comment</a:t>
            </a:r>
            <a:r>
              <a:rPr lang="ja-JP" altLang="en-US" sz="1400" dirty="0">
                <a:latin typeface="Arial"/>
                <a:ea typeface="Meiryo UI" panose="020B0604030504040204" pitchFamily="50" charset="-128"/>
                <a:cs typeface="Arial"/>
              </a:rPr>
              <a:t>」をクリックして登録をしてください</a:t>
            </a:r>
            <a:endParaRPr sz="1400" dirty="0">
              <a:latin typeface="Arial"/>
              <a:ea typeface="Meiryo UI" panose="020B0604030504040204" pitchFamily="50" charset="-128"/>
              <a:cs typeface="Arial"/>
            </a:endParaRPr>
          </a:p>
        </p:txBody>
      </p:sp>
    </p:spTree>
    <p:extLst>
      <p:ext uri="{BB962C8B-B14F-4D97-AF65-F5344CB8AC3E}">
        <p14:creationId xmlns:p14="http://schemas.microsoft.com/office/powerpoint/2010/main" val="3222914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lang="ja-JP" altLang="en-US" spc="-5" dirty="0">
                <a:latin typeface="Arial" panose="020B0604020202020204" pitchFamily="34" charset="0"/>
                <a:ea typeface="Meiryo UI" panose="020B0604030504040204" pitchFamily="50" charset="-128"/>
              </a:rPr>
              <a:t>請求書の作成方法</a:t>
            </a:r>
            <a:endParaRPr spc="-5" dirty="0">
              <a:latin typeface="Arial" panose="020B0604020202020204" pitchFamily="34" charset="0"/>
              <a:ea typeface="Meiryo UI" panose="020B0604030504040204" pitchFamily="50" charset="-128"/>
            </a:endParaRPr>
          </a:p>
        </p:txBody>
      </p:sp>
      <p:sp>
        <p:nvSpPr>
          <p:cNvPr id="3" name="object 3"/>
          <p:cNvSpPr txBox="1"/>
          <p:nvPr/>
        </p:nvSpPr>
        <p:spPr>
          <a:xfrm>
            <a:off x="739775" y="1192720"/>
            <a:ext cx="7317105" cy="2053767"/>
          </a:xfrm>
          <a:prstGeom prst="rect">
            <a:avLst/>
          </a:prstGeom>
        </p:spPr>
        <p:txBody>
          <a:bodyPr vert="horz" wrap="square" lIns="0" tIns="12065" rIns="0" bIns="0" rtlCol="0">
            <a:spAutoFit/>
          </a:bodyPr>
          <a:lstStyle/>
          <a:p>
            <a:pPr marL="12700" marR="5080">
              <a:lnSpc>
                <a:spcPct val="100200"/>
              </a:lnSpc>
              <a:spcBef>
                <a:spcPts val="95"/>
              </a:spcBef>
            </a:pPr>
            <a:r>
              <a:rPr lang="en-US" altLang="ja-JP" sz="1400" spc="-5" dirty="0">
                <a:latin typeface="Arial"/>
                <a:ea typeface="Meiryo UI" panose="020B0604030504040204" pitchFamily="50" charset="-128"/>
                <a:cs typeface="Arial"/>
              </a:rPr>
              <a:t>Submit</a:t>
            </a:r>
            <a:r>
              <a:rPr lang="ja-JP" altLang="en-US" sz="1400" spc="-5" dirty="0">
                <a:latin typeface="Arial"/>
                <a:ea typeface="Meiryo UI" panose="020B0604030504040204" pitchFamily="50" charset="-128"/>
                <a:cs typeface="Arial"/>
              </a:rPr>
              <a:t>をクリックした後、確認のためポップアップが表示されます。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問題がない場合は、「</a:t>
            </a:r>
            <a:r>
              <a:rPr lang="en-US" altLang="ja-JP" sz="1400" b="1" spc="-5" dirty="0">
                <a:latin typeface="Arial"/>
                <a:ea typeface="Meiryo UI" panose="020B0604030504040204" pitchFamily="50" charset="-128"/>
                <a:cs typeface="Arial"/>
              </a:rPr>
              <a:t>Send</a:t>
            </a:r>
            <a:r>
              <a:rPr lang="ja-JP" altLang="en-US" sz="1400" b="1" spc="-5" dirty="0">
                <a:latin typeface="Arial"/>
                <a:ea typeface="Meiryo UI" panose="020B0604030504040204" pitchFamily="50" charset="-128"/>
                <a:cs typeface="Arial"/>
              </a:rPr>
              <a:t> </a:t>
            </a:r>
            <a:r>
              <a:rPr lang="en-US" altLang="ja-JP" sz="1400" b="1" spc="-5" dirty="0">
                <a:latin typeface="Arial"/>
                <a:ea typeface="Meiryo UI" panose="020B0604030504040204" pitchFamily="50" charset="-128"/>
                <a:cs typeface="Arial"/>
              </a:rPr>
              <a:t>Invoice</a:t>
            </a:r>
            <a:r>
              <a:rPr lang="ja-JP" altLang="en-US" sz="1400" spc="-5" dirty="0">
                <a:latin typeface="Arial"/>
                <a:ea typeface="Meiryo UI" panose="020B0604030504040204" pitchFamily="50" charset="-128"/>
                <a:cs typeface="Arial"/>
              </a:rPr>
              <a:t>」をクリックします。</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dirty="0">
                <a:latin typeface="Arial"/>
                <a:ea typeface="Meiryo UI" panose="020B0604030504040204" pitchFamily="50" charset="-128"/>
                <a:cs typeface="Arial"/>
              </a:rPr>
              <a:t>また、編集へ戻りたい場合は、「</a:t>
            </a:r>
            <a:r>
              <a:rPr lang="en-US" altLang="ja-JP" sz="1400" b="1" dirty="0">
                <a:latin typeface="Arial"/>
                <a:ea typeface="Meiryo UI" panose="020B0604030504040204" pitchFamily="50" charset="-128"/>
                <a:cs typeface="Arial"/>
              </a:rPr>
              <a:t>Continue Editing</a:t>
            </a:r>
            <a:r>
              <a:rPr lang="ja-JP" altLang="en-US" sz="1400" dirty="0">
                <a:latin typeface="Arial"/>
                <a:ea typeface="Meiryo UI" panose="020B0604030504040204" pitchFamily="50" charset="-128"/>
                <a:cs typeface="Arial"/>
              </a:rPr>
              <a:t>」をクリックします。 </a:t>
            </a:r>
          </a:p>
          <a:p>
            <a:pPr marL="12700" marR="5080">
              <a:lnSpc>
                <a:spcPct val="100200"/>
              </a:lnSpc>
              <a:spcBef>
                <a:spcPts val="95"/>
              </a:spcBef>
            </a:pPr>
            <a:endParaRPr lang="en-US" altLang="ja-JP" sz="1400" spc="-5" dirty="0">
              <a:latin typeface="Arial"/>
              <a:ea typeface="Meiryo UI" panose="020B0604030504040204" pitchFamily="50" charset="-128"/>
              <a:cs typeface="Arial"/>
            </a:endParaRPr>
          </a:p>
          <a:p>
            <a:pPr marL="12700" marR="5080">
              <a:lnSpc>
                <a:spcPct val="100200"/>
              </a:lnSpc>
              <a:spcBef>
                <a:spcPts val="95"/>
              </a:spcBef>
            </a:pPr>
            <a:r>
              <a:rPr lang="ja-JP" altLang="en-US" sz="1400" spc="-5" dirty="0">
                <a:latin typeface="Arial"/>
                <a:ea typeface="Meiryo UI" panose="020B0604030504040204" pitchFamily="50" charset="-128"/>
                <a:cs typeface="Arial"/>
              </a:rPr>
              <a:t>一旦提出すると、請求書は変更できませんので、ご注意ください</a:t>
            </a:r>
            <a:endParaRPr lang="en-US" altLang="ja-JP" sz="1400" spc="-5" dirty="0">
              <a:latin typeface="Arial"/>
              <a:ea typeface="Meiryo UI" panose="020B0604030504040204" pitchFamily="50" charset="-128"/>
              <a:cs typeface="Arial"/>
            </a:endParaRPr>
          </a:p>
          <a:p>
            <a:pPr marL="12700" marR="5080">
              <a:lnSpc>
                <a:spcPct val="100200"/>
              </a:lnSpc>
              <a:spcBef>
                <a:spcPts val="95"/>
              </a:spcBef>
            </a:pPr>
            <a:endParaRPr lang="en-US" altLang="ja-JP" sz="1400" dirty="0">
              <a:latin typeface="Arial"/>
              <a:ea typeface="Meiryo UI" panose="020B0604030504040204" pitchFamily="50" charset="-128"/>
              <a:cs typeface="Arial"/>
            </a:endParaRPr>
          </a:p>
          <a:p>
            <a:pPr marL="12700" marR="5080">
              <a:lnSpc>
                <a:spcPct val="100200"/>
              </a:lnSpc>
              <a:spcBef>
                <a:spcPts val="95"/>
              </a:spcBef>
            </a:pPr>
            <a:r>
              <a:rPr lang="ja-JP" altLang="en-US" sz="1400" dirty="0">
                <a:latin typeface="Arial"/>
                <a:ea typeface="Meiryo UI" panose="020B0604030504040204" pitchFamily="50" charset="-128"/>
                <a:cs typeface="Arial"/>
              </a:rPr>
              <a:t>提出済の請求書を訂正したい場合は、ジェイビルが直接行わなければなりません。</a:t>
            </a:r>
            <a:endParaRPr lang="en-US" altLang="ja-JP" sz="1400" dirty="0">
              <a:latin typeface="Arial"/>
              <a:ea typeface="Meiryo UI" panose="020B0604030504040204" pitchFamily="50" charset="-128"/>
              <a:cs typeface="Arial"/>
            </a:endParaRPr>
          </a:p>
          <a:p>
            <a:pPr marL="12700" marR="5080">
              <a:lnSpc>
                <a:spcPct val="100200"/>
              </a:lnSpc>
              <a:spcBef>
                <a:spcPts val="95"/>
              </a:spcBef>
            </a:pPr>
            <a:r>
              <a:rPr lang="ja-JP" altLang="en-US" sz="1400" dirty="0">
                <a:latin typeface="Arial"/>
                <a:ea typeface="Meiryo UI" panose="020B0604030504040204" pitchFamily="50" charset="-128"/>
                <a:cs typeface="Arial"/>
              </a:rPr>
              <a:t>ジェイビルの購買担当まで連絡をお願いします</a:t>
            </a:r>
            <a:endParaRPr lang="en-US" altLang="ja-JP" sz="1400" dirty="0">
              <a:latin typeface="Arial"/>
              <a:ea typeface="Meiryo UI" panose="020B0604030504040204" pitchFamily="50" charset="-128"/>
              <a:cs typeface="Arial"/>
            </a:endParaRPr>
          </a:p>
          <a:p>
            <a:pPr marL="12700" marR="5080">
              <a:lnSpc>
                <a:spcPct val="100200"/>
              </a:lnSpc>
              <a:spcBef>
                <a:spcPts val="95"/>
              </a:spcBef>
            </a:pPr>
            <a:endParaRPr sz="1400" dirty="0">
              <a:latin typeface="Arial"/>
              <a:ea typeface="Meiryo UI" panose="020B0604030504040204" pitchFamily="50" charset="-128"/>
              <a:cs typeface="Arial"/>
            </a:endParaRPr>
          </a:p>
        </p:txBody>
      </p:sp>
      <p:pic>
        <p:nvPicPr>
          <p:cNvPr id="6" name="図 5">
            <a:extLst>
              <a:ext uri="{FF2B5EF4-FFF2-40B4-BE49-F238E27FC236}">
                <a16:creationId xmlns:a16="http://schemas.microsoft.com/office/drawing/2014/main" id="{31D93EE3-5505-40E3-BCD6-8497EBEFF427}"/>
              </a:ext>
            </a:extLst>
          </p:cNvPr>
          <p:cNvPicPr>
            <a:picLocks noChangeAspect="1"/>
          </p:cNvPicPr>
          <p:nvPr/>
        </p:nvPicPr>
        <p:blipFill>
          <a:blip r:embed="rId3"/>
          <a:stretch>
            <a:fillRect/>
          </a:stretch>
        </p:blipFill>
        <p:spPr>
          <a:xfrm>
            <a:off x="1295809" y="3200530"/>
            <a:ext cx="6552381" cy="2076190"/>
          </a:xfrm>
          <a:prstGeom prst="rect">
            <a:avLst/>
          </a:prstGeom>
        </p:spPr>
      </p:pic>
      <p:sp>
        <p:nvSpPr>
          <p:cNvPr id="7" name="object 6">
            <a:extLst>
              <a:ext uri="{FF2B5EF4-FFF2-40B4-BE49-F238E27FC236}">
                <a16:creationId xmlns:a16="http://schemas.microsoft.com/office/drawing/2014/main" id="{EDE65C68-5B2D-43D2-A21A-8F2C0216CCC1}"/>
              </a:ext>
            </a:extLst>
          </p:cNvPr>
          <p:cNvSpPr/>
          <p:nvPr/>
        </p:nvSpPr>
        <p:spPr>
          <a:xfrm>
            <a:off x="6019800" y="4619625"/>
            <a:ext cx="1371600" cy="381000"/>
          </a:xfrm>
          <a:custGeom>
            <a:avLst/>
            <a:gdLst/>
            <a:ahLst/>
            <a:cxnLst/>
            <a:rect l="l" t="t" r="r" b="b"/>
            <a:pathLst>
              <a:path w="1174114" h="347344">
                <a:moveTo>
                  <a:pt x="0" y="0"/>
                </a:moveTo>
                <a:lnTo>
                  <a:pt x="1173707" y="0"/>
                </a:lnTo>
                <a:lnTo>
                  <a:pt x="1173707" y="346950"/>
                </a:lnTo>
                <a:lnTo>
                  <a:pt x="0" y="346950"/>
                </a:lnTo>
                <a:lnTo>
                  <a:pt x="0" y="0"/>
                </a:lnTo>
                <a:close/>
              </a:path>
            </a:pathLst>
          </a:custGeom>
          <a:ln w="285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14783760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52475" y="2663825"/>
            <a:ext cx="7639050" cy="1762858"/>
          </a:xfrm>
          <a:prstGeom prst="rect">
            <a:avLst/>
          </a:prstGeom>
        </p:spPr>
      </p:pic>
      <p:sp>
        <p:nvSpPr>
          <p:cNvPr id="61442" name="Title 1"/>
          <p:cNvSpPr>
            <a:spLocks noGrp="1"/>
          </p:cNvSpPr>
          <p:nvPr>
            <p:ph type="title"/>
          </p:nvPr>
        </p:nvSpPr>
        <p:spPr/>
        <p:txBody>
          <a:bodyPr/>
          <a:lstStyle/>
          <a:p>
            <a:r>
              <a:rPr lang="ja-JP" altLang="en-US" dirty="0">
                <a:solidFill>
                  <a:srgbClr val="00338D"/>
                </a:solidFill>
                <a:ea typeface="Meiryo UI" panose="020B0604030504040204" pitchFamily="50" charset="-128"/>
              </a:rPr>
              <a:t>請求書の状況</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31775" indent="-231775">
              <a:spcBef>
                <a:spcPts val="400"/>
              </a:spcBef>
              <a:spcAft>
                <a:spcPct val="0"/>
              </a:spcAft>
              <a:buFont typeface="Wingdings" panose="05000000000000000000" pitchFamily="2" charset="2"/>
              <a:buChar char="§"/>
              <a:defRPr/>
            </a:pPr>
            <a:r>
              <a:rPr lang="ja-JP" altLang="en-US" b="0" kern="0" dirty="0">
                <a:solidFill>
                  <a:srgbClr val="000000"/>
                </a:solidFill>
                <a:ea typeface="Meiryo UI" panose="020B0604030504040204" pitchFamily="50" charset="-128"/>
              </a:rPr>
              <a:t>提出後、請求書が処理中であることを表示するためページが更新されます。</a:t>
            </a:r>
            <a:endParaRPr lang="en-US" b="0" kern="0" dirty="0">
              <a:solidFill>
                <a:srgbClr val="000000"/>
              </a:solidFill>
              <a:ea typeface="Meiryo UI" panose="020B0604030504040204" pitchFamily="50" charset="-128"/>
            </a:endParaRPr>
          </a:p>
          <a:p>
            <a:pPr marL="228600">
              <a:spcBef>
                <a:spcPts val="400"/>
              </a:spcBef>
              <a:spcAft>
                <a:spcPct val="0"/>
              </a:spcAft>
              <a:defRPr/>
            </a:pPr>
            <a:r>
              <a:rPr lang="ja-JP" altLang="en-US" i="1" dirty="0">
                <a:solidFill>
                  <a:srgbClr val="000000"/>
                </a:solidFill>
                <a:ea typeface="Meiryo UI" panose="020B0604030504040204" pitchFamily="50" charset="-128"/>
              </a:rPr>
              <a:t>注意：</a:t>
            </a:r>
            <a:r>
              <a:rPr lang="ja-JP" altLang="en-US" b="0" i="1" dirty="0">
                <a:solidFill>
                  <a:srgbClr val="000000"/>
                </a:solidFill>
                <a:ea typeface="Meiryo UI" panose="020B0604030504040204" pitchFamily="50" charset="-128"/>
              </a:rPr>
              <a:t>新しい送金先住所で請求書を提出した場合、状況は「保留中」として表示されます。</a:t>
            </a: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r>
              <a:rPr lang="ja-JP" altLang="en-US" b="0" kern="0" dirty="0">
                <a:solidFill>
                  <a:srgbClr val="000000"/>
                </a:solidFill>
                <a:ea typeface="Meiryo UI" panose="020B0604030504040204" pitchFamily="50" charset="-128"/>
              </a:rPr>
              <a:t>請求書の状況をクリックするには、ホームページから、メニューバーにある請求書をクリックし、リストが表示されるので、請求書番号のハイパーリンクをクリックします。</a:t>
            </a: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a:spcBef>
                <a:spcPts val="400"/>
              </a:spcBef>
              <a:spcAft>
                <a:spcPct val="0"/>
              </a:spcAft>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Meiryo UI" panose="020B0604030504040204" pitchFamily="50" charset="-128"/>
            </a:endParaRPr>
          </a:p>
          <a:p>
            <a:pPr marL="231775" indent="-231775">
              <a:spcBef>
                <a:spcPts val="400"/>
              </a:spcBef>
              <a:spcAft>
                <a:spcPct val="0"/>
              </a:spcAft>
              <a:buFont typeface="Wingdings" panose="05000000000000000000" pitchFamily="2" charset="2"/>
              <a:buChar char="§"/>
              <a:defRPr/>
            </a:pPr>
            <a:r>
              <a:rPr lang="ja-JP" altLang="en-US" b="0" dirty="0">
                <a:solidFill>
                  <a:srgbClr val="000000"/>
                </a:solidFill>
                <a:ea typeface="Meiryo UI" panose="020B0604030504040204" pitchFamily="50" charset="-128"/>
              </a:rPr>
              <a:t>請求書がジェイビル経理部門にて承認された後、ジェイビルとお取引先様の間で契約された支払条件に従って支払いが行われます。支払の詳細は、</a:t>
            </a:r>
            <a:r>
              <a:rPr lang="en-US" altLang="ja-JP" b="0" dirty="0">
                <a:solidFill>
                  <a:srgbClr val="000000"/>
                </a:solidFill>
                <a:ea typeface="Meiryo UI" panose="020B0604030504040204" pitchFamily="50" charset="-128"/>
              </a:rPr>
              <a:t>Coupa</a:t>
            </a:r>
            <a:r>
              <a:rPr lang="ja-JP" altLang="en-US" b="0" dirty="0">
                <a:solidFill>
                  <a:srgbClr val="000000"/>
                </a:solidFill>
                <a:ea typeface="Meiryo UI" panose="020B0604030504040204" pitchFamily="50" charset="-128"/>
              </a:rPr>
              <a:t>と</a:t>
            </a:r>
            <a:r>
              <a:rPr lang="en-US" altLang="ja-JP" b="0" dirty="0">
                <a:solidFill>
                  <a:srgbClr val="000000"/>
                </a:solidFill>
                <a:ea typeface="Meiryo UI" panose="020B0604030504040204" pitchFamily="50" charset="-128"/>
              </a:rPr>
              <a:t>CSP</a:t>
            </a:r>
            <a:r>
              <a:rPr lang="ja-JP" altLang="en-US" b="0" dirty="0">
                <a:solidFill>
                  <a:srgbClr val="000000"/>
                </a:solidFill>
                <a:ea typeface="Meiryo UI" panose="020B0604030504040204" pitchFamily="50" charset="-128"/>
              </a:rPr>
              <a:t>に両方に反映されます。</a:t>
            </a:r>
            <a:endParaRPr lang="en-US" b="0" kern="0" dirty="0">
              <a:solidFill>
                <a:srgbClr val="000000"/>
              </a:solidFill>
              <a:ea typeface="Meiryo UI" panose="020B0604030504040204" pitchFamily="50" charset="-128"/>
            </a:endParaRPr>
          </a:p>
        </p:txBody>
      </p:sp>
      <p:sp>
        <p:nvSpPr>
          <p:cNvPr id="61445" name="Rectangle 18"/>
          <p:cNvSpPr>
            <a:spLocks noChangeArrowheads="1"/>
          </p:cNvSpPr>
          <p:nvPr/>
        </p:nvSpPr>
        <p:spPr bwMode="auto">
          <a:xfrm>
            <a:off x="3156017" y="4009690"/>
            <a:ext cx="1044575" cy="211137"/>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1154292706"/>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ja-JP" altLang="en-US" dirty="0">
                <a:ea typeface="Meiryo UI" panose="020B0604030504040204" pitchFamily="50" charset="-128"/>
              </a:rPr>
              <a:t>請求書の状況</a:t>
            </a:r>
            <a:endParaRPr lang="en-US" altLang="en-US" dirty="0">
              <a:ea typeface="Meiryo UI" panose="020B0604030504040204" pitchFamily="50" charset="-128"/>
            </a:endParaRPr>
          </a:p>
        </p:txBody>
      </p:sp>
      <p:sp>
        <p:nvSpPr>
          <p:cNvPr id="3" name="Text Placeholder 2"/>
          <p:cNvSpPr>
            <a:spLocks noGrp="1"/>
          </p:cNvSpPr>
          <p:nvPr>
            <p:ph type="body" sz="quarter" idx="10"/>
          </p:nvPr>
        </p:nvSpPr>
        <p:spPr>
          <a:xfrm>
            <a:off x="228600" y="1209675"/>
            <a:ext cx="8639175" cy="2869030"/>
          </a:xfrm>
        </p:spPr>
        <p:txBody>
          <a:bodyPr/>
          <a:lstStyle/>
          <a:p>
            <a:pPr marL="231775" indent="-231775">
              <a:spcBef>
                <a:spcPts val="600"/>
              </a:spcBef>
              <a:buFont typeface="Wingdings" panose="05000000000000000000" pitchFamily="2" charset="2"/>
              <a:buChar char="§"/>
              <a:defRPr/>
            </a:pPr>
            <a:r>
              <a:rPr lang="ja-JP" altLang="en-US" b="0" kern="0" dirty="0">
                <a:solidFill>
                  <a:srgbClr val="000000"/>
                </a:solidFill>
                <a:ea typeface="Meiryo UI" panose="020B0604030504040204" pitchFamily="50" charset="-128"/>
              </a:rPr>
              <a:t>サプライヤーは</a:t>
            </a: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で以下の請求書の状況を閲覧することができます。</a:t>
            </a:r>
            <a:endParaRPr lang="en-US" b="0" kern="0" dirty="0">
              <a:solidFill>
                <a:srgbClr val="000000"/>
              </a:solidFill>
              <a:ea typeface="Meiryo UI" panose="020B0604030504040204" pitchFamily="50" charset="-128"/>
            </a:endParaRPr>
          </a:p>
          <a:p>
            <a:pPr marL="742950" lvl="1" indent="-285750">
              <a:spcBef>
                <a:spcPts val="800"/>
              </a:spcBef>
              <a:spcAft>
                <a:spcPct val="0"/>
              </a:spcAft>
              <a:buFont typeface="Arial" panose="020B0604020202020204" pitchFamily="34" charset="0"/>
              <a:buChar char="-"/>
              <a:defRPr/>
            </a:pPr>
            <a:r>
              <a:rPr lang="ja-JP" altLang="en-US" kern="0" dirty="0">
                <a:solidFill>
                  <a:srgbClr val="000000"/>
                </a:solidFill>
                <a:ea typeface="Meiryo UI" panose="020B0604030504040204" pitchFamily="50" charset="-128"/>
              </a:rPr>
              <a:t>下書き（</a:t>
            </a:r>
            <a:r>
              <a:rPr lang="en-US" altLang="ja-JP" kern="0" dirty="0">
                <a:solidFill>
                  <a:srgbClr val="000000"/>
                </a:solidFill>
                <a:ea typeface="Meiryo UI" panose="020B0604030504040204" pitchFamily="50" charset="-128"/>
              </a:rPr>
              <a:t>Draft</a:t>
            </a:r>
            <a:r>
              <a:rPr lang="ja-JP" altLang="en-US" kern="0" dirty="0">
                <a:solidFill>
                  <a:srgbClr val="000000"/>
                </a:solidFill>
                <a:ea typeface="Meiryo UI" panose="020B0604030504040204" pitchFamily="50" charset="-128"/>
              </a:rPr>
              <a:t>） ー まだ提出されていない請求書。</a:t>
            </a:r>
            <a:endParaRPr lang="en-GB" kern="0" dirty="0">
              <a:solidFill>
                <a:srgbClr val="000000"/>
              </a:solidFill>
              <a:ea typeface="Meiryo UI" panose="020B0604030504040204" pitchFamily="50" charset="-128"/>
            </a:endParaRPr>
          </a:p>
          <a:p>
            <a:pPr marL="742950" lvl="1" indent="-285750">
              <a:spcBef>
                <a:spcPts val="800"/>
              </a:spcBef>
              <a:spcAft>
                <a:spcPct val="0"/>
              </a:spcAft>
              <a:buFont typeface="Arial" panose="020B0604020202020204" pitchFamily="34" charset="0"/>
              <a:buChar char="-"/>
              <a:defRPr/>
            </a:pPr>
            <a:r>
              <a:rPr lang="ja-JP" altLang="en-US" kern="0" dirty="0">
                <a:solidFill>
                  <a:srgbClr val="000000"/>
                </a:solidFill>
                <a:ea typeface="Meiryo UI" panose="020B0604030504040204" pitchFamily="50" charset="-128"/>
              </a:rPr>
              <a:t>処理中（</a:t>
            </a:r>
            <a:r>
              <a:rPr lang="en-US" altLang="ja-JP" kern="0" dirty="0">
                <a:solidFill>
                  <a:srgbClr val="000000"/>
                </a:solidFill>
                <a:ea typeface="Meiryo UI" panose="020B0604030504040204" pitchFamily="50" charset="-128"/>
              </a:rPr>
              <a:t>Processing</a:t>
            </a:r>
            <a:r>
              <a:rPr lang="ja-JP" altLang="en-US" kern="0" dirty="0">
                <a:solidFill>
                  <a:srgbClr val="000000"/>
                </a:solidFill>
                <a:ea typeface="Meiryo UI" panose="020B0604030504040204" pitchFamily="50" charset="-128"/>
              </a:rPr>
              <a:t>）ー お取引先様によって提出された請求書とジェイビルのインスタンスで記録されている提出済の請求書</a:t>
            </a:r>
            <a:endParaRPr lang="en-US" kern="0" dirty="0">
              <a:solidFill>
                <a:srgbClr val="000000"/>
              </a:solidFill>
              <a:ea typeface="Meiryo UI" panose="020B0604030504040204" pitchFamily="50" charset="-128"/>
            </a:endParaRPr>
          </a:p>
          <a:p>
            <a:pPr marL="742950" lvl="1" indent="-285750">
              <a:spcBef>
                <a:spcPts val="800"/>
              </a:spcBef>
              <a:spcAft>
                <a:spcPct val="0"/>
              </a:spcAft>
              <a:buFont typeface="Arial" panose="020B0604020202020204" pitchFamily="34" charset="0"/>
              <a:buChar char="-"/>
              <a:defRPr/>
            </a:pPr>
            <a:r>
              <a:rPr lang="ja-JP" altLang="en-US" kern="0" dirty="0">
                <a:solidFill>
                  <a:srgbClr val="000000"/>
                </a:solidFill>
                <a:ea typeface="Meiryo UI" panose="020B0604030504040204" pitchFamily="50" charset="-128"/>
              </a:rPr>
              <a:t>承認保留中（</a:t>
            </a:r>
            <a:r>
              <a:rPr lang="en-US" altLang="ja-JP" kern="0" dirty="0">
                <a:solidFill>
                  <a:srgbClr val="000000"/>
                </a:solidFill>
                <a:ea typeface="Meiryo UI" panose="020B0604030504040204" pitchFamily="50" charset="-128"/>
              </a:rPr>
              <a:t>Pending</a:t>
            </a:r>
            <a:r>
              <a:rPr lang="ja-JP" altLang="en-US" kern="0" dirty="0">
                <a:solidFill>
                  <a:srgbClr val="000000"/>
                </a:solidFill>
                <a:ea typeface="Meiryo UI" panose="020B0604030504040204" pitchFamily="50" charset="-128"/>
              </a:rPr>
              <a:t> </a:t>
            </a:r>
            <a:r>
              <a:rPr lang="en-US" altLang="ja-JP" kern="0" dirty="0">
                <a:solidFill>
                  <a:srgbClr val="000000"/>
                </a:solidFill>
                <a:ea typeface="Meiryo UI" panose="020B0604030504040204" pitchFamily="50" charset="-128"/>
              </a:rPr>
              <a:t>Approval</a:t>
            </a:r>
            <a:r>
              <a:rPr lang="ja-JP" altLang="en-US" kern="0" dirty="0">
                <a:solidFill>
                  <a:srgbClr val="000000"/>
                </a:solidFill>
                <a:ea typeface="Meiryo UI" panose="020B0604030504040204" pitchFamily="50" charset="-128"/>
              </a:rPr>
              <a:t>） － 最終承認ができるようにジェイビル内でプロセスを経ている請求書。これは受入処理保留中、または、承認保留中の場合もあります。</a:t>
            </a:r>
            <a:endParaRPr lang="en-GB" kern="0" dirty="0">
              <a:solidFill>
                <a:srgbClr val="000000"/>
              </a:solidFill>
              <a:ea typeface="Meiryo UI" panose="020B0604030504040204" pitchFamily="50" charset="-128"/>
            </a:endParaRPr>
          </a:p>
          <a:p>
            <a:pPr marL="742950" lvl="1" indent="-285750">
              <a:spcBef>
                <a:spcPts val="800"/>
              </a:spcBef>
              <a:spcAft>
                <a:spcPct val="0"/>
              </a:spcAft>
              <a:buFont typeface="Arial" panose="020B0604020202020204" pitchFamily="34" charset="0"/>
              <a:buChar char="-"/>
              <a:defRPr/>
            </a:pPr>
            <a:r>
              <a:rPr lang="ja-JP" altLang="en-US" kern="0" dirty="0">
                <a:solidFill>
                  <a:srgbClr val="000000"/>
                </a:solidFill>
                <a:ea typeface="Meiryo UI" panose="020B0604030504040204" pitchFamily="50" charset="-128"/>
              </a:rPr>
              <a:t>争論中（</a:t>
            </a:r>
            <a:r>
              <a:rPr lang="en-US" altLang="ja-JP" kern="0" dirty="0">
                <a:solidFill>
                  <a:srgbClr val="000000"/>
                </a:solidFill>
                <a:ea typeface="Meiryo UI" panose="020B0604030504040204" pitchFamily="50" charset="-128"/>
              </a:rPr>
              <a:t>Disputed</a:t>
            </a:r>
            <a:r>
              <a:rPr lang="ja-JP" altLang="en-US" kern="0" dirty="0">
                <a:solidFill>
                  <a:srgbClr val="000000"/>
                </a:solidFill>
                <a:ea typeface="Meiryo UI" panose="020B0604030504040204" pitchFamily="50" charset="-128"/>
              </a:rPr>
              <a:t>） －ジェイビルのビジネス部門と経理によって確認中となっている請求書</a:t>
            </a:r>
            <a:endParaRPr lang="en-US" kern="0" dirty="0">
              <a:solidFill>
                <a:srgbClr val="000000"/>
              </a:solidFill>
              <a:ea typeface="Meiryo UI" panose="020B0604030504040204" pitchFamily="50" charset="-128"/>
            </a:endParaRPr>
          </a:p>
          <a:p>
            <a:pPr marL="742950" lvl="1" indent="-285750">
              <a:spcBef>
                <a:spcPts val="800"/>
              </a:spcBef>
              <a:spcAft>
                <a:spcPct val="0"/>
              </a:spcAft>
              <a:buFont typeface="Arial" panose="020B0604020202020204" pitchFamily="34" charset="0"/>
              <a:buChar char="-"/>
              <a:defRPr/>
            </a:pPr>
            <a:r>
              <a:rPr lang="ja-JP" altLang="en-US" kern="0" dirty="0">
                <a:solidFill>
                  <a:srgbClr val="000000"/>
                </a:solidFill>
                <a:ea typeface="Meiryo UI" panose="020B0604030504040204" pitchFamily="50" charset="-128"/>
              </a:rPr>
              <a:t>承認済 （</a:t>
            </a:r>
            <a:r>
              <a:rPr lang="en-US" altLang="ja-JP" kern="0" dirty="0">
                <a:solidFill>
                  <a:srgbClr val="000000"/>
                </a:solidFill>
                <a:ea typeface="Meiryo UI" panose="020B0604030504040204" pitchFamily="50" charset="-128"/>
              </a:rPr>
              <a:t>Approved</a:t>
            </a:r>
            <a:r>
              <a:rPr lang="ja-JP" altLang="en-US" kern="0" dirty="0">
                <a:solidFill>
                  <a:srgbClr val="000000"/>
                </a:solidFill>
                <a:ea typeface="Meiryo UI" panose="020B0604030504040204" pitchFamily="50" charset="-128"/>
              </a:rPr>
              <a:t>）－ 支払条件のとおり支払準備が整った請求書。</a:t>
            </a:r>
            <a:endParaRPr lang="en-US" altLang="ja-JP" kern="0" dirty="0">
              <a:solidFill>
                <a:srgbClr val="000000"/>
              </a:solidFill>
              <a:ea typeface="Meiryo UI" panose="020B0604030504040204" pitchFamily="50" charset="-128"/>
            </a:endParaRPr>
          </a:p>
          <a:p>
            <a:pPr marL="742950" lvl="1" indent="-285750">
              <a:spcBef>
                <a:spcPts val="800"/>
              </a:spcBef>
              <a:spcAft>
                <a:spcPct val="0"/>
              </a:spcAft>
              <a:buFont typeface="Arial" panose="020B0604020202020204" pitchFamily="34" charset="0"/>
              <a:buChar char="-"/>
              <a:defRPr/>
            </a:pPr>
            <a:r>
              <a:rPr lang="ja-JP" altLang="en-US" kern="0" dirty="0">
                <a:solidFill>
                  <a:srgbClr val="000000"/>
                </a:solidFill>
                <a:ea typeface="Meiryo UI" panose="020B0604030504040204" pitchFamily="50" charset="-128"/>
              </a:rPr>
              <a:t>無効 （</a:t>
            </a:r>
            <a:r>
              <a:rPr lang="en-US" altLang="ja-JP" kern="0" dirty="0">
                <a:solidFill>
                  <a:srgbClr val="000000"/>
                </a:solidFill>
                <a:ea typeface="Meiryo UI" panose="020B0604030504040204" pitchFamily="50" charset="-128"/>
              </a:rPr>
              <a:t>Voided</a:t>
            </a:r>
            <a:r>
              <a:rPr lang="ja-JP" altLang="en-US" kern="0" dirty="0">
                <a:solidFill>
                  <a:srgbClr val="000000"/>
                </a:solidFill>
                <a:ea typeface="Meiryo UI" panose="020B0604030504040204" pitchFamily="50" charset="-128"/>
              </a:rPr>
              <a:t>）－ 無効になった請求書</a:t>
            </a:r>
            <a:endParaRPr lang="en-GB" kern="0" dirty="0">
              <a:solidFill>
                <a:srgbClr val="000000"/>
              </a:solidFill>
              <a:ea typeface="Meiryo UI" panose="020B0604030504040204" pitchFamily="50" charset="-128"/>
            </a:endParaRPr>
          </a:p>
        </p:txBody>
      </p:sp>
      <p:sp>
        <p:nvSpPr>
          <p:cNvPr id="4" name="Title 1">
            <a:extLst>
              <a:ext uri="{FF2B5EF4-FFF2-40B4-BE49-F238E27FC236}">
                <a16:creationId xmlns:a16="http://schemas.microsoft.com/office/drawing/2014/main" id="{3CC76A2D-1372-4131-882C-3C94BB59E666}"/>
              </a:ext>
            </a:extLst>
          </p:cNvPr>
          <p:cNvSpPr txBox="1">
            <a:spLocks/>
          </p:cNvSpPr>
          <p:nvPr/>
        </p:nvSpPr>
        <p:spPr bwMode="auto">
          <a:xfrm>
            <a:off x="752475" y="4241800"/>
            <a:ext cx="7639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ct val="70000"/>
              </a:lnSpc>
              <a:spcBef>
                <a:spcPct val="0"/>
              </a:spcBef>
              <a:spcAft>
                <a:spcPct val="0"/>
              </a:spcAft>
              <a:defRPr sz="4000" kern="1200">
                <a:solidFill>
                  <a:schemeClr val="tx2"/>
                </a:solidFill>
                <a:latin typeface="+mj-lt"/>
                <a:ea typeface="+mj-ea"/>
                <a:cs typeface="+mj-cs"/>
              </a:defRPr>
            </a:lvl1pPr>
            <a:lvl2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2pPr>
            <a:lvl3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3pPr>
            <a:lvl4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4pPr>
            <a:lvl5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5pPr>
            <a:lvl6pPr marL="457200" algn="l" rtl="0" fontAlgn="base">
              <a:lnSpc>
                <a:spcPct val="70000"/>
              </a:lnSpc>
              <a:spcBef>
                <a:spcPct val="0"/>
              </a:spcBef>
              <a:spcAft>
                <a:spcPct val="0"/>
              </a:spcAft>
              <a:defRPr sz="4000">
                <a:solidFill>
                  <a:schemeClr val="tx2"/>
                </a:solidFill>
                <a:latin typeface="KPMG Extralight" panose="020B0303030202040204" pitchFamily="34" charset="0"/>
              </a:defRPr>
            </a:lvl6pPr>
            <a:lvl7pPr marL="914400" algn="l" rtl="0" fontAlgn="base">
              <a:lnSpc>
                <a:spcPct val="70000"/>
              </a:lnSpc>
              <a:spcBef>
                <a:spcPct val="0"/>
              </a:spcBef>
              <a:spcAft>
                <a:spcPct val="0"/>
              </a:spcAft>
              <a:defRPr sz="4000">
                <a:solidFill>
                  <a:schemeClr val="tx2"/>
                </a:solidFill>
                <a:latin typeface="KPMG Extralight" panose="020B0303030202040204" pitchFamily="34" charset="0"/>
              </a:defRPr>
            </a:lvl7pPr>
            <a:lvl8pPr marL="1371600" algn="l" rtl="0" fontAlgn="base">
              <a:lnSpc>
                <a:spcPct val="70000"/>
              </a:lnSpc>
              <a:spcBef>
                <a:spcPct val="0"/>
              </a:spcBef>
              <a:spcAft>
                <a:spcPct val="0"/>
              </a:spcAft>
              <a:defRPr sz="4000">
                <a:solidFill>
                  <a:schemeClr val="tx2"/>
                </a:solidFill>
                <a:latin typeface="KPMG Extralight" panose="020B0303030202040204" pitchFamily="34" charset="0"/>
              </a:defRPr>
            </a:lvl8pPr>
            <a:lvl9pPr marL="1828800" algn="l" rtl="0" fontAlgn="base">
              <a:lnSpc>
                <a:spcPct val="70000"/>
              </a:lnSpc>
              <a:spcBef>
                <a:spcPct val="0"/>
              </a:spcBef>
              <a:spcAft>
                <a:spcPct val="0"/>
              </a:spcAft>
              <a:defRPr sz="4000">
                <a:solidFill>
                  <a:schemeClr val="tx2"/>
                </a:solidFill>
                <a:latin typeface="KPMG Extralight" panose="020B0303030202040204" pitchFamily="34" charset="0"/>
              </a:defRPr>
            </a:lvl9pPr>
          </a:lstStyle>
          <a:p>
            <a:pPr defTabSz="914400"/>
            <a:r>
              <a:rPr lang="ja-JP" altLang="en-US" dirty="0">
                <a:ea typeface="Meiryo UI" panose="020B0604030504040204" pitchFamily="50" charset="-128"/>
              </a:rPr>
              <a:t>支払の情報</a:t>
            </a:r>
            <a:endParaRPr lang="en-US" altLang="en-US" dirty="0">
              <a:ea typeface="Meiryo UI" panose="020B0604030504040204" pitchFamily="50" charset="-128"/>
            </a:endParaRPr>
          </a:p>
        </p:txBody>
      </p:sp>
      <p:sp>
        <p:nvSpPr>
          <p:cNvPr id="5" name="Text Placeholder 2">
            <a:extLst>
              <a:ext uri="{FF2B5EF4-FFF2-40B4-BE49-F238E27FC236}">
                <a16:creationId xmlns:a16="http://schemas.microsoft.com/office/drawing/2014/main" id="{0D698799-54D6-42F5-BE2E-484F3FEB0FF5}"/>
              </a:ext>
            </a:extLst>
          </p:cNvPr>
          <p:cNvSpPr txBox="1">
            <a:spLocks/>
          </p:cNvSpPr>
          <p:nvPr/>
        </p:nvSpPr>
        <p:spPr bwMode="auto">
          <a:xfrm>
            <a:off x="752475" y="5086999"/>
            <a:ext cx="7639050" cy="112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1775" indent="-231775" defTabSz="914400">
              <a:spcBef>
                <a:spcPts val="400"/>
              </a:spcBef>
              <a:spcAft>
                <a:spcPct val="0"/>
              </a:spcAft>
              <a:buFont typeface="Wingdings" panose="05000000000000000000" pitchFamily="2" charset="2"/>
              <a:buChar char="§"/>
              <a:defRPr/>
            </a:pPr>
            <a:r>
              <a:rPr lang="ja-JP" altLang="en-US" b="0" kern="0" dirty="0">
                <a:solidFill>
                  <a:srgbClr val="000000"/>
                </a:solidFill>
                <a:ea typeface="Meiryo UI" panose="020B0604030504040204" pitchFamily="50" charset="-128"/>
              </a:rPr>
              <a:t>お取引先様は各請求書に関する支払状況</a:t>
            </a:r>
            <a:r>
              <a:rPr lang="en-US" altLang="ja-JP" b="0" kern="0" dirty="0">
                <a:solidFill>
                  <a:srgbClr val="000000"/>
                </a:solidFill>
                <a:ea typeface="Meiryo UI" panose="020B0604030504040204" pitchFamily="50" charset="-128"/>
              </a:rPr>
              <a:t>/</a:t>
            </a:r>
            <a:r>
              <a:rPr lang="ja-JP" altLang="en-US" b="0" kern="0" dirty="0">
                <a:solidFill>
                  <a:srgbClr val="000000"/>
                </a:solidFill>
                <a:ea typeface="Meiryo UI" panose="020B0604030504040204" pitchFamily="50" charset="-128"/>
              </a:rPr>
              <a:t>情報を</a:t>
            </a: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で見ることができます：</a:t>
            </a:r>
            <a:endParaRPr lang="en-US" b="0" kern="0" dirty="0">
              <a:solidFill>
                <a:srgbClr val="000000"/>
              </a:solidFill>
              <a:ea typeface="Meiryo UI" panose="020B0604030504040204" pitchFamily="50" charset="-128"/>
            </a:endParaRPr>
          </a:p>
          <a:p>
            <a:pPr defTabSz="914400">
              <a:spcBef>
                <a:spcPts val="400"/>
              </a:spcBef>
              <a:spcAft>
                <a:spcPct val="0"/>
              </a:spcAft>
              <a:defRPr/>
            </a:pPr>
            <a:endParaRPr lang="en-US" b="0" kern="0" dirty="0">
              <a:solidFill>
                <a:srgbClr val="000000"/>
              </a:solidFill>
              <a:ea typeface="Meiryo UI" panose="020B0604030504040204" pitchFamily="50" charset="-128"/>
            </a:endParaRPr>
          </a:p>
          <a:p>
            <a:pPr marL="742950" lvl="1" indent="-285750" defTabSz="914400">
              <a:spcAft>
                <a:spcPct val="0"/>
              </a:spcAft>
              <a:buFont typeface="Arial" panose="020B0604020202020204" pitchFamily="34" charset="0"/>
              <a:buChar char="-"/>
              <a:defRPr/>
            </a:pPr>
            <a:r>
              <a:rPr lang="en-US" altLang="ja-JP" kern="0" dirty="0">
                <a:solidFill>
                  <a:srgbClr val="000000"/>
                </a:solidFill>
                <a:ea typeface="Meiryo UI" panose="020B0604030504040204" pitchFamily="50" charset="-128"/>
              </a:rPr>
              <a:t>Yes</a:t>
            </a:r>
            <a:r>
              <a:rPr lang="ja-JP" altLang="en-US" kern="0" dirty="0">
                <a:solidFill>
                  <a:srgbClr val="000000"/>
                </a:solidFill>
                <a:ea typeface="Meiryo UI" panose="020B0604030504040204" pitchFamily="50" charset="-128"/>
              </a:rPr>
              <a:t> － 支払日と金額を含む情報で支払われた請求書。</a:t>
            </a:r>
            <a:endParaRPr lang="en-GB" kern="0" dirty="0">
              <a:solidFill>
                <a:srgbClr val="000000"/>
              </a:solidFill>
              <a:ea typeface="Meiryo UI" panose="020B0604030504040204" pitchFamily="50" charset="-128"/>
            </a:endParaRPr>
          </a:p>
          <a:p>
            <a:pPr marL="742950" lvl="1" indent="-285750" defTabSz="914400">
              <a:spcAft>
                <a:spcPct val="0"/>
              </a:spcAft>
              <a:buFont typeface="Arial" panose="020B0604020202020204" pitchFamily="34" charset="0"/>
              <a:buChar char="-"/>
              <a:defRPr/>
            </a:pPr>
            <a:r>
              <a:rPr lang="en-US" altLang="ja-JP" kern="0" dirty="0">
                <a:solidFill>
                  <a:srgbClr val="000000"/>
                </a:solidFill>
                <a:ea typeface="Meiryo UI" panose="020B0604030504040204" pitchFamily="50" charset="-128"/>
              </a:rPr>
              <a:t>No</a:t>
            </a:r>
            <a:r>
              <a:rPr lang="ja-JP" altLang="en-US" kern="0" dirty="0">
                <a:solidFill>
                  <a:srgbClr val="000000"/>
                </a:solidFill>
                <a:ea typeface="Meiryo UI" panose="020B0604030504040204" pitchFamily="50" charset="-128"/>
              </a:rPr>
              <a:t> － 未支払いの請求書</a:t>
            </a:r>
            <a:endParaRPr lang="en-GB" kern="0" dirty="0">
              <a:solidFill>
                <a:srgbClr val="000000"/>
              </a:solidFill>
              <a:ea typeface="Meiryo UI" panose="020B0604030504040204" pitchFamily="50" charset="-128"/>
            </a:endParaRPr>
          </a:p>
        </p:txBody>
      </p:sp>
    </p:spTree>
    <p:extLst>
      <p:ext uri="{BB962C8B-B14F-4D97-AF65-F5344CB8AC3E}">
        <p14:creationId xmlns:p14="http://schemas.microsoft.com/office/powerpoint/2010/main" val="910650046"/>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ja-JP" altLang="en-US" dirty="0">
                <a:ea typeface="Meiryo UI" panose="020B0604030504040204" pitchFamily="50" charset="-128"/>
              </a:rPr>
              <a:t>プロファイル設定の更新</a:t>
            </a:r>
            <a:endParaRPr lang="en-US" altLang="en-US" dirty="0">
              <a:ea typeface="Meiryo UI" panose="020B0604030504040204" pitchFamily="50" charset="-128"/>
            </a:endParaRPr>
          </a:p>
        </p:txBody>
      </p:sp>
      <p:sp>
        <p:nvSpPr>
          <p:cNvPr id="26627" name="Text Placeholder 2"/>
          <p:cNvSpPr>
            <a:spLocks noGrp="1"/>
          </p:cNvSpPr>
          <p:nvPr>
            <p:ph type="body" sz="quarter" idx="10"/>
          </p:nvPr>
        </p:nvSpPr>
        <p:spPr>
          <a:xfrm>
            <a:off x="752475" y="1209675"/>
            <a:ext cx="7639050" cy="757238"/>
          </a:xfrm>
        </p:spPr>
        <p:txBody>
          <a:bodyPr/>
          <a:lstStyle/>
          <a:p>
            <a:pPr marL="285750" indent="-285750">
              <a:spcAft>
                <a:spcPct val="0"/>
              </a:spcAft>
              <a:buFont typeface="Arial" panose="020B0604020202020204" pitchFamily="34" charset="0"/>
              <a:buChar char="•"/>
              <a:defRPr/>
            </a:pPr>
            <a:r>
              <a:rPr lang="en-US" altLang="ja-JP" b="0" kern="0" dirty="0">
                <a:solidFill>
                  <a:srgbClr val="000000"/>
                </a:solidFill>
                <a:ea typeface="Meiryo UI" panose="020B0604030504040204" pitchFamily="50" charset="-128"/>
              </a:rPr>
              <a:t>E</a:t>
            </a:r>
            <a:r>
              <a:rPr lang="ja-JP" altLang="en-US" b="0" kern="0" dirty="0">
                <a:solidFill>
                  <a:srgbClr val="000000"/>
                </a:solidFill>
                <a:ea typeface="Meiryo UI" panose="020B0604030504040204" pitchFamily="50" charset="-128"/>
              </a:rPr>
              <a:t>メールで送信されたリンクをクリックし、</a:t>
            </a: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にサインアップをすると利用できます。</a:t>
            </a:r>
            <a:endParaRPr lang="en-US" b="0" kern="0" dirty="0">
              <a:solidFill>
                <a:srgbClr val="000000"/>
              </a:solidFill>
              <a:ea typeface="Meiryo UI" panose="020B0604030504040204" pitchFamily="50" charset="-128"/>
            </a:endParaRPr>
          </a:p>
          <a:p>
            <a:pPr marL="285750" indent="-285750">
              <a:spcAft>
                <a:spcPct val="0"/>
              </a:spcAft>
              <a:buFont typeface="Arial" panose="020B0604020202020204" pitchFamily="34" charset="0"/>
              <a:buChar char="•"/>
              <a:defRPr/>
            </a:pPr>
            <a:r>
              <a:rPr lang="ja-JP" altLang="en-US" b="0" kern="0" dirty="0">
                <a:solidFill>
                  <a:srgbClr val="000000"/>
                </a:solidFill>
                <a:ea typeface="Meiryo UI" panose="020B0604030504040204" pitchFamily="50" charset="-128"/>
              </a:rPr>
              <a:t>メニューバーから</a:t>
            </a:r>
            <a:r>
              <a:rPr lang="en-US" altLang="ja-JP" kern="0" dirty="0">
                <a:solidFill>
                  <a:srgbClr val="000000"/>
                </a:solidFill>
                <a:ea typeface="Meiryo UI" panose="020B0604030504040204" pitchFamily="50" charset="-128"/>
              </a:rPr>
              <a:t>Profile</a:t>
            </a:r>
            <a:r>
              <a:rPr lang="ja-JP" altLang="en-US" b="0" kern="0" dirty="0">
                <a:solidFill>
                  <a:srgbClr val="000000"/>
                </a:solidFill>
                <a:ea typeface="Meiryo UI" panose="020B0604030504040204" pitchFamily="50" charset="-128"/>
              </a:rPr>
              <a:t>をクリックします。</a:t>
            </a:r>
            <a:endParaRPr lang="en-US" b="0" kern="0" dirty="0">
              <a:solidFill>
                <a:srgbClr val="000000"/>
              </a:solidFill>
              <a:ea typeface="Meiryo UI" panose="020B0604030504040204" pitchFamily="50" charset="-128"/>
            </a:endParaRPr>
          </a:p>
        </p:txBody>
      </p:sp>
      <p:pic>
        <p:nvPicPr>
          <p:cNvPr id="7" name="Picture 6"/>
          <p:cNvPicPr>
            <a:picLocks noChangeAspect="1"/>
          </p:cNvPicPr>
          <p:nvPr/>
        </p:nvPicPr>
        <p:blipFill>
          <a:blip r:embed="rId3"/>
          <a:stretch>
            <a:fillRect/>
          </a:stretch>
        </p:blipFill>
        <p:spPr>
          <a:xfrm>
            <a:off x="752476" y="1908176"/>
            <a:ext cx="7639049" cy="4214418"/>
          </a:xfrm>
          <a:prstGeom prst="rect">
            <a:avLst/>
          </a:prstGeom>
          <a:noFill/>
          <a:ln w="38100">
            <a:solidFill>
              <a:schemeClr val="accent6"/>
            </a:solidFill>
          </a:ln>
          <a:effectLst>
            <a:outerShdw blurRad="63500" sx="101000" sy="101000" algn="ctr" rotWithShape="0">
              <a:prstClr val="black">
                <a:alpha val="40000"/>
              </a:prstClr>
            </a:outerShdw>
          </a:effectLst>
        </p:spPr>
      </p:pic>
      <p:sp>
        <p:nvSpPr>
          <p:cNvPr id="8" name="Rectangle 19"/>
          <p:cNvSpPr>
            <a:spLocks noChangeArrowheads="1"/>
          </p:cNvSpPr>
          <p:nvPr/>
        </p:nvSpPr>
        <p:spPr bwMode="auto">
          <a:xfrm>
            <a:off x="1382624" y="2230462"/>
            <a:ext cx="531209" cy="293798"/>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ja-JP" altLang="en-US" dirty="0">
                <a:solidFill>
                  <a:srgbClr val="00338D"/>
                </a:solidFill>
                <a:ea typeface="Meiryo UI" panose="020B0604030504040204" pitchFamily="50" charset="-128"/>
              </a:rPr>
              <a:t>プロファイル設定の更新</a:t>
            </a:r>
            <a:endParaRPr lang="en-US" altLang="en-US" dirty="0">
              <a:ea typeface="Meiryo UI" panose="020B0604030504040204" pitchFamily="50" charset="-128"/>
            </a:endParaRPr>
          </a:p>
        </p:txBody>
      </p:sp>
      <p:sp>
        <p:nvSpPr>
          <p:cNvPr id="80899" name="Text Placeholder 2"/>
          <p:cNvSpPr txBox="1">
            <a:spLocks/>
          </p:cNvSpPr>
          <p:nvPr/>
        </p:nvSpPr>
        <p:spPr bwMode="auto">
          <a:xfrm>
            <a:off x="1986915" y="1510322"/>
            <a:ext cx="2518066" cy="55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600"/>
              </a:spcAft>
              <a:defRPr sz="1400" b="1">
                <a:solidFill>
                  <a:schemeClr val="tx1"/>
                </a:solidFill>
                <a:latin typeface="Arial" panose="020B0604020202020204" pitchFamily="34" charset="0"/>
              </a:defRPr>
            </a:lvl1pPr>
            <a:lvl2pPr marL="742950" indent="-285750">
              <a:spcAft>
                <a:spcPts val="600"/>
              </a:spcAft>
              <a:defRPr sz="1400">
                <a:solidFill>
                  <a:schemeClr val="tx1"/>
                </a:solidFill>
                <a:latin typeface="Arial" panose="020B0604020202020204" pitchFamily="34" charset="0"/>
              </a:defRPr>
            </a:lvl2pPr>
            <a:lvl3pPr marL="284163" indent="-284163">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3pPr>
            <a:lvl4pPr marL="574675" indent="-230188">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4pPr>
            <a:lvl5pPr marL="823913" indent="-284163">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5pPr>
            <a:lvl6pPr marL="12811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6pPr>
            <a:lvl7pPr marL="17383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7pPr>
            <a:lvl8pPr marL="21955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8pPr>
            <a:lvl9pPr marL="26527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9pPr>
          </a:lstStyle>
          <a:p>
            <a:pPr defTabSz="914400"/>
            <a:r>
              <a:rPr lang="ja-JP" altLang="en-US" dirty="0">
                <a:ea typeface="Meiryo UI" panose="020B0604030504040204" pitchFamily="50" charset="-128"/>
              </a:rPr>
              <a:t>開始するには、会社の一般情報を記入します</a:t>
            </a:r>
            <a:endParaRPr lang="en-US" altLang="en-US" dirty="0">
              <a:ea typeface="Meiryo UI" panose="020B0604030504040204" pitchFamily="50" charset="-128"/>
            </a:endParaRPr>
          </a:p>
        </p:txBody>
      </p:sp>
      <p:sp>
        <p:nvSpPr>
          <p:cNvPr id="9" name="Rectangle 8"/>
          <p:cNvSpPr txBox="1">
            <a:spLocks noChangeArrowheads="1"/>
          </p:cNvSpPr>
          <p:nvPr/>
        </p:nvSpPr>
        <p:spPr>
          <a:xfrm>
            <a:off x="1490798" y="2444497"/>
            <a:ext cx="2604608" cy="1666875"/>
          </a:xfrm>
          <a:prstGeom prst="rect">
            <a:avLst/>
          </a:prstGeom>
        </p:spPr>
        <p:txBody>
          <a:bodyPr tIns="0"/>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defTabSz="914400" eaLnBrk="1" hangingPunct="1">
              <a:spcBef>
                <a:spcPts val="400"/>
              </a:spcBef>
              <a:spcAft>
                <a:spcPct val="0"/>
              </a:spcAft>
              <a:buClr>
                <a:srgbClr val="000000"/>
              </a:buClr>
              <a:buFont typeface="Wingdings" pitchFamily="2" charset="2"/>
              <a:buChar char="§"/>
              <a:defRPr/>
            </a:pPr>
            <a:r>
              <a:rPr lang="ja-JP" altLang="en-US" sz="1200" b="0" kern="0" dirty="0">
                <a:solidFill>
                  <a:srgbClr val="000000"/>
                </a:solidFill>
                <a:ea typeface="Meiryo UI" panose="020B0604030504040204" pitchFamily="50" charset="-128"/>
              </a:rPr>
              <a:t>メニューバーから</a:t>
            </a:r>
            <a:r>
              <a:rPr lang="en-US" altLang="ja-JP" sz="1200" kern="0" dirty="0">
                <a:solidFill>
                  <a:srgbClr val="000000"/>
                </a:solidFill>
                <a:ea typeface="Meiryo UI" panose="020B0604030504040204" pitchFamily="50" charset="-128"/>
              </a:rPr>
              <a:t>Profile</a:t>
            </a:r>
            <a:r>
              <a:rPr lang="ja-JP" altLang="en-US" sz="1200" b="0" kern="0" dirty="0">
                <a:solidFill>
                  <a:srgbClr val="000000"/>
                </a:solidFill>
                <a:ea typeface="Meiryo UI" panose="020B0604030504040204" pitchFamily="50" charset="-128"/>
              </a:rPr>
              <a:t>をクリックします。</a:t>
            </a:r>
            <a:endParaRPr lang="en-US" sz="1200" b="0" kern="0" dirty="0">
              <a:solidFill>
                <a:srgbClr val="000000"/>
              </a:solidFill>
              <a:ea typeface="Meiryo UI" panose="020B0604030504040204" pitchFamily="50" charset="-128"/>
            </a:endParaRPr>
          </a:p>
          <a:p>
            <a:pPr marL="228600" indent="-228600" defTabSz="914400" eaLnBrk="1" hangingPunct="1">
              <a:spcBef>
                <a:spcPts val="400"/>
              </a:spcBef>
              <a:spcAft>
                <a:spcPct val="0"/>
              </a:spcAft>
              <a:buClr>
                <a:srgbClr val="000000"/>
              </a:buClr>
              <a:buFont typeface="Wingdings" pitchFamily="2" charset="2"/>
              <a:buChar char="§"/>
              <a:defRPr/>
            </a:pPr>
            <a:r>
              <a:rPr lang="en-US" sz="1200" kern="0" dirty="0">
                <a:solidFill>
                  <a:srgbClr val="000000"/>
                </a:solidFill>
                <a:ea typeface="Meiryo UI" panose="020B0604030504040204" pitchFamily="50" charset="-128"/>
              </a:rPr>
              <a:t>Edit Profile</a:t>
            </a:r>
            <a:r>
              <a:rPr lang="ja-JP" altLang="en-US" sz="1200" b="0" kern="0" dirty="0">
                <a:solidFill>
                  <a:srgbClr val="000000"/>
                </a:solidFill>
                <a:ea typeface="Meiryo UI" panose="020B0604030504040204" pitchFamily="50" charset="-128"/>
              </a:rPr>
              <a:t>をクリックします。</a:t>
            </a:r>
            <a:endParaRPr lang="en-US" sz="1200" b="0" kern="0" dirty="0">
              <a:solidFill>
                <a:srgbClr val="000000"/>
              </a:solidFill>
              <a:ea typeface="Meiryo UI" panose="020B0604030504040204" pitchFamily="50" charset="-128"/>
            </a:endParaRPr>
          </a:p>
          <a:p>
            <a:pPr marL="228600" indent="-228600" defTabSz="914400" eaLnBrk="1" hangingPunct="1">
              <a:spcBef>
                <a:spcPts val="400"/>
              </a:spcBef>
              <a:spcAft>
                <a:spcPct val="0"/>
              </a:spcAft>
              <a:buClr>
                <a:srgbClr val="000000"/>
              </a:buClr>
              <a:buFont typeface="Wingdings" pitchFamily="2" charset="2"/>
              <a:buChar char="§"/>
              <a:defRPr/>
            </a:pPr>
            <a:r>
              <a:rPr lang="ja-JP" altLang="en-US" sz="1200" b="0" kern="0" dirty="0">
                <a:solidFill>
                  <a:srgbClr val="000000"/>
                </a:solidFill>
                <a:ea typeface="Meiryo UI" panose="020B0604030504040204" pitchFamily="50" charset="-128"/>
              </a:rPr>
              <a:t>該当のフィールドに</a:t>
            </a:r>
            <a:r>
              <a:rPr lang="ja-JP" altLang="en-US" sz="1200" kern="0" dirty="0">
                <a:solidFill>
                  <a:srgbClr val="000000"/>
                </a:solidFill>
                <a:ea typeface="Meiryo UI" panose="020B0604030504040204" pitchFamily="50" charset="-128"/>
              </a:rPr>
              <a:t>会社情報を入力します</a:t>
            </a:r>
            <a:r>
              <a:rPr lang="ja-JP" altLang="en-US" sz="1200" b="0" kern="0" dirty="0">
                <a:solidFill>
                  <a:srgbClr val="000000"/>
                </a:solidFill>
                <a:ea typeface="Meiryo UI" panose="020B0604030504040204" pitchFamily="50" charset="-128"/>
              </a:rPr>
              <a:t>。</a:t>
            </a:r>
            <a:endParaRPr lang="en-US" sz="1200" b="0" kern="0" dirty="0">
              <a:solidFill>
                <a:srgbClr val="000000"/>
              </a:solidFill>
              <a:ea typeface="Meiryo UI" panose="020B0604030504040204" pitchFamily="50" charset="-128"/>
            </a:endParaRPr>
          </a:p>
          <a:p>
            <a:pPr marL="228600" indent="-228600" defTabSz="914400" eaLnBrk="1" hangingPunct="1">
              <a:spcBef>
                <a:spcPts val="400"/>
              </a:spcBef>
              <a:spcAft>
                <a:spcPct val="0"/>
              </a:spcAft>
              <a:buClr>
                <a:srgbClr val="000000"/>
              </a:buClr>
              <a:buFont typeface="Wingdings" pitchFamily="2" charset="2"/>
              <a:buChar char="§"/>
              <a:defRPr/>
            </a:pPr>
            <a:r>
              <a:rPr lang="ja-JP" altLang="en-US" sz="1200" b="0" kern="0" dirty="0">
                <a:solidFill>
                  <a:srgbClr val="000000"/>
                </a:solidFill>
                <a:ea typeface="Meiryo UI" panose="020B0604030504040204" pitchFamily="50" charset="-128"/>
              </a:rPr>
              <a:t>必須フィールドはアスタリスクが付いています。</a:t>
            </a:r>
            <a:endParaRPr lang="en-US" sz="1200" b="0" kern="0" dirty="0">
              <a:solidFill>
                <a:srgbClr val="000000"/>
              </a:solidFill>
              <a:ea typeface="Meiryo UI" panose="020B0604030504040204" pitchFamily="50" charset="-128"/>
            </a:endParaRPr>
          </a:p>
          <a:p>
            <a:pPr marL="228600" indent="-228600" defTabSz="914400" eaLnBrk="1" hangingPunct="1">
              <a:spcBef>
                <a:spcPts val="400"/>
              </a:spcBef>
              <a:spcAft>
                <a:spcPct val="0"/>
              </a:spcAft>
              <a:buClr>
                <a:srgbClr val="000000"/>
              </a:buClr>
              <a:buFont typeface="Wingdings" pitchFamily="2" charset="2"/>
              <a:buChar char="§"/>
              <a:defRPr/>
            </a:pPr>
            <a:r>
              <a:rPr lang="ja-JP" altLang="en-US" sz="1200" b="0" kern="0" dirty="0">
                <a:solidFill>
                  <a:srgbClr val="000000"/>
                </a:solidFill>
                <a:ea typeface="Meiryo UI" panose="020B0604030504040204" pitchFamily="50" charset="-128"/>
              </a:rPr>
              <a:t>終わったら</a:t>
            </a:r>
            <a:r>
              <a:rPr lang="en-US" sz="1200" b="0" kern="0" dirty="0">
                <a:solidFill>
                  <a:srgbClr val="000000"/>
                </a:solidFill>
                <a:ea typeface="Meiryo UI" panose="020B0604030504040204" pitchFamily="50" charset="-128"/>
              </a:rPr>
              <a:t> </a:t>
            </a:r>
            <a:r>
              <a:rPr lang="en-US" sz="1200" kern="0" dirty="0">
                <a:solidFill>
                  <a:srgbClr val="000000"/>
                </a:solidFill>
                <a:ea typeface="Meiryo UI" panose="020B0604030504040204" pitchFamily="50" charset="-128"/>
              </a:rPr>
              <a:t>Save</a:t>
            </a:r>
            <a:r>
              <a:rPr lang="en-US" sz="1200" b="0" kern="0" dirty="0">
                <a:solidFill>
                  <a:srgbClr val="000000"/>
                </a:solidFill>
                <a:ea typeface="Meiryo UI" panose="020B0604030504040204" pitchFamily="50" charset="-128"/>
              </a:rPr>
              <a:t> </a:t>
            </a:r>
            <a:r>
              <a:rPr lang="ja-JP" altLang="en-US" sz="1200" b="0" kern="0" dirty="0">
                <a:solidFill>
                  <a:srgbClr val="000000"/>
                </a:solidFill>
                <a:ea typeface="Meiryo UI" panose="020B0604030504040204" pitchFamily="50" charset="-128"/>
              </a:rPr>
              <a:t>をクリックします。</a:t>
            </a:r>
            <a:endParaRPr lang="en-US" sz="1100" b="0" kern="0" dirty="0">
              <a:solidFill>
                <a:srgbClr val="000000"/>
              </a:solidFill>
              <a:ea typeface="Meiryo UI" panose="020B0604030504040204" pitchFamily="50" charset="-128"/>
            </a:endParaRPr>
          </a:p>
        </p:txBody>
      </p:sp>
      <p:sp>
        <p:nvSpPr>
          <p:cNvPr id="10" name="Rectangle 9"/>
          <p:cNvSpPr/>
          <p:nvPr/>
        </p:nvSpPr>
        <p:spPr>
          <a:xfrm>
            <a:off x="942975" y="4979988"/>
            <a:ext cx="3213100" cy="835025"/>
          </a:xfrm>
          <a:prstGeom prst="rect">
            <a:avLst/>
          </a:prstGeom>
          <a:noFill/>
          <a:ln w="34925" cap="flat" cmpd="sng" algn="ctr">
            <a:solidFill>
              <a:srgbClr val="F0AB00"/>
            </a:solidFill>
            <a:prstDash val="solid"/>
          </a:ln>
          <a:effectLst/>
        </p:spPr>
        <p:txBody>
          <a:bodyPr anchor="ctr"/>
          <a:lstStyle/>
          <a:p>
            <a:pPr eaLnBrk="1" fontAlgn="auto" hangingPunct="1">
              <a:spcBef>
                <a:spcPts val="0"/>
              </a:spcBef>
              <a:spcAft>
                <a:spcPts val="0"/>
              </a:spcAft>
              <a:defRPr/>
            </a:pPr>
            <a:r>
              <a:rPr lang="ja-JP" altLang="en-US" sz="1100" b="1" kern="0" dirty="0">
                <a:latin typeface="+mn-lt"/>
                <a:ea typeface="Meiryo UI" panose="020B0604030504040204" pitchFamily="50" charset="-128"/>
              </a:rPr>
              <a:t>注意</a:t>
            </a:r>
            <a:r>
              <a:rPr lang="ja-JP" altLang="en-US" sz="1100" kern="0" dirty="0">
                <a:latin typeface="+mn-lt"/>
                <a:ea typeface="Meiryo UI" panose="020B0604030504040204" pitchFamily="50" charset="-128"/>
              </a:rPr>
              <a:t>：指定した顧客を有効にする場合、ユーザーは</a:t>
            </a:r>
            <a:r>
              <a:rPr lang="ja-JP" altLang="en-US" sz="1100" kern="0" dirty="0">
                <a:ea typeface="Meiryo UI" panose="020B0604030504040204" pitchFamily="50" charset="-128"/>
              </a:rPr>
              <a:t>その顧客の</a:t>
            </a:r>
            <a:r>
              <a:rPr lang="ja-JP" altLang="en-US" sz="1100" kern="0" dirty="0">
                <a:latin typeface="+mn-lt"/>
                <a:ea typeface="Meiryo UI" panose="020B0604030504040204" pitchFamily="50" charset="-128"/>
              </a:rPr>
              <a:t>全ての</a:t>
            </a:r>
            <a:r>
              <a:rPr lang="en-US" altLang="ja-JP" sz="1100" kern="0" dirty="0">
                <a:latin typeface="+mn-lt"/>
                <a:ea typeface="Meiryo UI" panose="020B0604030504040204" pitchFamily="50" charset="-128"/>
              </a:rPr>
              <a:t>PO</a:t>
            </a:r>
            <a:r>
              <a:rPr lang="ja-JP" altLang="en-US" sz="1100" kern="0" dirty="0">
                <a:latin typeface="+mn-lt"/>
                <a:ea typeface="Meiryo UI" panose="020B0604030504040204" pitchFamily="50" charset="-128"/>
              </a:rPr>
              <a:t>にアクセスでき、請求書を作成できます。</a:t>
            </a:r>
            <a:endParaRPr lang="en-US" sz="1100" dirty="0">
              <a:latin typeface="+mn-lt"/>
              <a:ea typeface="Meiryo UI" panose="020B0604030504040204" pitchFamily="50" charset="-128"/>
            </a:endParaRPr>
          </a:p>
        </p:txBody>
      </p:sp>
      <p:sp>
        <p:nvSpPr>
          <p:cNvPr id="11" name="Freeform 10"/>
          <p:cNvSpPr>
            <a:spLocks/>
          </p:cNvSpPr>
          <p:nvPr/>
        </p:nvSpPr>
        <p:spPr bwMode="auto">
          <a:xfrm>
            <a:off x="752475" y="1012821"/>
            <a:ext cx="1234440" cy="1554480"/>
          </a:xfrm>
          <a:custGeom>
            <a:avLst/>
            <a:gdLst>
              <a:gd name="T0" fmla="*/ 722 w 722"/>
              <a:gd name="T1" fmla="*/ 626 h 834"/>
              <a:gd name="T2" fmla="*/ 361 w 722"/>
              <a:gd name="T3" fmla="*/ 834 h 834"/>
              <a:gd name="T4" fmla="*/ 0 w 722"/>
              <a:gd name="T5" fmla="*/ 626 h 834"/>
              <a:gd name="T6" fmla="*/ 0 w 722"/>
              <a:gd name="T7" fmla="*/ 208 h 834"/>
              <a:gd name="T8" fmla="*/ 361 w 722"/>
              <a:gd name="T9" fmla="*/ 0 h 834"/>
              <a:gd name="T10" fmla="*/ 722 w 722"/>
              <a:gd name="T11" fmla="*/ 208 h 834"/>
              <a:gd name="T12" fmla="*/ 722 w 722"/>
              <a:gd name="T13" fmla="*/ 626 h 834"/>
            </a:gdLst>
            <a:ahLst/>
            <a:cxnLst>
              <a:cxn ang="0">
                <a:pos x="T0" y="T1"/>
              </a:cxn>
              <a:cxn ang="0">
                <a:pos x="T2" y="T3"/>
              </a:cxn>
              <a:cxn ang="0">
                <a:pos x="T4" y="T5"/>
              </a:cxn>
              <a:cxn ang="0">
                <a:pos x="T6" y="T7"/>
              </a:cxn>
              <a:cxn ang="0">
                <a:pos x="T8" y="T9"/>
              </a:cxn>
              <a:cxn ang="0">
                <a:pos x="T10" y="T11"/>
              </a:cxn>
              <a:cxn ang="0">
                <a:pos x="T12" y="T13"/>
              </a:cxn>
            </a:cxnLst>
            <a:rect l="0" t="0" r="r" b="b"/>
            <a:pathLst>
              <a:path w="722" h="834">
                <a:moveTo>
                  <a:pt x="722" y="626"/>
                </a:moveTo>
                <a:lnTo>
                  <a:pt x="361" y="834"/>
                </a:lnTo>
                <a:lnTo>
                  <a:pt x="0" y="626"/>
                </a:lnTo>
                <a:lnTo>
                  <a:pt x="0" y="208"/>
                </a:lnTo>
                <a:lnTo>
                  <a:pt x="361" y="0"/>
                </a:lnTo>
                <a:lnTo>
                  <a:pt x="722" y="208"/>
                </a:lnTo>
                <a:lnTo>
                  <a:pt x="722" y="626"/>
                </a:lnTo>
                <a:close/>
              </a:path>
            </a:pathLst>
          </a:custGeom>
          <a:solidFill>
            <a:schemeClr val="accent5"/>
          </a:solidFill>
          <a:ln w="9525">
            <a:noFill/>
            <a:round/>
            <a:headEnd/>
            <a:tailEnd/>
          </a:ln>
        </p:spPr>
        <p:txBody>
          <a:bodyPr anchor="ctr"/>
          <a:lstStyle/>
          <a:p>
            <a:pPr algn="ctr">
              <a:defRPr/>
            </a:pPr>
            <a:r>
              <a:rPr lang="ja-JP" altLang="en-US" sz="1400" b="1" dirty="0">
                <a:solidFill>
                  <a:schemeClr val="bg1"/>
                </a:solidFill>
                <a:latin typeface="+mn-lt"/>
                <a:ea typeface="Meiryo UI" panose="020B0604030504040204" pitchFamily="50" charset="-128"/>
              </a:rPr>
              <a:t>会社情報の</a:t>
            </a:r>
            <a:endParaRPr lang="en-US" altLang="ja-JP" sz="1400" b="1" dirty="0">
              <a:solidFill>
                <a:schemeClr val="bg1"/>
              </a:solidFill>
              <a:latin typeface="+mn-lt"/>
              <a:ea typeface="Meiryo UI" panose="020B0604030504040204" pitchFamily="50" charset="-128"/>
            </a:endParaRPr>
          </a:p>
          <a:p>
            <a:pPr algn="ctr">
              <a:defRPr/>
            </a:pPr>
            <a:r>
              <a:rPr lang="ja-JP" altLang="en-US" sz="1400" b="1" dirty="0">
                <a:solidFill>
                  <a:schemeClr val="bg1"/>
                </a:solidFill>
                <a:latin typeface="+mn-lt"/>
                <a:ea typeface="Meiryo UI" panose="020B0604030504040204" pitchFamily="50" charset="-128"/>
              </a:rPr>
              <a:t>編集</a:t>
            </a:r>
            <a:endParaRPr lang="en-US" sz="1400" b="1" dirty="0">
              <a:solidFill>
                <a:schemeClr val="bg1"/>
              </a:solidFill>
              <a:latin typeface="+mn-lt"/>
              <a:ea typeface="Meiryo UI" panose="020B0604030504040204" pitchFamily="50" charset="-128"/>
            </a:endParaRPr>
          </a:p>
        </p:txBody>
      </p:sp>
      <p:grpSp>
        <p:nvGrpSpPr>
          <p:cNvPr id="80904" name="Group 12"/>
          <p:cNvGrpSpPr>
            <a:grpSpLocks/>
          </p:cNvGrpSpPr>
          <p:nvPr/>
        </p:nvGrpSpPr>
        <p:grpSpPr bwMode="auto">
          <a:xfrm>
            <a:off x="4572000" y="1012821"/>
            <a:ext cx="4033010" cy="1945533"/>
            <a:chOff x="4274437" y="521624"/>
            <a:chExt cx="4380899" cy="1945893"/>
          </a:xfrm>
        </p:grpSpPr>
        <p:sp>
          <p:nvSpPr>
            <p:cNvPr id="14" name="Text Placeholder 2"/>
            <p:cNvSpPr txBox="1">
              <a:spLocks/>
            </p:cNvSpPr>
            <p:nvPr/>
          </p:nvSpPr>
          <p:spPr bwMode="auto">
            <a:xfrm>
              <a:off x="5686752" y="915502"/>
              <a:ext cx="2934994" cy="371243"/>
            </a:xfrm>
            <a:prstGeom prst="rect">
              <a:avLst/>
            </a:prstGeom>
            <a:noFill/>
            <a:ln w="9525">
              <a:noFill/>
              <a:miter lim="800000"/>
              <a:headEnd/>
              <a:tailEnd/>
            </a:ln>
          </p:spPr>
          <p:txBody>
            <a:bodyPr lIns="0" tIns="0" rIns="0" bIns="0"/>
            <a:lstStyle>
              <a:lvl1pPr marL="0" indent="0" algn="l" rtl="0" eaLnBrk="1" fontAlgn="base" hangingPunct="1">
                <a:spcBef>
                  <a:spcPts val="400"/>
                </a:spcBef>
                <a:spcAft>
                  <a:spcPct val="0"/>
                </a:spcAft>
                <a:buClr>
                  <a:schemeClr val="tx1"/>
                </a:buClr>
                <a:buFont typeface="Wingdings" pitchFamily="2" charset="2"/>
                <a:buNone/>
                <a:defRPr sz="1800" b="0">
                  <a:solidFill>
                    <a:schemeClr val="tx1"/>
                  </a:solidFill>
                  <a:latin typeface="+mn-lt"/>
                  <a:ea typeface="+mn-ea"/>
                  <a:cs typeface="+mn-cs"/>
                </a:defRPr>
              </a:lvl1pPr>
              <a:lvl2pPr marL="457200" indent="0" algn="l" rtl="0" eaLnBrk="1" fontAlgn="base" hangingPunct="1">
                <a:spcBef>
                  <a:spcPts val="400"/>
                </a:spcBef>
                <a:spcAft>
                  <a:spcPct val="0"/>
                </a:spcAft>
                <a:buClr>
                  <a:schemeClr val="tx1"/>
                </a:buClr>
                <a:buNone/>
                <a:defRPr sz="2000" b="1">
                  <a:solidFill>
                    <a:schemeClr val="tx1"/>
                  </a:solidFill>
                  <a:latin typeface="+mn-lt"/>
                  <a:ea typeface="+mn-ea"/>
                </a:defRPr>
              </a:lvl2pPr>
              <a:lvl3pPr marL="914400" indent="0" algn="l" rtl="0" eaLnBrk="1" fontAlgn="base" hangingPunct="1">
                <a:spcBef>
                  <a:spcPts val="400"/>
                </a:spcBef>
                <a:spcAft>
                  <a:spcPct val="0"/>
                </a:spcAft>
                <a:buClr>
                  <a:schemeClr val="tx1"/>
                </a:buClr>
                <a:buNone/>
                <a:defRPr sz="1800" b="1">
                  <a:solidFill>
                    <a:schemeClr val="tx1"/>
                  </a:solidFill>
                  <a:latin typeface="+mn-lt"/>
                  <a:ea typeface="+mn-ea"/>
                </a:defRPr>
              </a:lvl3pPr>
              <a:lvl4pPr marL="1371600" indent="0" algn="l" rtl="0" eaLnBrk="1" fontAlgn="base" hangingPunct="1">
                <a:spcBef>
                  <a:spcPts val="400"/>
                </a:spcBef>
                <a:spcAft>
                  <a:spcPct val="0"/>
                </a:spcAft>
                <a:buClr>
                  <a:schemeClr val="tx1"/>
                </a:buClr>
                <a:buFont typeface="Wingdings" pitchFamily="2" charset="2"/>
                <a:buNone/>
                <a:defRPr sz="1600" b="1">
                  <a:solidFill>
                    <a:schemeClr val="tx1"/>
                  </a:solidFill>
                  <a:latin typeface="+mn-lt"/>
                  <a:ea typeface="+mn-ea"/>
                </a:defRPr>
              </a:lvl4pPr>
              <a:lvl5pPr marL="1828800" indent="0" algn="l" rtl="0" eaLnBrk="1" fontAlgn="base" hangingPunct="1">
                <a:spcBef>
                  <a:spcPts val="400"/>
                </a:spcBef>
                <a:spcAft>
                  <a:spcPct val="0"/>
                </a:spcAft>
                <a:buClr>
                  <a:schemeClr val="tx1"/>
                </a:buClr>
                <a:buFont typeface="Arial" pitchFamily="34" charset="0"/>
                <a:buNone/>
                <a:defRPr sz="1600" b="1">
                  <a:solidFill>
                    <a:schemeClr val="tx1"/>
                  </a:solidFill>
                  <a:latin typeface="+mn-lt"/>
                  <a:ea typeface="+mn-ea"/>
                </a:defRPr>
              </a:lvl5pPr>
              <a:lvl6pPr marL="2286000" indent="0" algn="l" rtl="0" eaLnBrk="1" fontAlgn="base" hangingPunct="1">
                <a:spcBef>
                  <a:spcPct val="25000"/>
                </a:spcBef>
                <a:spcAft>
                  <a:spcPct val="0"/>
                </a:spcAft>
                <a:buClr>
                  <a:schemeClr val="tx1"/>
                </a:buClr>
                <a:buNone/>
                <a:defRPr sz="1600" b="1">
                  <a:solidFill>
                    <a:schemeClr val="tx1"/>
                  </a:solidFill>
                  <a:latin typeface="+mn-lt"/>
                  <a:ea typeface="+mn-ea"/>
                </a:defRPr>
              </a:lvl6pPr>
              <a:lvl7pPr marL="2743200" indent="0" algn="l" rtl="0" eaLnBrk="1" fontAlgn="base" hangingPunct="1">
                <a:spcBef>
                  <a:spcPct val="25000"/>
                </a:spcBef>
                <a:spcAft>
                  <a:spcPct val="0"/>
                </a:spcAft>
                <a:buClr>
                  <a:schemeClr val="tx1"/>
                </a:buClr>
                <a:buNone/>
                <a:defRPr sz="1600" b="1">
                  <a:solidFill>
                    <a:schemeClr val="tx1"/>
                  </a:solidFill>
                  <a:latin typeface="+mn-lt"/>
                  <a:ea typeface="+mn-ea"/>
                </a:defRPr>
              </a:lvl7pPr>
              <a:lvl8pPr marL="3200400" indent="0" algn="l" rtl="0" eaLnBrk="1" fontAlgn="base" hangingPunct="1">
                <a:spcBef>
                  <a:spcPct val="25000"/>
                </a:spcBef>
                <a:spcAft>
                  <a:spcPct val="0"/>
                </a:spcAft>
                <a:buClr>
                  <a:schemeClr val="tx1"/>
                </a:buClr>
                <a:buNone/>
                <a:defRPr sz="1600" b="1">
                  <a:solidFill>
                    <a:schemeClr val="tx1"/>
                  </a:solidFill>
                  <a:latin typeface="+mn-lt"/>
                  <a:ea typeface="+mn-ea"/>
                </a:defRPr>
              </a:lvl8pPr>
              <a:lvl9pPr marL="3657600" indent="0" algn="l" rtl="0" eaLnBrk="1" fontAlgn="base" hangingPunct="1">
                <a:spcBef>
                  <a:spcPct val="25000"/>
                </a:spcBef>
                <a:spcAft>
                  <a:spcPct val="0"/>
                </a:spcAft>
                <a:buClr>
                  <a:schemeClr val="tx1"/>
                </a:buClr>
                <a:buNone/>
                <a:defRPr sz="1600" b="1">
                  <a:solidFill>
                    <a:schemeClr val="tx1"/>
                  </a:solidFill>
                  <a:latin typeface="+mn-lt"/>
                  <a:ea typeface="+mn-ea"/>
                </a:defRPr>
              </a:lvl9pPr>
            </a:lstStyle>
            <a:p>
              <a:pPr>
                <a:defRPr/>
              </a:pPr>
              <a:r>
                <a:rPr lang="ja-JP" altLang="en-US" sz="1400" kern="0" dirty="0">
                  <a:ea typeface="Meiryo UI" panose="020B0604030504040204" pitchFamily="50" charset="-128"/>
                </a:rPr>
                <a:t>送金先住所を追加するには</a:t>
              </a:r>
              <a:endParaRPr lang="en-US" sz="1400" kern="0" dirty="0">
                <a:ea typeface="Meiryo UI" panose="020B0604030504040204" pitchFamily="50" charset="-128"/>
              </a:endParaRPr>
            </a:p>
            <a:p>
              <a:pPr>
                <a:defRPr/>
              </a:pPr>
              <a:endParaRPr lang="en-US" sz="1400" kern="0" dirty="0">
                <a:ea typeface="Meiryo UI" panose="020B0604030504040204" pitchFamily="50" charset="-128"/>
              </a:endParaRPr>
            </a:p>
            <a:p>
              <a:pPr>
                <a:defRPr/>
              </a:pPr>
              <a:endParaRPr lang="en-US" sz="1400" kern="0" dirty="0">
                <a:ea typeface="Meiryo UI" panose="020B0604030504040204" pitchFamily="50" charset="-128"/>
              </a:endParaRPr>
            </a:p>
          </p:txBody>
        </p:sp>
        <p:sp>
          <p:nvSpPr>
            <p:cNvPr id="15" name="Rectangle 8"/>
            <p:cNvSpPr txBox="1">
              <a:spLocks noChangeArrowheads="1"/>
            </p:cNvSpPr>
            <p:nvPr/>
          </p:nvSpPr>
          <p:spPr bwMode="auto">
            <a:xfrm>
              <a:off x="5653159" y="1286745"/>
              <a:ext cx="3002177" cy="1180772"/>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6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6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6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600">
                  <a:solidFill>
                    <a:schemeClr val="tx1"/>
                  </a:solidFill>
                  <a:latin typeface="+mn-lt"/>
                  <a:ea typeface="+mn-ea"/>
                </a:defRPr>
              </a:lvl9pPr>
            </a:lstStyle>
            <a:p>
              <a:pPr>
                <a:defRPr/>
              </a:pPr>
              <a:r>
                <a:rPr lang="ja-JP" altLang="en-US" sz="1200" kern="0" dirty="0">
                  <a:ea typeface="Meiryo UI" panose="020B0604030504040204" pitchFamily="50" charset="-128"/>
                </a:rPr>
                <a:t>メニューバーから</a:t>
              </a:r>
              <a:r>
                <a:rPr lang="en-US" altLang="ja-JP" sz="1200" b="1" kern="0" dirty="0">
                  <a:ea typeface="Meiryo UI" panose="020B0604030504040204" pitchFamily="50" charset="-128"/>
                </a:rPr>
                <a:t>Admin</a:t>
              </a:r>
              <a:r>
                <a:rPr lang="ja-JP" altLang="en-US" sz="1200" kern="0" dirty="0">
                  <a:ea typeface="Meiryo UI" panose="020B0604030504040204" pitchFamily="50" charset="-128"/>
                </a:rPr>
                <a:t>をクリックして、左にある</a:t>
              </a:r>
              <a:r>
                <a:rPr lang="en-US" altLang="ja-JP" sz="1200" b="1" kern="0" dirty="0">
                  <a:ea typeface="Meiryo UI" panose="020B0604030504040204" pitchFamily="50" charset="-128"/>
                </a:rPr>
                <a:t>E-Invoicing</a:t>
              </a:r>
              <a:r>
                <a:rPr lang="ja-JP" altLang="en-US" sz="1200" b="1" kern="0" dirty="0">
                  <a:ea typeface="Meiryo UI" panose="020B0604030504040204" pitchFamily="50" charset="-128"/>
                </a:rPr>
                <a:t> </a:t>
              </a:r>
              <a:r>
                <a:rPr lang="en-US" altLang="ja-JP" sz="1200" b="1" kern="0" dirty="0">
                  <a:ea typeface="Meiryo UI" panose="020B0604030504040204" pitchFamily="50" charset="-128"/>
                </a:rPr>
                <a:t>Setup</a:t>
              </a:r>
              <a:r>
                <a:rPr lang="ja-JP" altLang="en-US" sz="1200" kern="0" dirty="0">
                  <a:ea typeface="Meiryo UI" panose="020B0604030504040204" pitchFamily="50" charset="-128"/>
                </a:rPr>
                <a:t>タブをクリックします。</a:t>
              </a:r>
              <a:endParaRPr lang="en-US" sz="1200" kern="0" dirty="0">
                <a:ea typeface="Meiryo UI" panose="020B0604030504040204" pitchFamily="50" charset="-128"/>
              </a:endParaRPr>
            </a:p>
            <a:p>
              <a:pPr>
                <a:defRPr/>
              </a:pPr>
              <a:r>
                <a:rPr lang="ja-JP" altLang="en-US" sz="1200" kern="0" dirty="0">
                  <a:ea typeface="Meiryo UI" panose="020B0604030504040204" pitchFamily="50" charset="-128"/>
                </a:rPr>
                <a:t>開始するには</a:t>
              </a:r>
              <a:r>
                <a:rPr lang="en-US" altLang="ja-JP" sz="1200" b="1" kern="0" dirty="0">
                  <a:ea typeface="Meiryo UI" panose="020B0604030504040204" pitchFamily="50" charset="-128"/>
                </a:rPr>
                <a:t>Add</a:t>
              </a:r>
              <a:r>
                <a:rPr lang="ja-JP" altLang="en-US" sz="1200" b="1" kern="0" dirty="0">
                  <a:ea typeface="Meiryo UI" panose="020B0604030504040204" pitchFamily="50" charset="-128"/>
                </a:rPr>
                <a:t> </a:t>
              </a:r>
              <a:r>
                <a:rPr lang="en-US" altLang="ja-JP" sz="1200" b="1" kern="0" dirty="0">
                  <a:ea typeface="Meiryo UI" panose="020B0604030504040204" pitchFamily="50" charset="-128"/>
                </a:rPr>
                <a:t>Legal</a:t>
              </a:r>
              <a:r>
                <a:rPr lang="ja-JP" altLang="en-US" sz="1200" b="1" kern="0" dirty="0">
                  <a:ea typeface="Meiryo UI" panose="020B0604030504040204" pitchFamily="50" charset="-128"/>
                </a:rPr>
                <a:t> </a:t>
              </a:r>
              <a:r>
                <a:rPr lang="en-US" altLang="ja-JP" sz="1200" b="1" kern="0" dirty="0">
                  <a:ea typeface="Meiryo UI" panose="020B0604030504040204" pitchFamily="50" charset="-128"/>
                </a:rPr>
                <a:t>Entity</a:t>
              </a:r>
              <a:r>
                <a:rPr lang="ja-JP" altLang="en-US" sz="1200" kern="0" dirty="0">
                  <a:ea typeface="Meiryo UI" panose="020B0604030504040204" pitchFamily="50" charset="-128"/>
                </a:rPr>
                <a:t>ボタンをクリックします。</a:t>
              </a:r>
              <a:endParaRPr lang="en-US" sz="1200" kern="0" dirty="0">
                <a:ea typeface="Meiryo UI" panose="020B0604030504040204" pitchFamily="50" charset="-128"/>
              </a:endParaRPr>
            </a:p>
          </p:txBody>
        </p:sp>
        <p:sp>
          <p:nvSpPr>
            <p:cNvPr id="16" name="Freeform 18"/>
            <p:cNvSpPr>
              <a:spLocks noChangeAspect="1"/>
            </p:cNvSpPr>
            <p:nvPr/>
          </p:nvSpPr>
          <p:spPr bwMode="auto">
            <a:xfrm>
              <a:off x="4274437" y="521624"/>
              <a:ext cx="1345132" cy="1554752"/>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tx2"/>
            </a:solidFill>
            <a:ln w="9525">
              <a:noFill/>
              <a:round/>
              <a:headEnd/>
              <a:tailEnd/>
            </a:ln>
          </p:spPr>
          <p:txBody>
            <a:bodyPr anchor="ctr"/>
            <a:lstStyle/>
            <a:p>
              <a:pPr algn="ctr">
                <a:defRPr/>
              </a:pPr>
              <a:r>
                <a:rPr lang="ja-JP" altLang="en-US" sz="1400" b="1" dirty="0">
                  <a:solidFill>
                    <a:schemeClr val="bg1"/>
                  </a:solidFill>
                  <a:latin typeface="+mn-lt"/>
                  <a:ea typeface="Meiryo UI" panose="020B0604030504040204" pitchFamily="50" charset="-128"/>
                </a:rPr>
                <a:t>送金先住所の追加</a:t>
              </a:r>
              <a:endParaRPr lang="en-US" sz="1400" b="1" dirty="0">
                <a:solidFill>
                  <a:schemeClr val="bg1"/>
                </a:solidFill>
                <a:latin typeface="+mn-lt"/>
                <a:ea typeface="Meiryo UI" panose="020B0604030504040204" pitchFamily="50" charset="-128"/>
              </a:endParaRPr>
            </a:p>
          </p:txBody>
        </p:sp>
      </p:grpSp>
      <p:grpSp>
        <p:nvGrpSpPr>
          <p:cNvPr id="80905" name="Group 17"/>
          <p:cNvGrpSpPr>
            <a:grpSpLocks/>
          </p:cNvGrpSpPr>
          <p:nvPr/>
        </p:nvGrpSpPr>
        <p:grpSpPr bwMode="auto">
          <a:xfrm>
            <a:off x="4504981" y="2958355"/>
            <a:ext cx="4454100" cy="3250344"/>
            <a:chOff x="3673575" y="2819802"/>
            <a:chExt cx="4824436" cy="3142358"/>
          </a:xfrm>
        </p:grpSpPr>
        <p:sp>
          <p:nvSpPr>
            <p:cNvPr id="19" name="Text Placeholder 2"/>
            <p:cNvSpPr txBox="1">
              <a:spLocks/>
            </p:cNvSpPr>
            <p:nvPr/>
          </p:nvSpPr>
          <p:spPr bwMode="auto">
            <a:xfrm>
              <a:off x="5161899" y="3220533"/>
              <a:ext cx="3110563" cy="602147"/>
            </a:xfrm>
            <a:prstGeom prst="rect">
              <a:avLst/>
            </a:prstGeom>
            <a:noFill/>
            <a:ln w="9525">
              <a:noFill/>
              <a:miter lim="800000"/>
              <a:headEnd/>
              <a:tailEnd/>
            </a:ln>
          </p:spPr>
          <p:txBody>
            <a:bodyPr lIns="0" tIns="0" rIns="0" bIns="0"/>
            <a:lstStyle>
              <a:lvl1pPr marL="0" indent="0" algn="l" rtl="0" eaLnBrk="1" fontAlgn="base" hangingPunct="1">
                <a:spcBef>
                  <a:spcPts val="400"/>
                </a:spcBef>
                <a:spcAft>
                  <a:spcPct val="0"/>
                </a:spcAft>
                <a:buClr>
                  <a:schemeClr val="tx1"/>
                </a:buClr>
                <a:buFont typeface="Wingdings" pitchFamily="2" charset="2"/>
                <a:buNone/>
                <a:defRPr sz="1800" b="0">
                  <a:solidFill>
                    <a:schemeClr val="tx1"/>
                  </a:solidFill>
                  <a:latin typeface="+mn-lt"/>
                  <a:ea typeface="+mn-ea"/>
                  <a:cs typeface="+mn-cs"/>
                </a:defRPr>
              </a:lvl1pPr>
              <a:lvl2pPr marL="457200" indent="0" algn="l" rtl="0" eaLnBrk="1" fontAlgn="base" hangingPunct="1">
                <a:spcBef>
                  <a:spcPts val="400"/>
                </a:spcBef>
                <a:spcAft>
                  <a:spcPct val="0"/>
                </a:spcAft>
                <a:buClr>
                  <a:schemeClr val="tx1"/>
                </a:buClr>
                <a:buNone/>
                <a:defRPr sz="2000" b="1">
                  <a:solidFill>
                    <a:schemeClr val="tx1"/>
                  </a:solidFill>
                  <a:latin typeface="+mn-lt"/>
                  <a:ea typeface="+mn-ea"/>
                </a:defRPr>
              </a:lvl2pPr>
              <a:lvl3pPr marL="914400" indent="0" algn="l" rtl="0" eaLnBrk="1" fontAlgn="base" hangingPunct="1">
                <a:spcBef>
                  <a:spcPts val="400"/>
                </a:spcBef>
                <a:spcAft>
                  <a:spcPct val="0"/>
                </a:spcAft>
                <a:buClr>
                  <a:schemeClr val="tx1"/>
                </a:buClr>
                <a:buNone/>
                <a:defRPr sz="1800" b="1">
                  <a:solidFill>
                    <a:schemeClr val="tx1"/>
                  </a:solidFill>
                  <a:latin typeface="+mn-lt"/>
                  <a:ea typeface="+mn-ea"/>
                </a:defRPr>
              </a:lvl3pPr>
              <a:lvl4pPr marL="1371600" indent="0" algn="l" rtl="0" eaLnBrk="1" fontAlgn="base" hangingPunct="1">
                <a:spcBef>
                  <a:spcPts val="400"/>
                </a:spcBef>
                <a:spcAft>
                  <a:spcPct val="0"/>
                </a:spcAft>
                <a:buClr>
                  <a:schemeClr val="tx1"/>
                </a:buClr>
                <a:buFont typeface="Wingdings" pitchFamily="2" charset="2"/>
                <a:buNone/>
                <a:defRPr sz="1600" b="1">
                  <a:solidFill>
                    <a:schemeClr val="tx1"/>
                  </a:solidFill>
                  <a:latin typeface="+mn-lt"/>
                  <a:ea typeface="+mn-ea"/>
                </a:defRPr>
              </a:lvl4pPr>
              <a:lvl5pPr marL="1828800" indent="0" algn="l" rtl="0" eaLnBrk="1" fontAlgn="base" hangingPunct="1">
                <a:spcBef>
                  <a:spcPts val="400"/>
                </a:spcBef>
                <a:spcAft>
                  <a:spcPct val="0"/>
                </a:spcAft>
                <a:buClr>
                  <a:schemeClr val="tx1"/>
                </a:buClr>
                <a:buFont typeface="Arial" pitchFamily="34" charset="0"/>
                <a:buNone/>
                <a:defRPr sz="1600" b="1">
                  <a:solidFill>
                    <a:schemeClr val="tx1"/>
                  </a:solidFill>
                  <a:latin typeface="+mn-lt"/>
                  <a:ea typeface="+mn-ea"/>
                </a:defRPr>
              </a:lvl5pPr>
              <a:lvl6pPr marL="2286000" indent="0" algn="l" rtl="0" eaLnBrk="1" fontAlgn="base" hangingPunct="1">
                <a:spcBef>
                  <a:spcPct val="25000"/>
                </a:spcBef>
                <a:spcAft>
                  <a:spcPct val="0"/>
                </a:spcAft>
                <a:buClr>
                  <a:schemeClr val="tx1"/>
                </a:buClr>
                <a:buNone/>
                <a:defRPr sz="1600" b="1">
                  <a:solidFill>
                    <a:schemeClr val="tx1"/>
                  </a:solidFill>
                  <a:latin typeface="+mn-lt"/>
                  <a:ea typeface="+mn-ea"/>
                </a:defRPr>
              </a:lvl6pPr>
              <a:lvl7pPr marL="2743200" indent="0" algn="l" rtl="0" eaLnBrk="1" fontAlgn="base" hangingPunct="1">
                <a:spcBef>
                  <a:spcPct val="25000"/>
                </a:spcBef>
                <a:spcAft>
                  <a:spcPct val="0"/>
                </a:spcAft>
                <a:buClr>
                  <a:schemeClr val="tx1"/>
                </a:buClr>
                <a:buNone/>
                <a:defRPr sz="1600" b="1">
                  <a:solidFill>
                    <a:schemeClr val="tx1"/>
                  </a:solidFill>
                  <a:latin typeface="+mn-lt"/>
                  <a:ea typeface="+mn-ea"/>
                </a:defRPr>
              </a:lvl7pPr>
              <a:lvl8pPr marL="3200400" indent="0" algn="l" rtl="0" eaLnBrk="1" fontAlgn="base" hangingPunct="1">
                <a:spcBef>
                  <a:spcPct val="25000"/>
                </a:spcBef>
                <a:spcAft>
                  <a:spcPct val="0"/>
                </a:spcAft>
                <a:buClr>
                  <a:schemeClr val="tx1"/>
                </a:buClr>
                <a:buNone/>
                <a:defRPr sz="1600" b="1">
                  <a:solidFill>
                    <a:schemeClr val="tx1"/>
                  </a:solidFill>
                  <a:latin typeface="+mn-lt"/>
                  <a:ea typeface="+mn-ea"/>
                </a:defRPr>
              </a:lvl8pPr>
              <a:lvl9pPr marL="3657600" indent="0" algn="l" rtl="0" eaLnBrk="1" fontAlgn="base" hangingPunct="1">
                <a:spcBef>
                  <a:spcPct val="25000"/>
                </a:spcBef>
                <a:spcAft>
                  <a:spcPct val="0"/>
                </a:spcAft>
                <a:buClr>
                  <a:schemeClr val="tx1"/>
                </a:buClr>
                <a:buNone/>
                <a:defRPr sz="1600" b="1">
                  <a:solidFill>
                    <a:schemeClr val="tx1"/>
                  </a:solidFill>
                  <a:latin typeface="+mn-lt"/>
                  <a:ea typeface="+mn-ea"/>
                </a:defRPr>
              </a:lvl9pPr>
            </a:lstStyle>
            <a:p>
              <a:pPr>
                <a:defRPr/>
              </a:pPr>
              <a:r>
                <a:rPr lang="ja-JP" altLang="en-US" sz="1400" kern="0" dirty="0">
                  <a:ea typeface="Meiryo UI" panose="020B0604030504040204" pitchFamily="50" charset="-128"/>
                </a:rPr>
                <a:t>全てのタスクを行うため、追加ユーザーのアクセスを許可します。</a:t>
              </a:r>
              <a:endParaRPr lang="en-US" sz="1400" kern="0" dirty="0">
                <a:ea typeface="Meiryo UI" panose="020B0604030504040204" pitchFamily="50" charset="-128"/>
              </a:endParaRPr>
            </a:p>
            <a:p>
              <a:pPr>
                <a:defRPr/>
              </a:pPr>
              <a:endParaRPr lang="en-US" sz="1400" kern="0" dirty="0">
                <a:ea typeface="Meiryo UI" panose="020B0604030504040204" pitchFamily="50" charset="-128"/>
              </a:endParaRPr>
            </a:p>
            <a:p>
              <a:pPr>
                <a:defRPr/>
              </a:pPr>
              <a:endParaRPr lang="en-US" sz="1400" kern="0" dirty="0">
                <a:ea typeface="Meiryo UI" panose="020B0604030504040204" pitchFamily="50" charset="-128"/>
              </a:endParaRPr>
            </a:p>
          </p:txBody>
        </p:sp>
        <p:sp>
          <p:nvSpPr>
            <p:cNvPr id="20" name="Rectangle 8"/>
            <p:cNvSpPr txBox="1">
              <a:spLocks noChangeArrowheads="1"/>
            </p:cNvSpPr>
            <p:nvPr/>
          </p:nvSpPr>
          <p:spPr bwMode="auto">
            <a:xfrm>
              <a:off x="4633424" y="4268405"/>
              <a:ext cx="3864587" cy="1693755"/>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6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6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6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600">
                  <a:solidFill>
                    <a:schemeClr val="tx1"/>
                  </a:solidFill>
                  <a:latin typeface="+mn-lt"/>
                  <a:ea typeface="+mn-ea"/>
                </a:defRPr>
              </a:lvl9pPr>
            </a:lstStyle>
            <a:p>
              <a:pPr>
                <a:defRPr/>
              </a:pPr>
              <a:r>
                <a:rPr lang="ja-JP" altLang="en-US" sz="1200" kern="0" dirty="0">
                  <a:ea typeface="Meiryo UI" panose="020B0604030504040204" pitchFamily="50" charset="-128"/>
                </a:rPr>
                <a:t>メニューバーから</a:t>
              </a:r>
              <a:r>
                <a:rPr lang="en-US" altLang="ja-JP" sz="1200" b="1" kern="0" dirty="0">
                  <a:ea typeface="Meiryo UI" panose="020B0604030504040204" pitchFamily="50" charset="-128"/>
                </a:rPr>
                <a:t>Admin</a:t>
              </a:r>
              <a:r>
                <a:rPr lang="ja-JP" altLang="en-US" sz="1200" kern="0" dirty="0">
                  <a:ea typeface="Meiryo UI" panose="020B0604030504040204" pitchFamily="50" charset="-128"/>
                </a:rPr>
                <a:t>をクリックして、次に左にある</a:t>
              </a:r>
              <a:r>
                <a:rPr lang="en-US" altLang="ja-JP" sz="1200" b="1" kern="0" dirty="0">
                  <a:ea typeface="Meiryo UI" panose="020B0604030504040204" pitchFamily="50" charset="-128"/>
                </a:rPr>
                <a:t>User</a:t>
              </a:r>
              <a:r>
                <a:rPr lang="ja-JP" altLang="en-US" sz="1200" kern="0" dirty="0">
                  <a:ea typeface="Meiryo UI" panose="020B0604030504040204" pitchFamily="50" charset="-128"/>
                </a:rPr>
                <a:t>タブをクリックしてから、</a:t>
              </a:r>
              <a:r>
                <a:rPr lang="en-US" altLang="ja-JP" sz="1200" b="1" kern="0" dirty="0">
                  <a:ea typeface="Meiryo UI" panose="020B0604030504040204" pitchFamily="50" charset="-128"/>
                </a:rPr>
                <a:t>Invite</a:t>
              </a:r>
              <a:r>
                <a:rPr lang="ja-JP" altLang="en-US" sz="1200" b="1" kern="0" dirty="0">
                  <a:ea typeface="Meiryo UI" panose="020B0604030504040204" pitchFamily="50" charset="-128"/>
                </a:rPr>
                <a:t> </a:t>
              </a:r>
              <a:r>
                <a:rPr lang="en-US" altLang="ja-JP" sz="1200" b="1" kern="0" dirty="0">
                  <a:ea typeface="Meiryo UI" panose="020B0604030504040204" pitchFamily="50" charset="-128"/>
                </a:rPr>
                <a:t>User</a:t>
              </a:r>
              <a:r>
                <a:rPr lang="ja-JP" altLang="en-US" sz="1200" kern="0" dirty="0">
                  <a:ea typeface="Meiryo UI" panose="020B0604030504040204" pitchFamily="50" charset="-128"/>
                </a:rPr>
                <a:t>をクリックします。</a:t>
              </a:r>
              <a:endParaRPr lang="en-US" sz="1200" kern="0" dirty="0">
                <a:ea typeface="Meiryo UI" panose="020B0604030504040204" pitchFamily="50" charset="-128"/>
              </a:endParaRPr>
            </a:p>
            <a:p>
              <a:pPr>
                <a:defRPr/>
              </a:pPr>
              <a:r>
                <a:rPr lang="ja-JP" altLang="en-US" sz="1200" kern="0" dirty="0">
                  <a:ea typeface="Meiryo UI" panose="020B0604030504040204" pitchFamily="50" charset="-128"/>
                </a:rPr>
                <a:t>用意されたテキストボックスに招待したい</a:t>
              </a:r>
              <a:r>
                <a:rPr lang="ja-JP" altLang="en-US" sz="1200" b="1" kern="0" dirty="0">
                  <a:ea typeface="Meiryo UI" panose="020B0604030504040204" pitchFamily="50" charset="-128"/>
                </a:rPr>
                <a:t>従業員の</a:t>
              </a:r>
              <a:r>
                <a:rPr lang="en-US" altLang="ja-JP" sz="1200" b="1" kern="0" dirty="0">
                  <a:ea typeface="Meiryo UI" panose="020B0604030504040204" pitchFamily="50" charset="-128"/>
                </a:rPr>
                <a:t>E</a:t>
              </a:r>
              <a:r>
                <a:rPr lang="ja-JP" altLang="en-US" sz="1200" b="1" kern="0" dirty="0">
                  <a:ea typeface="Meiryo UI" panose="020B0604030504040204" pitchFamily="50" charset="-128"/>
                </a:rPr>
                <a:t>メールアドレスを入力し</a:t>
              </a:r>
              <a:r>
                <a:rPr lang="ja-JP" altLang="en-US" sz="1200" kern="0" dirty="0">
                  <a:ea typeface="Meiryo UI" panose="020B0604030504040204" pitchFamily="50" charset="-128"/>
                </a:rPr>
                <a:t>、</a:t>
              </a:r>
              <a:r>
                <a:rPr lang="en-US" altLang="ja-JP" sz="1200" b="1" kern="0" dirty="0">
                  <a:ea typeface="Meiryo UI" panose="020B0604030504040204" pitchFamily="50" charset="-128"/>
                </a:rPr>
                <a:t>Send</a:t>
              </a:r>
              <a:r>
                <a:rPr lang="ja-JP" altLang="en-US" sz="1200" b="1" kern="0" dirty="0">
                  <a:ea typeface="Meiryo UI" panose="020B0604030504040204" pitchFamily="50" charset="-128"/>
                </a:rPr>
                <a:t> </a:t>
              </a:r>
              <a:r>
                <a:rPr lang="en-US" altLang="ja-JP" sz="1200" b="1" kern="0" dirty="0">
                  <a:ea typeface="Meiryo UI" panose="020B0604030504040204" pitchFamily="50" charset="-128"/>
                </a:rPr>
                <a:t>Invitation</a:t>
              </a:r>
              <a:r>
                <a:rPr lang="ja-JP" altLang="en-US" sz="1200" kern="0" dirty="0">
                  <a:ea typeface="Meiryo UI" panose="020B0604030504040204" pitchFamily="50" charset="-128"/>
                </a:rPr>
                <a:t>をクリックします。</a:t>
              </a:r>
              <a:endParaRPr lang="en-US" sz="1200" kern="0" dirty="0">
                <a:ea typeface="Meiryo UI" panose="020B0604030504040204" pitchFamily="50" charset="-128"/>
              </a:endParaRPr>
            </a:p>
            <a:p>
              <a:pPr>
                <a:defRPr/>
              </a:pPr>
              <a:r>
                <a:rPr lang="ja-JP" altLang="en-US" sz="1200" kern="0" dirty="0">
                  <a:ea typeface="Meiryo UI" panose="020B0604030504040204" pitchFamily="50" charset="-128"/>
                </a:rPr>
                <a:t>ユーザーのテーブルにある顧客名の下のボックスをチェック</a:t>
              </a:r>
              <a:r>
                <a:rPr lang="en-US" altLang="ja-JP" sz="1200" kern="0" dirty="0">
                  <a:ea typeface="Meiryo UI" panose="020B0604030504040204" pitchFamily="50" charset="-128"/>
                </a:rPr>
                <a:t>/</a:t>
              </a:r>
              <a:r>
                <a:rPr lang="ja-JP" altLang="en-US" sz="1200" kern="0" dirty="0">
                  <a:ea typeface="Meiryo UI" panose="020B0604030504040204" pitchFamily="50" charset="-128"/>
                </a:rPr>
                <a:t>チェックを外すことで、特定の顧客へのアクセスを制限できます。</a:t>
              </a:r>
              <a:endParaRPr lang="en-US" sz="1200" kern="0" dirty="0">
                <a:ea typeface="Meiryo UI" panose="020B0604030504040204" pitchFamily="50" charset="-128"/>
              </a:endParaRPr>
            </a:p>
            <a:p>
              <a:pPr>
                <a:defRPr/>
              </a:pPr>
              <a:r>
                <a:rPr lang="en-US" altLang="ja-JP" sz="1200" kern="0" dirty="0">
                  <a:ea typeface="Meiryo UI" panose="020B0604030504040204" pitchFamily="50" charset="-128"/>
                </a:rPr>
                <a:t>Delete</a:t>
              </a:r>
              <a:r>
                <a:rPr lang="ja-JP" altLang="en-US" sz="1200" kern="0" dirty="0">
                  <a:ea typeface="Meiryo UI" panose="020B0604030504040204" pitchFamily="50" charset="-128"/>
                </a:rPr>
                <a:t>のアイコンをクリックするとユーザーを消去できます。</a:t>
              </a:r>
              <a:endParaRPr lang="en-US" sz="1200" kern="0" dirty="0">
                <a:ea typeface="Meiryo UI" panose="020B0604030504040204" pitchFamily="50" charset="-128"/>
              </a:endParaRPr>
            </a:p>
          </p:txBody>
        </p:sp>
        <p:sp>
          <p:nvSpPr>
            <p:cNvPr id="21" name="Freeform 20"/>
            <p:cNvSpPr>
              <a:spLocks/>
            </p:cNvSpPr>
            <p:nvPr/>
          </p:nvSpPr>
          <p:spPr bwMode="auto">
            <a:xfrm>
              <a:off x="3673575" y="2819802"/>
              <a:ext cx="1337078" cy="1603350"/>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accent2"/>
            </a:solidFill>
            <a:ln w="9525">
              <a:noFill/>
              <a:round/>
              <a:headEnd/>
              <a:tailEnd/>
            </a:ln>
          </p:spPr>
          <p:txBody>
            <a:bodyPr anchor="ctr"/>
            <a:lstStyle/>
            <a:p>
              <a:pPr algn="ctr">
                <a:defRPr/>
              </a:pPr>
              <a:r>
                <a:rPr lang="ja-JP" altLang="en-US" sz="1400" b="1" dirty="0">
                  <a:solidFill>
                    <a:schemeClr val="bg1"/>
                  </a:solidFill>
                  <a:latin typeface="+mn-lt"/>
                  <a:ea typeface="Meiryo UI" panose="020B0604030504040204" pitchFamily="50" charset="-128"/>
                </a:rPr>
                <a:t>ユーザーの</a:t>
              </a:r>
              <a:endParaRPr lang="en-US" altLang="ja-JP" sz="1400" b="1" dirty="0">
                <a:solidFill>
                  <a:schemeClr val="bg1"/>
                </a:solidFill>
                <a:latin typeface="+mn-lt"/>
                <a:ea typeface="Meiryo UI" panose="020B0604030504040204" pitchFamily="50" charset="-128"/>
              </a:endParaRPr>
            </a:p>
            <a:p>
              <a:pPr algn="ctr">
                <a:defRPr/>
              </a:pPr>
              <a:r>
                <a:rPr lang="ja-JP" altLang="en-US" sz="1400" b="1" dirty="0">
                  <a:solidFill>
                    <a:schemeClr val="bg1"/>
                  </a:solidFill>
                  <a:latin typeface="+mn-lt"/>
                  <a:ea typeface="Meiryo UI" panose="020B0604030504040204" pitchFamily="50" charset="-128"/>
                </a:rPr>
                <a:t>追加</a:t>
              </a:r>
              <a:endParaRPr lang="en-US" altLang="ja-JP" sz="1400" b="1" dirty="0">
                <a:solidFill>
                  <a:schemeClr val="bg1"/>
                </a:solidFill>
                <a:latin typeface="+mn-lt"/>
                <a:ea typeface="Meiryo UI" panose="020B0604030504040204" pitchFamily="50" charset="-128"/>
              </a:endParaRPr>
            </a:p>
          </p:txBody>
        </p:sp>
      </p:grpSp>
    </p:spTree>
    <p:extLst>
      <p:ext uri="{BB962C8B-B14F-4D97-AF65-F5344CB8AC3E}">
        <p14:creationId xmlns:p14="http://schemas.microsoft.com/office/powerpoint/2010/main" val="2961228835"/>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9D29C-4B2C-45FD-AFC8-6F9C1D75363B}"/>
              </a:ext>
            </a:extLst>
          </p:cNvPr>
          <p:cNvSpPr>
            <a:spLocks noGrp="1"/>
          </p:cNvSpPr>
          <p:nvPr>
            <p:ph type="title"/>
          </p:nvPr>
        </p:nvSpPr>
        <p:spPr/>
        <p:txBody>
          <a:bodyPr/>
          <a:lstStyle/>
          <a:p>
            <a:r>
              <a:rPr lang="ja-JP" altLang="en-US" dirty="0">
                <a:ea typeface="Meiryo UI" panose="020B0604030504040204" pitchFamily="50" charset="-128"/>
              </a:rPr>
              <a:t>ユーザー許可</a:t>
            </a:r>
            <a:endParaRPr lang="en-US" dirty="0">
              <a:ea typeface="Meiryo UI" panose="020B0604030504040204" pitchFamily="50" charset="-128"/>
            </a:endParaRPr>
          </a:p>
        </p:txBody>
      </p:sp>
      <p:sp>
        <p:nvSpPr>
          <p:cNvPr id="5" name="Text Placeholder 2">
            <a:extLst>
              <a:ext uri="{FF2B5EF4-FFF2-40B4-BE49-F238E27FC236}">
                <a16:creationId xmlns:a16="http://schemas.microsoft.com/office/drawing/2014/main" id="{BB0144B4-74F9-4801-96BF-D5F0F8120C97}"/>
              </a:ext>
            </a:extLst>
          </p:cNvPr>
          <p:cNvSpPr>
            <a:spLocks noGrp="1"/>
          </p:cNvSpPr>
          <p:nvPr>
            <p:ph type="body" sz="quarter" idx="10"/>
          </p:nvPr>
        </p:nvSpPr>
        <p:spPr/>
        <p:txBody>
          <a:bodyPr/>
          <a:lstStyle/>
          <a:p>
            <a:pPr marL="231775" indent="-231775">
              <a:spcBef>
                <a:spcPts val="400"/>
              </a:spcBef>
              <a:spcAft>
                <a:spcPct val="0"/>
              </a:spcAft>
              <a:buFont typeface="Wingdings" panose="05000000000000000000" pitchFamily="2" charset="2"/>
              <a:buChar char="§"/>
              <a:defRPr/>
            </a:pPr>
            <a:r>
              <a:rPr lang="en-US" altLang="ja-JP" b="0" kern="0" dirty="0" err="1">
                <a:solidFill>
                  <a:srgbClr val="000000"/>
                </a:solidFill>
                <a:ea typeface="Meiryo UI" panose="020B0604030504040204" pitchFamily="50" charset="-128"/>
              </a:rPr>
              <a:t>Coupa</a:t>
            </a:r>
            <a:r>
              <a:rPr lang="ja-JP" altLang="en-US" b="0" kern="0" dirty="0">
                <a:solidFill>
                  <a:srgbClr val="000000"/>
                </a:solidFill>
                <a:ea typeface="Meiryo UI" panose="020B0604030504040204" pitchFamily="50" charset="-128"/>
              </a:rPr>
              <a:t>サプライヤーポータルのマネージャーとして登録された方は、ユーザーを割り当て等、アクセスできる文書の種類を制限したり、実行できる機能を選択することでユーザーのアクセスを管理することができます。</a:t>
            </a:r>
            <a:endParaRPr lang="en-US" altLang="ja-JP" b="0" kern="0" dirty="0">
              <a:solidFill>
                <a:srgbClr val="000000"/>
              </a:solidFill>
              <a:ea typeface="Meiryo UI" panose="020B0604030504040204" pitchFamily="50" charset="-128"/>
            </a:endParaRPr>
          </a:p>
          <a:p>
            <a:pPr>
              <a:spcBef>
                <a:spcPts val="400"/>
              </a:spcBef>
              <a:spcAft>
                <a:spcPct val="0"/>
              </a:spcAft>
              <a:defRPr/>
            </a:pPr>
            <a:r>
              <a:rPr lang="ja-JP" altLang="en-US" b="0" kern="0" dirty="0">
                <a:solidFill>
                  <a:srgbClr val="000000"/>
                </a:solidFill>
                <a:ea typeface="Meiryo UI" panose="020B0604030504040204" pitchFamily="50" charset="-128"/>
              </a:rPr>
              <a:t>　　以下は許可範囲の詳細です。</a:t>
            </a:r>
            <a:endParaRPr lang="en-US" b="0" kern="0" dirty="0">
              <a:solidFill>
                <a:srgbClr val="000000"/>
              </a:solidFill>
              <a:ea typeface="Meiryo UI" panose="020B0604030504040204" pitchFamily="50" charset="-128"/>
            </a:endParaRPr>
          </a:p>
          <a:p>
            <a:pPr>
              <a:spcBef>
                <a:spcPts val="400"/>
              </a:spcBef>
              <a:spcAft>
                <a:spcPct val="0"/>
              </a:spcAft>
              <a:defRPr/>
            </a:pPr>
            <a:endParaRPr lang="en-US" b="0"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kern="0" dirty="0">
                <a:solidFill>
                  <a:srgbClr val="000000"/>
                </a:solidFill>
                <a:ea typeface="Meiryo UI" panose="020B0604030504040204" pitchFamily="50" charset="-128"/>
              </a:rPr>
              <a:t>全て － ユーザーの管理者を除く、すべての</a:t>
            </a:r>
            <a:r>
              <a:rPr lang="en-US" altLang="ja-JP" kern="0" dirty="0">
                <a:solidFill>
                  <a:srgbClr val="000000"/>
                </a:solidFill>
                <a:ea typeface="Meiryo UI" panose="020B0604030504040204" pitchFamily="50" charset="-128"/>
              </a:rPr>
              <a:t>CSP</a:t>
            </a:r>
            <a:r>
              <a:rPr lang="ja-JP" altLang="en-US" kern="0" dirty="0">
                <a:solidFill>
                  <a:srgbClr val="000000"/>
                </a:solidFill>
                <a:ea typeface="Meiryo UI" panose="020B0604030504040204" pitchFamily="50" charset="-128"/>
              </a:rPr>
              <a:t>機能への完全なアクセスを与えます。</a:t>
            </a:r>
            <a:endParaRPr lang="en-GB"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kern="0" dirty="0">
                <a:solidFill>
                  <a:srgbClr val="000000"/>
                </a:solidFill>
                <a:ea typeface="Meiryo UI" panose="020B0604030504040204" pitchFamily="50" charset="-128"/>
              </a:rPr>
              <a:t>管理者 － ユーザーの管理者を含むすべての</a:t>
            </a:r>
            <a:r>
              <a:rPr lang="en-US" altLang="ja-JP" kern="0" dirty="0">
                <a:solidFill>
                  <a:srgbClr val="000000"/>
                </a:solidFill>
                <a:ea typeface="Meiryo UI" panose="020B0604030504040204" pitchFamily="50" charset="-128"/>
              </a:rPr>
              <a:t>CSP</a:t>
            </a:r>
            <a:r>
              <a:rPr lang="ja-JP" altLang="en-US" kern="0" dirty="0">
                <a:solidFill>
                  <a:srgbClr val="000000"/>
                </a:solidFill>
                <a:ea typeface="Meiryo UI" panose="020B0604030504040204" pitchFamily="50" charset="-128"/>
              </a:rPr>
              <a:t>機能への完全なアクセスを有します。</a:t>
            </a:r>
            <a:endParaRPr lang="en-US" altLang="ja-JP" kern="0" dirty="0">
              <a:solidFill>
                <a:srgbClr val="000000"/>
              </a:solidFill>
              <a:ea typeface="Meiryo UI" panose="020B0604030504040204" pitchFamily="50" charset="-128"/>
            </a:endParaRPr>
          </a:p>
          <a:p>
            <a:pPr marL="457200" lvl="1">
              <a:defRPr/>
            </a:pPr>
            <a:r>
              <a:rPr lang="ja-JP" altLang="en-US" kern="0" dirty="0">
                <a:solidFill>
                  <a:srgbClr val="000000"/>
                </a:solidFill>
                <a:ea typeface="Meiryo UI" panose="020B0604030504040204" pitchFamily="50" charset="-128"/>
              </a:rPr>
              <a:t>非管理者ユーザーは、</a:t>
            </a:r>
            <a:r>
              <a:rPr lang="en-US" altLang="ja-JP" b="1" kern="0" dirty="0">
                <a:solidFill>
                  <a:srgbClr val="000000"/>
                </a:solidFill>
                <a:ea typeface="Meiryo UI" panose="020B0604030504040204" pitchFamily="50" charset="-128"/>
              </a:rPr>
              <a:t>Admin</a:t>
            </a:r>
            <a:r>
              <a:rPr lang="ja-JP" altLang="en-US" kern="0" dirty="0">
                <a:solidFill>
                  <a:srgbClr val="000000"/>
                </a:solidFill>
                <a:ea typeface="Meiryo UI" panose="020B0604030504040204" pitchFamily="50" charset="-128"/>
              </a:rPr>
              <a:t>ページの</a:t>
            </a:r>
            <a:r>
              <a:rPr lang="en-US" altLang="ja-JP" b="1" kern="0" dirty="0">
                <a:solidFill>
                  <a:srgbClr val="000000"/>
                </a:solidFill>
                <a:ea typeface="Meiryo UI" panose="020B0604030504040204" pitchFamily="50" charset="-128"/>
              </a:rPr>
              <a:t>Users</a:t>
            </a:r>
            <a:r>
              <a:rPr lang="ja-JP" altLang="en-US" kern="0" dirty="0">
                <a:solidFill>
                  <a:srgbClr val="000000"/>
                </a:solidFill>
                <a:ea typeface="Meiryo UI" panose="020B0604030504040204" pitchFamily="50" charset="-128"/>
              </a:rPr>
              <a:t>タブを見て、ユーザーを招待できますが、既存のユーザーを編集することはできません。</a:t>
            </a:r>
            <a:endParaRPr lang="en-US" altLang="ja-JP" kern="0" dirty="0">
              <a:solidFill>
                <a:srgbClr val="000000"/>
              </a:solidFill>
              <a:ea typeface="Meiryo UI" panose="020B0604030504040204" pitchFamily="50" charset="-128"/>
            </a:endParaRPr>
          </a:p>
          <a:p>
            <a:pPr marL="457200" lvl="1">
              <a:defRPr/>
            </a:pPr>
            <a:r>
              <a:rPr lang="ja-JP" altLang="en-US" kern="0" dirty="0">
                <a:solidFill>
                  <a:srgbClr val="000000"/>
                </a:solidFill>
                <a:ea typeface="Meiryo UI" panose="020B0604030504040204" pitchFamily="50" charset="-128"/>
              </a:rPr>
              <a:t>招待に関する許可は招待メールを作成したユーザーのアクセス許可を超えることはできません。</a:t>
            </a:r>
            <a:endParaRPr lang="en-US"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kern="0" dirty="0">
                <a:solidFill>
                  <a:srgbClr val="000000"/>
                </a:solidFill>
                <a:ea typeface="Meiryo UI" panose="020B0604030504040204" pitchFamily="50" charset="-128"/>
              </a:rPr>
              <a:t>注文 ー ジェイビルから受け取った注文書を閲覧し管理することを認めます。</a:t>
            </a:r>
            <a:endParaRPr lang="en-GB"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kern="0" dirty="0">
                <a:solidFill>
                  <a:srgbClr val="000000"/>
                </a:solidFill>
                <a:ea typeface="Meiryo UI" panose="020B0604030504040204" pitchFamily="50" charset="-128"/>
              </a:rPr>
              <a:t>請求書 － ジェイビルへ請求書作成し、送付することを認めます。</a:t>
            </a:r>
            <a:endParaRPr lang="en-US"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kern="0" dirty="0">
                <a:solidFill>
                  <a:srgbClr val="000000"/>
                </a:solidFill>
                <a:ea typeface="Meiryo UI" panose="020B0604030504040204" pitchFamily="50" charset="-128"/>
              </a:rPr>
              <a:t>カタログ －ジェイビル固有の電子カタログを作成し、管理することを認めます。</a:t>
            </a:r>
            <a:endParaRPr lang="en-US"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i="1" kern="0" dirty="0">
                <a:solidFill>
                  <a:srgbClr val="000000"/>
                </a:solidFill>
                <a:ea typeface="Meiryo UI" panose="020B0604030504040204" pitchFamily="50" charset="-128"/>
              </a:rPr>
              <a:t>プロファイル －</a:t>
            </a:r>
            <a:r>
              <a:rPr lang="ja-JP" altLang="en-US" kern="0" dirty="0">
                <a:solidFill>
                  <a:srgbClr val="000000"/>
                </a:solidFill>
                <a:ea typeface="Meiryo UI" panose="020B0604030504040204" pitchFamily="50" charset="-128"/>
              </a:rPr>
              <a:t>ジェイビル</a:t>
            </a:r>
            <a:r>
              <a:rPr lang="ja-JP" altLang="en-US" i="1" kern="0" dirty="0">
                <a:solidFill>
                  <a:srgbClr val="000000"/>
                </a:solidFill>
                <a:ea typeface="Meiryo UI" panose="020B0604030504040204" pitchFamily="50" charset="-128"/>
              </a:rPr>
              <a:t>固有のプロファイルを修正することを認めます。</a:t>
            </a:r>
            <a:endParaRPr lang="en-US" altLang="ja-JP" i="1" kern="0" dirty="0">
              <a:solidFill>
                <a:srgbClr val="000000"/>
              </a:solidFill>
              <a:ea typeface="Meiryo UI" panose="020B0604030504040204" pitchFamily="50" charset="-128"/>
            </a:endParaRPr>
          </a:p>
          <a:p>
            <a:pPr marL="457200" lvl="1">
              <a:defRPr/>
            </a:pPr>
            <a:r>
              <a:rPr lang="ja-JP" altLang="en-US" b="1" i="1" kern="0" dirty="0">
                <a:solidFill>
                  <a:srgbClr val="000000"/>
                </a:solidFill>
                <a:ea typeface="Meiryo UI" panose="020B0604030504040204" pitchFamily="50" charset="-128"/>
              </a:rPr>
              <a:t>注意：</a:t>
            </a:r>
            <a:r>
              <a:rPr lang="ja-JP" altLang="en-US" i="1" kern="0" dirty="0">
                <a:solidFill>
                  <a:srgbClr val="000000"/>
                </a:solidFill>
                <a:ea typeface="Meiryo UI" panose="020B0604030504040204" pitchFamily="50" charset="-128"/>
              </a:rPr>
              <a:t>すべてのユーザーは、許可に関わらず一般情報を編集できません。</a:t>
            </a:r>
            <a:endParaRPr lang="en-GB" i="1"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en-US" altLang="ja-JP" dirty="0">
                <a:ea typeface="Meiryo UI" panose="020B0604030504040204" pitchFamily="50" charset="-128"/>
              </a:rPr>
              <a:t>ASNs</a:t>
            </a:r>
            <a:r>
              <a:rPr lang="ja-JP" altLang="ja-JP" dirty="0">
                <a:ea typeface="Meiryo UI" panose="020B0604030504040204" pitchFamily="50" charset="-128"/>
              </a:rPr>
              <a:t> ー</a:t>
            </a:r>
            <a:r>
              <a:rPr lang="ja-JP" altLang="en-US" dirty="0">
                <a:ea typeface="Meiryo UI" panose="020B0604030504040204" pitchFamily="50" charset="-128"/>
              </a:rPr>
              <a:t> </a:t>
            </a:r>
            <a:r>
              <a:rPr lang="ja-JP" altLang="en-US" kern="0" dirty="0">
                <a:solidFill>
                  <a:srgbClr val="000000"/>
                </a:solidFill>
                <a:ea typeface="Meiryo UI" panose="020B0604030504040204" pitchFamily="50" charset="-128"/>
              </a:rPr>
              <a:t>ジェイビル</a:t>
            </a:r>
            <a:r>
              <a:rPr lang="ja-JP" altLang="ja-JP" dirty="0">
                <a:ea typeface="Meiryo UI" panose="020B0604030504040204" pitchFamily="50" charset="-128"/>
              </a:rPr>
              <a:t>へ事前出荷明細通知（</a:t>
            </a:r>
            <a:r>
              <a:rPr lang="en-US" altLang="ja-JP" dirty="0">
                <a:ea typeface="Meiryo UI" panose="020B0604030504040204" pitchFamily="50" charset="-128"/>
              </a:rPr>
              <a:t>ASNs</a:t>
            </a:r>
            <a:r>
              <a:rPr lang="ja-JP" altLang="ja-JP" dirty="0">
                <a:ea typeface="Meiryo UI" panose="020B0604030504040204" pitchFamily="50" charset="-128"/>
              </a:rPr>
              <a:t>）を作成し、送付することを認めます。</a:t>
            </a:r>
            <a:endParaRPr lang="en-GB" kern="0" dirty="0">
              <a:solidFill>
                <a:srgbClr val="000000"/>
              </a:solidFill>
              <a:ea typeface="Meiryo UI" panose="020B0604030504040204" pitchFamily="50" charset="-128"/>
            </a:endParaRPr>
          </a:p>
          <a:p>
            <a:pPr marL="742950" lvl="1" indent="-285750">
              <a:buFont typeface="Arial" panose="020B0604020202020204" pitchFamily="34" charset="0"/>
              <a:buChar char="-"/>
              <a:defRPr/>
            </a:pPr>
            <a:r>
              <a:rPr lang="ja-JP" altLang="en-US" kern="0" dirty="0">
                <a:solidFill>
                  <a:srgbClr val="000000"/>
                </a:solidFill>
                <a:ea typeface="Meiryo UI" panose="020B0604030504040204" pitchFamily="50" charset="-128"/>
              </a:rPr>
              <a:t>サービス</a:t>
            </a:r>
            <a:r>
              <a:rPr lang="en-US" altLang="ja-JP" kern="0" dirty="0">
                <a:solidFill>
                  <a:srgbClr val="000000"/>
                </a:solidFill>
                <a:ea typeface="Meiryo UI" panose="020B0604030504040204" pitchFamily="50" charset="-128"/>
              </a:rPr>
              <a:t>/</a:t>
            </a:r>
            <a:r>
              <a:rPr lang="ja-JP" altLang="en-US" kern="0" dirty="0">
                <a:solidFill>
                  <a:srgbClr val="000000"/>
                </a:solidFill>
                <a:ea typeface="Meiryo UI" panose="020B0604030504040204" pitchFamily="50" charset="-128"/>
              </a:rPr>
              <a:t>タイムシート － 注文書に対しサービス</a:t>
            </a:r>
            <a:r>
              <a:rPr lang="en-US" altLang="ja-JP" kern="0" dirty="0">
                <a:solidFill>
                  <a:srgbClr val="000000"/>
                </a:solidFill>
                <a:ea typeface="Meiryo UI" panose="020B0604030504040204" pitchFamily="50" charset="-128"/>
              </a:rPr>
              <a:t>/</a:t>
            </a:r>
            <a:r>
              <a:rPr lang="ja-JP" altLang="en-US" kern="0" dirty="0">
                <a:solidFill>
                  <a:srgbClr val="000000"/>
                </a:solidFill>
                <a:ea typeface="Meiryo UI" panose="020B0604030504040204" pitchFamily="50" charset="-128"/>
              </a:rPr>
              <a:t>タイムシートを作成し、提出することを認めます。</a:t>
            </a:r>
            <a:endParaRPr lang="en-GB" kern="0" dirty="0">
              <a:solidFill>
                <a:srgbClr val="000000"/>
              </a:solidFill>
              <a:ea typeface="Meiryo UI" panose="020B0604030504040204" pitchFamily="50" charset="-128"/>
            </a:endParaRPr>
          </a:p>
        </p:txBody>
      </p:sp>
    </p:spTree>
    <p:extLst>
      <p:ext uri="{BB962C8B-B14F-4D97-AF65-F5344CB8AC3E}">
        <p14:creationId xmlns:p14="http://schemas.microsoft.com/office/powerpoint/2010/main" val="39438277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a:xfrm>
            <a:off x="2044700" y="1346200"/>
            <a:ext cx="6192838" cy="3509963"/>
          </a:xfrm>
        </p:spPr>
        <p:txBody>
          <a:bodyPr/>
          <a:lstStyle/>
          <a:p>
            <a:r>
              <a:rPr lang="en-US" altLang="ja-JP" sz="6000" dirty="0"/>
              <a:t>CSP</a:t>
            </a:r>
            <a:r>
              <a:rPr lang="ja-JP" altLang="en-US" sz="6000" dirty="0"/>
              <a:t>ご利用の前に</a:t>
            </a:r>
          </a:p>
        </p:txBody>
      </p:sp>
    </p:spTree>
    <p:extLst>
      <p:ext uri="{BB962C8B-B14F-4D97-AF65-F5344CB8AC3E}">
        <p14:creationId xmlns:p14="http://schemas.microsoft.com/office/powerpoint/2010/main" val="1490764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752475" y="431800"/>
            <a:ext cx="7639050" cy="519113"/>
          </a:xfrm>
        </p:spPr>
        <p:txBody>
          <a:bodyPr/>
          <a:lstStyle/>
          <a:p>
            <a:r>
              <a:rPr lang="ja-JP" altLang="en-US" dirty="0">
                <a:ea typeface="Meiryo UI" panose="020B0604030504040204" pitchFamily="50" charset="-128"/>
              </a:rPr>
              <a:t>どのようなメリットがありますか</a:t>
            </a:r>
            <a:r>
              <a:rPr lang="en-US" altLang="ja-JP" dirty="0">
                <a:ea typeface="Meiryo UI" panose="020B0604030504040204" pitchFamily="50" charset="-128"/>
              </a:rPr>
              <a:t>?</a:t>
            </a:r>
            <a:endParaRPr lang="en-US" altLang="en-US" dirty="0">
              <a:ea typeface="Meiryo UI" panose="020B0604030504040204" pitchFamily="50" charset="-128"/>
            </a:endParaRPr>
          </a:p>
        </p:txBody>
      </p:sp>
      <p:sp>
        <p:nvSpPr>
          <p:cNvPr id="3" name="Text Placeholder 2"/>
          <p:cNvSpPr>
            <a:spLocks noGrp="1"/>
          </p:cNvSpPr>
          <p:nvPr>
            <p:ph type="body" sz="quarter" idx="10"/>
          </p:nvPr>
        </p:nvSpPr>
        <p:spPr>
          <a:xfrm>
            <a:off x="752475" y="1209675"/>
            <a:ext cx="3725863" cy="4594225"/>
          </a:xfrm>
        </p:spPr>
        <p:txBody>
          <a:bodyPr/>
          <a:lstStyle/>
          <a:p>
            <a:pPr>
              <a:defRPr/>
            </a:pPr>
            <a:r>
              <a:rPr lang="ja-JP" altLang="en-US" b="0">
                <a:latin typeface="Arial"/>
                <a:ea typeface="Meiryo UI"/>
                <a:cs typeface="Arial"/>
              </a:rPr>
              <a:t>ジェイビルとお取引先様が</a:t>
            </a:r>
            <a:r>
              <a:rPr lang="en-US" altLang="ja-JP" b="0" dirty="0" err="1">
                <a:latin typeface="Arial"/>
                <a:ea typeface="Meiryo UI"/>
                <a:cs typeface="Arial"/>
              </a:rPr>
              <a:t>Coupa</a:t>
            </a:r>
            <a:r>
              <a:rPr lang="ja-JP" altLang="en-US" b="0">
                <a:latin typeface="Arial"/>
                <a:ea typeface="Meiryo UI"/>
                <a:cs typeface="Arial"/>
              </a:rPr>
              <a:t>を経由したクラウド管理を共有することによって、注文の受注効率を向上、注文書の処理間違いや受領遅れを減らし、ジェイビルとのより良い関係を維持します。</a:t>
            </a:r>
            <a:endParaRPr lang="en-US" altLang="ja-JP" b="0">
              <a:latin typeface="Arial"/>
              <a:ea typeface="Meiryo UI"/>
              <a:cs typeface="Arial"/>
            </a:endParaRPr>
          </a:p>
          <a:p>
            <a:pPr>
              <a:defRPr/>
            </a:pPr>
            <a:endParaRPr lang="en-US" dirty="0">
              <a:latin typeface="Arial" panose="020B0604020202020204" pitchFamily="34" charset="0"/>
              <a:ea typeface="Meiryo UI" panose="020B0604030504040204" pitchFamily="50" charset="-128"/>
            </a:endParaRPr>
          </a:p>
          <a:p>
            <a:pPr marL="285750" indent="-285750">
              <a:buFont typeface="Arial" panose="020B0604020202020204" pitchFamily="34" charset="0"/>
              <a:buChar char="•"/>
              <a:defRPr/>
            </a:pPr>
            <a:r>
              <a:rPr lang="ja-JP" altLang="en-US" b="0">
                <a:latin typeface="Arial"/>
                <a:ea typeface="Meiryo UI"/>
                <a:cs typeface="Arial"/>
              </a:rPr>
              <a:t>効率的な請求書処理（</a:t>
            </a:r>
            <a:r>
              <a:rPr lang="en-US" altLang="ja-JP" b="0" dirty="0" err="1">
                <a:latin typeface="Arial"/>
                <a:ea typeface="Meiryo UI"/>
                <a:cs typeface="Arial"/>
              </a:rPr>
              <a:t>Eメールフリップ</a:t>
            </a:r>
            <a:r>
              <a:rPr lang="en-US" altLang="ja-JP" b="0" dirty="0">
                <a:latin typeface="Arial"/>
                <a:ea typeface="Meiryo UI"/>
                <a:cs typeface="Arial"/>
              </a:rPr>
              <a:t>）</a:t>
            </a:r>
            <a:endParaRPr lang="ja-JP" altLang="en-US" b="0" dirty="0">
              <a:latin typeface="Arial"/>
              <a:ea typeface="Meiryo UI"/>
              <a:cs typeface="Arial"/>
            </a:endParaRPr>
          </a:p>
          <a:p>
            <a:pPr marL="285750" indent="-285750">
              <a:buFont typeface="Arial" panose="020B0604020202020204" pitchFamily="34" charset="0"/>
              <a:buChar char="•"/>
              <a:defRPr/>
            </a:pPr>
            <a:r>
              <a:rPr lang="ja-JP" altLang="en-US" b="0" dirty="0">
                <a:latin typeface="Arial" panose="020B0604020202020204" pitchFamily="34" charset="0"/>
                <a:ea typeface="Meiryo UI" panose="020B0604030504040204" pitchFamily="50" charset="-128"/>
              </a:rPr>
              <a:t>注文書と請求書状況に対する可視性。</a:t>
            </a:r>
            <a:endParaRPr lang="en-US" altLang="ja-JP" b="0" dirty="0">
              <a:latin typeface="Arial" panose="020B0604020202020204" pitchFamily="34" charset="0"/>
              <a:ea typeface="Meiryo UI" panose="020B0604030504040204" pitchFamily="50" charset="-128"/>
            </a:endParaRPr>
          </a:p>
          <a:p>
            <a:pPr marL="285750" indent="-285750">
              <a:buFont typeface="Arial" panose="020B0604020202020204" pitchFamily="34" charset="0"/>
              <a:buChar char="•"/>
              <a:defRPr/>
            </a:pPr>
            <a:r>
              <a:rPr lang="ja-JP" altLang="en-US" b="0" dirty="0">
                <a:latin typeface="Arial" panose="020B0604020202020204" pitchFamily="34" charset="0"/>
                <a:ea typeface="Meiryo UI" panose="020B0604030504040204" pitchFamily="50" charset="-128"/>
              </a:rPr>
              <a:t>マニュアル処理による紙での取引処理を削減</a:t>
            </a:r>
            <a:endParaRPr lang="en-US" b="0" dirty="0">
              <a:latin typeface="Arial" panose="020B0604020202020204" pitchFamily="34" charset="0"/>
              <a:ea typeface="Meiryo UI" panose="020B0604030504040204" pitchFamily="50" charset="-128"/>
            </a:endParaRPr>
          </a:p>
        </p:txBody>
      </p:sp>
      <p:grpSp>
        <p:nvGrpSpPr>
          <p:cNvPr id="24580" name="Group 1"/>
          <p:cNvGrpSpPr>
            <a:grpSpLocks/>
          </p:cNvGrpSpPr>
          <p:nvPr/>
        </p:nvGrpSpPr>
        <p:grpSpPr bwMode="auto">
          <a:xfrm>
            <a:off x="4572000" y="1204913"/>
            <a:ext cx="3843338" cy="4545012"/>
            <a:chOff x="4856163" y="1347788"/>
            <a:chExt cx="3843337" cy="4545012"/>
          </a:xfrm>
        </p:grpSpPr>
        <p:sp>
          <p:nvSpPr>
            <p:cNvPr id="19" name="Freeform 18"/>
            <p:cNvSpPr>
              <a:spLocks/>
            </p:cNvSpPr>
            <p:nvPr/>
          </p:nvSpPr>
          <p:spPr bwMode="auto">
            <a:xfrm>
              <a:off x="7270750" y="1362075"/>
              <a:ext cx="1428750" cy="1652588"/>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accent4"/>
            </a:solidFill>
            <a:ln w="9525">
              <a:noFill/>
              <a:round/>
              <a:headEnd/>
              <a:tailEnd/>
            </a:ln>
          </p:spPr>
          <p:txBody>
            <a:bodyPr wrap="square" anchor="ctr"/>
            <a:lstStyle/>
            <a:p>
              <a:pPr algn="ctr">
                <a:defRPr/>
              </a:pPr>
              <a:r>
                <a:rPr lang="ja-JP" altLang="en-US" sz="1600" b="1" dirty="0">
                  <a:solidFill>
                    <a:schemeClr val="bg1"/>
                  </a:solidFill>
                  <a:latin typeface="+mn-lt"/>
                  <a:ea typeface="Meiryo UI" panose="020B0604030504040204" pitchFamily="50" charset="-128"/>
                </a:rPr>
                <a:t>マニュアル作業を削減</a:t>
              </a:r>
              <a:endParaRPr lang="en-US" sz="1600" b="1" dirty="0">
                <a:solidFill>
                  <a:schemeClr val="bg1"/>
                </a:solidFill>
                <a:latin typeface="+mn-lt"/>
                <a:ea typeface="Meiryo UI" panose="020B0604030504040204" pitchFamily="50" charset="-128"/>
              </a:endParaRPr>
            </a:p>
          </p:txBody>
        </p:sp>
        <p:sp>
          <p:nvSpPr>
            <p:cNvPr id="20" name="Freeform 12"/>
            <p:cNvSpPr>
              <a:spLocks/>
            </p:cNvSpPr>
            <p:nvPr/>
          </p:nvSpPr>
          <p:spPr bwMode="auto">
            <a:xfrm>
              <a:off x="5726113" y="1347788"/>
              <a:ext cx="1477963" cy="1708150"/>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accent1"/>
            </a:solidFill>
            <a:ln w="9525">
              <a:noFill/>
              <a:round/>
              <a:headEnd/>
              <a:tailEnd/>
            </a:ln>
          </p:spPr>
          <p:txBody>
            <a:bodyPr anchor="ctr"/>
            <a:lstStyle/>
            <a:p>
              <a:pPr algn="ctr">
                <a:defRPr/>
              </a:pPr>
              <a:r>
                <a:rPr lang="ja-JP" altLang="en-US" sz="1600" b="1" dirty="0">
                  <a:solidFill>
                    <a:schemeClr val="bg1"/>
                  </a:solidFill>
                  <a:latin typeface="+mn-lt"/>
                  <a:ea typeface="Meiryo UI" panose="020B0604030504040204" pitchFamily="50" charset="-128"/>
                </a:rPr>
                <a:t>利便性</a:t>
              </a:r>
              <a:endParaRPr lang="en-US" sz="1600" b="1" dirty="0">
                <a:solidFill>
                  <a:schemeClr val="bg1"/>
                </a:solidFill>
                <a:latin typeface="+mn-lt"/>
                <a:ea typeface="Meiryo UI" panose="020B0604030504040204" pitchFamily="50" charset="-128"/>
              </a:endParaRPr>
            </a:p>
          </p:txBody>
        </p:sp>
        <p:sp>
          <p:nvSpPr>
            <p:cNvPr id="21" name="Freeform 9"/>
            <p:cNvSpPr>
              <a:spLocks/>
            </p:cNvSpPr>
            <p:nvPr/>
          </p:nvSpPr>
          <p:spPr bwMode="auto">
            <a:xfrm>
              <a:off x="6510338" y="2678113"/>
              <a:ext cx="1547813" cy="1787525"/>
            </a:xfrm>
            <a:custGeom>
              <a:avLst/>
              <a:gdLst>
                <a:gd name="T0" fmla="*/ 722 w 722"/>
                <a:gd name="T1" fmla="*/ 626 h 834"/>
                <a:gd name="T2" fmla="*/ 361 w 722"/>
                <a:gd name="T3" fmla="*/ 834 h 834"/>
                <a:gd name="T4" fmla="*/ 0 w 722"/>
                <a:gd name="T5" fmla="*/ 626 h 834"/>
                <a:gd name="T6" fmla="*/ 0 w 722"/>
                <a:gd name="T7" fmla="*/ 208 h 834"/>
                <a:gd name="T8" fmla="*/ 361 w 722"/>
                <a:gd name="T9" fmla="*/ 0 h 834"/>
                <a:gd name="T10" fmla="*/ 722 w 722"/>
                <a:gd name="T11" fmla="*/ 208 h 834"/>
                <a:gd name="T12" fmla="*/ 722 w 722"/>
                <a:gd name="T13" fmla="*/ 626 h 834"/>
              </a:gdLst>
              <a:ahLst/>
              <a:cxnLst>
                <a:cxn ang="0">
                  <a:pos x="T0" y="T1"/>
                </a:cxn>
                <a:cxn ang="0">
                  <a:pos x="T2" y="T3"/>
                </a:cxn>
                <a:cxn ang="0">
                  <a:pos x="T4" y="T5"/>
                </a:cxn>
                <a:cxn ang="0">
                  <a:pos x="T6" y="T7"/>
                </a:cxn>
                <a:cxn ang="0">
                  <a:pos x="T8" y="T9"/>
                </a:cxn>
                <a:cxn ang="0">
                  <a:pos x="T10" y="T11"/>
                </a:cxn>
                <a:cxn ang="0">
                  <a:pos x="T12" y="T13"/>
                </a:cxn>
              </a:cxnLst>
              <a:rect l="0" t="0" r="r" b="b"/>
              <a:pathLst>
                <a:path w="722" h="834">
                  <a:moveTo>
                    <a:pt x="722" y="626"/>
                  </a:moveTo>
                  <a:lnTo>
                    <a:pt x="361" y="834"/>
                  </a:lnTo>
                  <a:lnTo>
                    <a:pt x="0" y="626"/>
                  </a:lnTo>
                  <a:lnTo>
                    <a:pt x="0" y="208"/>
                  </a:lnTo>
                  <a:lnTo>
                    <a:pt x="361" y="0"/>
                  </a:lnTo>
                  <a:lnTo>
                    <a:pt x="722" y="208"/>
                  </a:lnTo>
                  <a:lnTo>
                    <a:pt x="722" y="626"/>
                  </a:lnTo>
                  <a:close/>
                </a:path>
              </a:pathLst>
            </a:custGeom>
            <a:solidFill>
              <a:schemeClr val="accent5"/>
            </a:solidFill>
            <a:ln w="9525">
              <a:noFill/>
              <a:round/>
              <a:headEnd/>
              <a:tailEnd/>
            </a:ln>
          </p:spPr>
          <p:txBody>
            <a:bodyPr anchor="ctr"/>
            <a:lstStyle/>
            <a:p>
              <a:pPr algn="ctr">
                <a:defRPr/>
              </a:pPr>
              <a:r>
                <a:rPr lang="ja-JP" altLang="en-US" sz="1600" b="1" dirty="0">
                  <a:solidFill>
                    <a:schemeClr val="bg1"/>
                  </a:solidFill>
                  <a:latin typeface="+mn-lt"/>
                  <a:ea typeface="Meiryo UI" panose="020B0604030504040204" pitchFamily="50" charset="-128"/>
                </a:rPr>
                <a:t>サプライヤー</a:t>
              </a:r>
              <a:endParaRPr lang="en-US" altLang="ja-JP" sz="1600" b="1" dirty="0">
                <a:solidFill>
                  <a:schemeClr val="bg1"/>
                </a:solidFill>
                <a:latin typeface="+mn-lt"/>
                <a:ea typeface="Meiryo UI" panose="020B0604030504040204" pitchFamily="50" charset="-128"/>
              </a:endParaRPr>
            </a:p>
            <a:p>
              <a:pPr algn="ctr">
                <a:defRPr/>
              </a:pPr>
              <a:r>
                <a:rPr lang="ja-JP" altLang="en-US" sz="1600" b="1" dirty="0">
                  <a:solidFill>
                    <a:schemeClr val="bg1"/>
                  </a:solidFill>
                  <a:latin typeface="+mn-lt"/>
                  <a:ea typeface="Meiryo UI" panose="020B0604030504040204" pitchFamily="50" charset="-128"/>
                </a:rPr>
                <a:t>コストの削減</a:t>
              </a:r>
              <a:endParaRPr lang="en-US" sz="1600" b="1" dirty="0">
                <a:solidFill>
                  <a:schemeClr val="bg1"/>
                </a:solidFill>
                <a:latin typeface="+mn-lt"/>
                <a:ea typeface="Meiryo UI" panose="020B0604030504040204" pitchFamily="50" charset="-128"/>
              </a:endParaRPr>
            </a:p>
          </p:txBody>
        </p:sp>
        <p:sp>
          <p:nvSpPr>
            <p:cNvPr id="22" name="Freeform 19"/>
            <p:cNvSpPr>
              <a:spLocks/>
            </p:cNvSpPr>
            <p:nvPr/>
          </p:nvSpPr>
          <p:spPr bwMode="auto">
            <a:xfrm>
              <a:off x="5721351" y="4105275"/>
              <a:ext cx="1549400" cy="1787525"/>
            </a:xfrm>
            <a:custGeom>
              <a:avLst/>
              <a:gdLst>
                <a:gd name="T0" fmla="*/ 723 w 723"/>
                <a:gd name="T1" fmla="*/ 626 h 834"/>
                <a:gd name="T2" fmla="*/ 362 w 723"/>
                <a:gd name="T3" fmla="*/ 834 h 834"/>
                <a:gd name="T4" fmla="*/ 0 w 723"/>
                <a:gd name="T5" fmla="*/ 626 h 834"/>
                <a:gd name="T6" fmla="*/ 0 w 723"/>
                <a:gd name="T7" fmla="*/ 208 h 834"/>
                <a:gd name="T8" fmla="*/ 362 w 723"/>
                <a:gd name="T9" fmla="*/ 0 h 834"/>
                <a:gd name="T10" fmla="*/ 723 w 723"/>
                <a:gd name="T11" fmla="*/ 208 h 834"/>
                <a:gd name="T12" fmla="*/ 723 w 723"/>
                <a:gd name="T13" fmla="*/ 626 h 834"/>
              </a:gdLst>
              <a:ahLst/>
              <a:cxnLst>
                <a:cxn ang="0">
                  <a:pos x="T0" y="T1"/>
                </a:cxn>
                <a:cxn ang="0">
                  <a:pos x="T2" y="T3"/>
                </a:cxn>
                <a:cxn ang="0">
                  <a:pos x="T4" y="T5"/>
                </a:cxn>
                <a:cxn ang="0">
                  <a:pos x="T6" y="T7"/>
                </a:cxn>
                <a:cxn ang="0">
                  <a:pos x="T8" y="T9"/>
                </a:cxn>
                <a:cxn ang="0">
                  <a:pos x="T10" y="T11"/>
                </a:cxn>
                <a:cxn ang="0">
                  <a:pos x="T12" y="T13"/>
                </a:cxn>
              </a:cxnLst>
              <a:rect l="0" t="0" r="r" b="b"/>
              <a:pathLst>
                <a:path w="723" h="834">
                  <a:moveTo>
                    <a:pt x="723" y="626"/>
                  </a:moveTo>
                  <a:lnTo>
                    <a:pt x="362" y="834"/>
                  </a:lnTo>
                  <a:lnTo>
                    <a:pt x="0" y="626"/>
                  </a:lnTo>
                  <a:lnTo>
                    <a:pt x="0" y="208"/>
                  </a:lnTo>
                  <a:lnTo>
                    <a:pt x="362" y="0"/>
                  </a:lnTo>
                  <a:lnTo>
                    <a:pt x="723" y="208"/>
                  </a:lnTo>
                  <a:lnTo>
                    <a:pt x="723" y="626"/>
                  </a:lnTo>
                  <a:close/>
                </a:path>
              </a:pathLst>
            </a:custGeom>
            <a:solidFill>
              <a:schemeClr val="accent3"/>
            </a:solidFill>
            <a:ln w="9525">
              <a:noFill/>
              <a:round/>
              <a:headEnd/>
              <a:tailEnd/>
            </a:ln>
          </p:spPr>
          <p:txBody>
            <a:bodyPr anchor="ctr"/>
            <a:lstStyle/>
            <a:p>
              <a:pPr algn="ctr">
                <a:defRPr/>
              </a:pPr>
              <a:r>
                <a:rPr lang="ja-JP" altLang="en-US" sz="1600" b="1" dirty="0">
                  <a:solidFill>
                    <a:schemeClr val="bg1"/>
                  </a:solidFill>
                  <a:latin typeface="+mn-lt"/>
                  <a:ea typeface="Meiryo UI" panose="020B0604030504040204" pitchFamily="50" charset="-128"/>
                </a:rPr>
                <a:t>正確かつ効率的</a:t>
              </a:r>
              <a:endParaRPr lang="en-US" sz="1600" b="1" dirty="0">
                <a:solidFill>
                  <a:schemeClr val="bg1"/>
                </a:solidFill>
                <a:latin typeface="+mn-lt"/>
                <a:ea typeface="Meiryo UI" panose="020B0604030504040204" pitchFamily="50" charset="-128"/>
              </a:endParaRPr>
            </a:p>
          </p:txBody>
        </p:sp>
        <p:sp>
          <p:nvSpPr>
            <p:cNvPr id="23" name="Freeform 18"/>
            <p:cNvSpPr>
              <a:spLocks noChangeAspect="1"/>
            </p:cNvSpPr>
            <p:nvPr/>
          </p:nvSpPr>
          <p:spPr bwMode="auto">
            <a:xfrm>
              <a:off x="4856163" y="2665413"/>
              <a:ext cx="1582738" cy="1828800"/>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tx2"/>
            </a:solidFill>
            <a:ln w="9525">
              <a:noFill/>
              <a:round/>
              <a:headEnd/>
              <a:tailEnd/>
            </a:ln>
          </p:spPr>
          <p:txBody>
            <a:bodyPr anchor="ctr"/>
            <a:lstStyle/>
            <a:p>
              <a:pPr algn="ctr">
                <a:defRPr/>
              </a:pPr>
              <a:r>
                <a:rPr lang="ja-JP" altLang="en-US" sz="1600" b="1" dirty="0">
                  <a:solidFill>
                    <a:schemeClr val="bg1"/>
                  </a:solidFill>
                  <a:latin typeface="+mn-lt"/>
                  <a:ea typeface="Meiryo UI" panose="020B0604030504040204" pitchFamily="50" charset="-128"/>
                </a:rPr>
                <a:t>優れた</a:t>
              </a:r>
              <a:endParaRPr lang="en-US" altLang="ja-JP" sz="1600" b="1" dirty="0">
                <a:solidFill>
                  <a:schemeClr val="bg1"/>
                </a:solidFill>
                <a:latin typeface="+mn-lt"/>
                <a:ea typeface="Meiryo UI" panose="020B0604030504040204" pitchFamily="50" charset="-128"/>
              </a:endParaRPr>
            </a:p>
            <a:p>
              <a:pPr algn="ctr">
                <a:defRPr/>
              </a:pPr>
              <a:r>
                <a:rPr lang="ja-JP" altLang="en-US" sz="1600" b="1" dirty="0">
                  <a:solidFill>
                    <a:schemeClr val="bg1"/>
                  </a:solidFill>
                  <a:latin typeface="+mn-lt"/>
                  <a:ea typeface="Meiryo UI" panose="020B0604030504040204" pitchFamily="50" charset="-128"/>
                </a:rPr>
                <a:t>キャッシュフロー</a:t>
              </a:r>
              <a:endParaRPr lang="en-US" sz="1600" b="1" dirty="0">
                <a:solidFill>
                  <a:schemeClr val="bg1"/>
                </a:solidFill>
                <a:latin typeface="+mn-lt"/>
                <a:ea typeface="Meiryo UI" panose="020B0604030504040204" pitchFamily="50" charset="-128"/>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52475" y="431800"/>
            <a:ext cx="8001000" cy="519113"/>
          </a:xfrm>
        </p:spPr>
        <p:txBody>
          <a:bodyPr/>
          <a:lstStyle/>
          <a:p>
            <a:r>
              <a:rPr lang="en-US" altLang="ja-JP" dirty="0">
                <a:ea typeface="Meiryo UI" panose="020B0604030504040204" pitchFamily="50" charset="-128"/>
              </a:rPr>
              <a:t>CSP</a:t>
            </a:r>
            <a:r>
              <a:rPr lang="ja-JP" altLang="en-US" dirty="0">
                <a:ea typeface="Meiryo UI" panose="020B0604030504040204" pitchFamily="50" charset="-128"/>
              </a:rPr>
              <a:t>を利用するためには</a:t>
            </a:r>
            <a:endParaRPr lang="en-US" altLang="en-US" dirty="0">
              <a:ea typeface="Meiryo UI" panose="020B0604030504040204" pitchFamily="50" charset="-128"/>
            </a:endParaRPr>
          </a:p>
        </p:txBody>
      </p:sp>
      <p:sp>
        <p:nvSpPr>
          <p:cNvPr id="3" name="Text Placeholder 2"/>
          <p:cNvSpPr>
            <a:spLocks noGrp="1"/>
          </p:cNvSpPr>
          <p:nvPr>
            <p:ph type="body" sz="quarter" idx="10"/>
          </p:nvPr>
        </p:nvSpPr>
        <p:spPr>
          <a:xfrm>
            <a:off x="752475" y="1209675"/>
            <a:ext cx="7639050" cy="4594225"/>
          </a:xfrm>
        </p:spPr>
        <p:txBody>
          <a:bodyPr/>
          <a:lstStyle/>
          <a:p>
            <a:pPr marL="285750" indent="-285750" algn="just">
              <a:buFont typeface="Arial" panose="020B0604020202020204" pitchFamily="34" charset="0"/>
              <a:buChar char="•"/>
              <a:defRPr/>
            </a:pPr>
            <a:endParaRPr lang="en-US" b="0" dirty="0">
              <a:ea typeface="Meiryo UI" panose="020B0604030504040204" pitchFamily="50" charset="-128"/>
            </a:endParaRPr>
          </a:p>
          <a:p>
            <a:pPr marL="285750" indent="-285750" algn="just">
              <a:buFont typeface="Arial" panose="020B0604020202020204" pitchFamily="34" charset="0"/>
              <a:buChar char="•"/>
              <a:defRPr/>
            </a:pPr>
            <a:r>
              <a:rPr lang="en-US" altLang="ja-JP" b="0" dirty="0" err="1">
                <a:ea typeface="Meiryo UI" panose="020B0604030504040204" pitchFamily="50" charset="-128"/>
              </a:rPr>
              <a:t>Coupa</a:t>
            </a:r>
            <a:r>
              <a:rPr lang="ja-JP" altLang="en-US" b="0" dirty="0">
                <a:ea typeface="Meiryo UI" panose="020B0604030504040204" pitchFamily="50" charset="-128"/>
              </a:rPr>
              <a:t> サプライヤーポータル（</a:t>
            </a:r>
            <a:r>
              <a:rPr lang="en-US" altLang="ja-JP" b="0" dirty="0">
                <a:ea typeface="Meiryo UI" panose="020B0604030504040204" pitchFamily="50" charset="-128"/>
              </a:rPr>
              <a:t>CSP</a:t>
            </a:r>
            <a:r>
              <a:rPr lang="ja-JP" altLang="en-US" b="0" dirty="0">
                <a:ea typeface="Meiryo UI" panose="020B0604030504040204" pitchFamily="50" charset="-128"/>
              </a:rPr>
              <a:t>）からの招待</a:t>
            </a:r>
            <a:r>
              <a:rPr lang="en-US" altLang="ja-JP" b="0" dirty="0">
                <a:ea typeface="Meiryo UI" panose="020B0604030504040204" pitchFamily="50" charset="-128"/>
              </a:rPr>
              <a:t>E</a:t>
            </a:r>
            <a:r>
              <a:rPr lang="ja-JP" altLang="en-US" b="0" dirty="0">
                <a:ea typeface="Meiryo UI" panose="020B0604030504040204" pitchFamily="50" charset="-128"/>
              </a:rPr>
              <a:t>メールを承諾してください</a:t>
            </a:r>
            <a:endParaRPr lang="en-US" altLang="ja-JP" b="0" dirty="0">
              <a:ea typeface="Meiryo UI" panose="020B0604030504040204" pitchFamily="50" charset="-128"/>
            </a:endParaRPr>
          </a:p>
          <a:p>
            <a:pPr marL="285750" indent="-285750" algn="just">
              <a:buFont typeface="Arial" panose="020B0604020202020204" pitchFamily="34" charset="0"/>
              <a:buChar char="•"/>
              <a:defRPr/>
            </a:pPr>
            <a:r>
              <a:rPr lang="ja-JP" altLang="en-US" b="0" dirty="0">
                <a:solidFill>
                  <a:srgbClr val="000000"/>
                </a:solidFill>
                <a:ea typeface="Meiryo UI" panose="020B0604030504040204" pitchFamily="50" charset="-128"/>
              </a:rPr>
              <a:t>アカウントが作成されたらすぐに、</a:t>
            </a:r>
            <a:r>
              <a:rPr lang="en-US" altLang="ja-JP" b="0" dirty="0">
                <a:solidFill>
                  <a:srgbClr val="000000"/>
                </a:solidFill>
                <a:ea typeface="Meiryo UI" panose="020B0604030504040204" pitchFamily="50" charset="-128"/>
              </a:rPr>
              <a:t>CSP</a:t>
            </a:r>
            <a:r>
              <a:rPr lang="ja-JP" altLang="en-US" b="0" dirty="0">
                <a:solidFill>
                  <a:srgbClr val="000000"/>
                </a:solidFill>
                <a:ea typeface="Meiryo UI" panose="020B0604030504040204" pitchFamily="50" charset="-128"/>
              </a:rPr>
              <a:t>の</a:t>
            </a:r>
            <a:r>
              <a:rPr lang="ja-JP" altLang="en-US" b="0" dirty="0">
                <a:ea typeface="Meiryo UI" panose="020B0604030504040204" pitchFamily="50" charset="-128"/>
              </a:rPr>
              <a:t>全てのプロファイルと管理者情報を更新します。</a:t>
            </a:r>
            <a:endParaRPr lang="en-US" b="0" dirty="0">
              <a:ea typeface="Meiryo UI" panose="020B0604030504040204" pitchFamily="50" charset="-128"/>
            </a:endParaRPr>
          </a:p>
          <a:p>
            <a:pPr marL="285750" lvl="1" indent="-285750" algn="just">
              <a:buFont typeface="Arial" panose="020B0604020202020204" pitchFamily="34" charset="0"/>
              <a:buChar char="•"/>
              <a:defRPr/>
            </a:pPr>
            <a:r>
              <a:rPr lang="ja-JP" altLang="en-US" b="0" dirty="0">
                <a:ea typeface="Meiryo UI" panose="020B0604030504040204" pitchFamily="50" charset="-128"/>
              </a:rPr>
              <a:t>お取引先様の経理と連携します</a:t>
            </a:r>
            <a:endParaRPr lang="en-US" altLang="ja-JP" dirty="0">
              <a:ea typeface="Meiryo UI" panose="020B0604030504040204" pitchFamily="50" charset="-128"/>
            </a:endParaRPr>
          </a:p>
          <a:p>
            <a:pPr marL="569913" lvl="2" indent="-285750" algn="just">
              <a:buFont typeface="Arial" panose="020B0604020202020204" pitchFamily="34" charset="0"/>
              <a:buChar char="•"/>
              <a:defRPr/>
            </a:pPr>
            <a:r>
              <a:rPr lang="ja-JP" altLang="en-US" dirty="0">
                <a:ea typeface="Meiryo UI" panose="020B0604030504040204" pitchFamily="50" charset="-128"/>
              </a:rPr>
              <a:t>請求書の作成など、御社経理部門にご説明をお願いします。</a:t>
            </a:r>
            <a:endParaRPr lang="en-US" altLang="ja-JP" dirty="0">
              <a:ea typeface="Meiryo UI" panose="020B0604030504040204" pitchFamily="50" charset="-128"/>
            </a:endParaRPr>
          </a:p>
          <a:p>
            <a:pPr lvl="2" indent="0" algn="just">
              <a:buNone/>
              <a:defRPr/>
            </a:pPr>
            <a:r>
              <a:rPr lang="ja-JP" altLang="en-US" dirty="0">
                <a:ea typeface="Meiryo UI" panose="020B0604030504040204" pitchFamily="50" charset="-128"/>
              </a:rPr>
              <a:t>（必要に応じて、ジェイビルの担当者よりご説明を行います）</a:t>
            </a:r>
            <a:endParaRPr lang="en-US" dirty="0">
              <a:ea typeface="Meiryo UI" panose="020B0604030504040204" pitchFamily="50" charset="-128"/>
            </a:endParaRPr>
          </a:p>
          <a:p>
            <a:pPr lvl="2" indent="0" algn="just">
              <a:buNone/>
              <a:defRPr/>
            </a:pPr>
            <a:endParaRPr lang="en-US" dirty="0">
              <a:ea typeface="Meiryo UI" panose="020B0604030504040204" pitchFamily="50" charset="-128"/>
            </a:endParaRPr>
          </a:p>
          <a:p>
            <a:pPr marL="569913" lvl="2" indent="-285750" algn="just">
              <a:buFont typeface="Arial" panose="020B0604020202020204" pitchFamily="34" charset="0"/>
              <a:buChar char="•"/>
              <a:defRPr/>
            </a:pPr>
            <a:endParaRPr lang="en-US" b="0" dirty="0">
              <a:ea typeface="Meiryo UI" panose="020B0604030504040204" pitchFamily="50" charset="-128"/>
            </a:endParaRPr>
          </a:p>
        </p:txBody>
      </p:sp>
    </p:spTree>
    <p:extLst>
      <p:ext uri="{BB962C8B-B14F-4D97-AF65-F5344CB8AC3E}">
        <p14:creationId xmlns:p14="http://schemas.microsoft.com/office/powerpoint/2010/main" val="13132728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3"/>
          <p:cNvSpPr>
            <a:spLocks noGrp="1"/>
          </p:cNvSpPr>
          <p:nvPr>
            <p:ph type="ctrTitle"/>
          </p:nvPr>
        </p:nvSpPr>
        <p:spPr>
          <a:xfrm>
            <a:off x="2044700" y="1346200"/>
            <a:ext cx="6192838" cy="3509963"/>
          </a:xfrm>
        </p:spPr>
        <p:txBody>
          <a:bodyPr/>
          <a:lstStyle/>
          <a:p>
            <a:r>
              <a:rPr lang="ja-JP" altLang="en-US" sz="7200" dirty="0">
                <a:ea typeface="Meiryo UI" panose="020B0604030504040204" pitchFamily="50" charset="-128"/>
              </a:rPr>
              <a:t>まとめ</a:t>
            </a:r>
            <a:endParaRPr lang="en-US" altLang="en-US" sz="7200" dirty="0">
              <a:ea typeface="Meiryo UI" panose="020B0604030504040204" pitchFamily="50" charset="-128"/>
            </a:endParaRPr>
          </a:p>
        </p:txBody>
      </p:sp>
    </p:spTree>
    <p:extLst>
      <p:ext uri="{BB962C8B-B14F-4D97-AF65-F5344CB8AC3E}">
        <p14:creationId xmlns:p14="http://schemas.microsoft.com/office/powerpoint/2010/main" val="5283731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ja-JP" altLang="en-US" dirty="0">
                <a:ea typeface="Meiryo UI" panose="020B0604030504040204" pitchFamily="50" charset="-128"/>
              </a:rPr>
              <a:t>キーポイント</a:t>
            </a:r>
            <a:endParaRPr lang="en-US" altLang="en-US" dirty="0">
              <a:ea typeface="Meiryo UI" panose="020B0604030504040204" pitchFamily="50" charset="-128"/>
            </a:endParaRPr>
          </a:p>
        </p:txBody>
      </p:sp>
      <p:sp>
        <p:nvSpPr>
          <p:cNvPr id="29699" name="Text Placeholder 2"/>
          <p:cNvSpPr>
            <a:spLocks noGrp="1"/>
          </p:cNvSpPr>
          <p:nvPr>
            <p:ph type="body" sz="quarter" idx="10"/>
          </p:nvPr>
        </p:nvSpPr>
        <p:spPr>
          <a:xfrm>
            <a:off x="752475" y="1209675"/>
            <a:ext cx="4791075" cy="5013325"/>
          </a:xfrm>
        </p:spPr>
        <p:txBody>
          <a:bodyPr/>
          <a:lstStyle/>
          <a:p>
            <a:pPr marL="228600" indent="-228600" algn="just">
              <a:spcBef>
                <a:spcPts val="400"/>
              </a:spcBef>
              <a:spcAft>
                <a:spcPct val="0"/>
              </a:spcAft>
              <a:buClr>
                <a:srgbClr val="000000"/>
              </a:buClr>
              <a:buFont typeface="Wingdings" pitchFamily="2" charset="2"/>
              <a:buChar char="§"/>
              <a:defRPr/>
            </a:pPr>
            <a:r>
              <a:rPr lang="en-US" altLang="ja-JP" b="0" kern="0" dirty="0" err="1">
                <a:solidFill>
                  <a:srgbClr val="000000"/>
                </a:solidFill>
                <a:ea typeface="Meiryo UI"/>
              </a:rPr>
              <a:t>Coupa</a:t>
            </a:r>
            <a:r>
              <a:rPr lang="ja-JP" altLang="en-US" b="0" kern="0">
                <a:solidFill>
                  <a:srgbClr val="000000"/>
                </a:solidFill>
                <a:ea typeface="Meiryo UI"/>
              </a:rPr>
              <a:t>はジェイビル支払いプロセスの実務を一元化し、当社の戦略的お取引先様との関係にメリットをもたらします。</a:t>
            </a:r>
            <a:endParaRPr lang="en-US" b="0" kern="0">
              <a:solidFill>
                <a:srgbClr val="000000"/>
              </a:solidFill>
              <a:ea typeface="Meiryo UI"/>
            </a:endParaRPr>
          </a:p>
          <a:p>
            <a:pPr marL="571500" lvl="1" indent="-228600" algn="just">
              <a:spcBef>
                <a:spcPts val="400"/>
              </a:spcBef>
              <a:spcAft>
                <a:spcPct val="0"/>
              </a:spcAft>
              <a:buClr>
                <a:srgbClr val="000000"/>
              </a:buClr>
              <a:buFontTx/>
              <a:buChar char="–"/>
              <a:defRPr/>
            </a:pPr>
            <a:r>
              <a:rPr lang="ja-JP" altLang="en-US" kern="0" dirty="0">
                <a:solidFill>
                  <a:srgbClr val="000000"/>
                </a:solidFill>
                <a:ea typeface="Meiryo UI" panose="020B0604030504040204" pitchFamily="50" charset="-128"/>
              </a:rPr>
              <a:t>請求書の支払い状況をオンラインで見ることができます。</a:t>
            </a:r>
            <a:r>
              <a:rPr lang="en-US" kern="0" dirty="0">
                <a:solidFill>
                  <a:srgbClr val="000000"/>
                </a:solidFill>
                <a:ea typeface="Meiryo UI" panose="020B0604030504040204" pitchFamily="50" charset="-128"/>
              </a:rPr>
              <a:t> </a:t>
            </a:r>
          </a:p>
          <a:p>
            <a:pPr marL="228600"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お取引先様は、以下のオンライン機能を持ちます。</a:t>
            </a:r>
            <a:endParaRPr lang="en-US" altLang="ja-JP" b="0" kern="0" dirty="0">
              <a:solidFill>
                <a:srgbClr val="000000"/>
              </a:solidFill>
              <a:ea typeface="Meiryo UI" panose="020B0604030504040204" pitchFamily="50" charset="-128"/>
            </a:endParaRPr>
          </a:p>
          <a:p>
            <a:pPr marL="512445" lvl="2"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カタログと価格設定の管理</a:t>
            </a:r>
            <a:endParaRPr lang="en-US" altLang="ja-JP" b="0" kern="0" dirty="0">
              <a:solidFill>
                <a:srgbClr val="000000"/>
              </a:solidFill>
              <a:ea typeface="Meiryo UI" panose="020B0604030504040204" pitchFamily="50" charset="-128"/>
              <a:cs typeface="Arial"/>
            </a:endParaRPr>
          </a:p>
          <a:p>
            <a:pPr marL="512445" lvl="2"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a:rPr>
              <a:t>注文書の受領承認</a:t>
            </a:r>
            <a:r>
              <a:rPr lang="en-US" altLang="ja-JP" b="0" kern="0" dirty="0">
                <a:solidFill>
                  <a:srgbClr val="000000"/>
                </a:solidFill>
                <a:ea typeface="Meiryo UI"/>
              </a:rPr>
              <a:t>/</a:t>
            </a:r>
            <a:r>
              <a:rPr lang="ja-JP" altLang="en-US" b="0" kern="0" dirty="0">
                <a:solidFill>
                  <a:srgbClr val="000000"/>
                </a:solidFill>
                <a:ea typeface="Meiryo UI"/>
              </a:rPr>
              <a:t>納期回答</a:t>
            </a:r>
            <a:endParaRPr lang="en-US" altLang="ja-JP" b="0" kern="0" dirty="0">
              <a:solidFill>
                <a:srgbClr val="000000"/>
              </a:solidFill>
              <a:ea typeface="Meiryo UI"/>
              <a:cs typeface="Arial"/>
            </a:endParaRPr>
          </a:p>
          <a:p>
            <a:pPr marL="512445" lvl="2"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オンラインでの請求書の送付</a:t>
            </a:r>
            <a:endParaRPr lang="en-US" altLang="ja-JP" b="0" kern="0" dirty="0">
              <a:solidFill>
                <a:srgbClr val="000000"/>
              </a:solidFill>
              <a:ea typeface="Meiryo UI" panose="020B0604030504040204" pitchFamily="50" charset="-128"/>
              <a:cs typeface="Arial"/>
            </a:endParaRPr>
          </a:p>
          <a:p>
            <a:pPr marL="512445" lvl="2"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ホストしたカタログの作成（</a:t>
            </a: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上で可能な場合）</a:t>
            </a:r>
            <a:endParaRPr lang="en-US" altLang="ja-JP" b="0" kern="0" dirty="0">
              <a:solidFill>
                <a:srgbClr val="000000"/>
              </a:solidFill>
              <a:ea typeface="Meiryo UI" panose="020B0604030504040204" pitchFamily="50" charset="-128"/>
              <a:cs typeface="Arial"/>
            </a:endParaRPr>
          </a:p>
          <a:p>
            <a:pPr marL="512445" lvl="2"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支払状況の確認</a:t>
            </a:r>
            <a:endParaRPr lang="en-US" b="0" kern="0" dirty="0">
              <a:solidFill>
                <a:srgbClr val="000000"/>
              </a:solidFill>
              <a:ea typeface="Meiryo UI" panose="020B0604030504040204" pitchFamily="50" charset="-128"/>
              <a:cs typeface="Arial"/>
            </a:endParaRPr>
          </a:p>
          <a:p>
            <a:pPr marL="228600"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お取引先様へのお願い</a:t>
            </a:r>
            <a:endParaRPr lang="en-US" altLang="ja-JP" b="0" kern="0" dirty="0">
              <a:solidFill>
                <a:srgbClr val="000000"/>
              </a:solidFill>
              <a:ea typeface="Meiryo UI" panose="020B0604030504040204" pitchFamily="50" charset="-128"/>
            </a:endParaRPr>
          </a:p>
          <a:p>
            <a:pPr marL="512445" lvl="2" indent="-228600" algn="just" eaLnBrk="1" hangingPunct="1">
              <a:spcBef>
                <a:spcPts val="400"/>
              </a:spcBef>
              <a:spcAft>
                <a:spcPct val="0"/>
              </a:spcAft>
              <a:buClr>
                <a:srgbClr val="000000"/>
              </a:buClr>
              <a:buFont typeface="Wingdings" pitchFamily="2" charset="2"/>
              <a:buChar char="§"/>
              <a:defRPr/>
            </a:pPr>
            <a:r>
              <a:rPr lang="ja-JP" altLang="en-US" b="0" kern="0" dirty="0">
                <a:solidFill>
                  <a:srgbClr val="000000"/>
                </a:solidFill>
                <a:ea typeface="Meiryo UI" panose="020B0604030504040204" pitchFamily="50" charset="-128"/>
              </a:rPr>
              <a:t>オンラインで作業しますが、請求書の送付は必須です。</a:t>
            </a:r>
            <a:endParaRPr lang="en-US" altLang="ja-JP" b="0" kern="0" dirty="0">
              <a:solidFill>
                <a:srgbClr val="000000"/>
              </a:solidFill>
              <a:ea typeface="Meiryo UI" panose="020B0604030504040204" pitchFamily="50" charset="-128"/>
              <a:cs typeface="Arial"/>
            </a:endParaRPr>
          </a:p>
          <a:p>
            <a:pPr marL="283845" lvl="2" indent="0" algn="just" eaLnBrk="1" hangingPunct="1">
              <a:spcBef>
                <a:spcPts val="400"/>
              </a:spcBef>
              <a:spcAft>
                <a:spcPct val="0"/>
              </a:spcAft>
              <a:buClr>
                <a:srgbClr val="000000"/>
              </a:buClr>
              <a:buNone/>
              <a:defRPr/>
            </a:pPr>
            <a:r>
              <a:rPr lang="ja-JP" altLang="en-US" b="0" kern="0" dirty="0">
                <a:solidFill>
                  <a:srgbClr val="000000"/>
                </a:solidFill>
                <a:ea typeface="Meiryo UI" panose="020B0604030504040204" pitchFamily="50" charset="-128"/>
              </a:rPr>
              <a:t>また、</a:t>
            </a:r>
            <a:r>
              <a:rPr lang="en-US" altLang="ja-JP" b="0" kern="0" dirty="0">
                <a:solidFill>
                  <a:srgbClr val="000000"/>
                </a:solidFill>
                <a:ea typeface="Meiryo UI" panose="020B0604030504040204" pitchFamily="50" charset="-128"/>
              </a:rPr>
              <a:t>CSP</a:t>
            </a:r>
            <a:r>
              <a:rPr lang="ja-JP" altLang="en-US" b="0" kern="0" dirty="0">
                <a:solidFill>
                  <a:srgbClr val="000000"/>
                </a:solidFill>
                <a:ea typeface="Meiryo UI" panose="020B0604030504040204" pitchFamily="50" charset="-128"/>
              </a:rPr>
              <a:t>で請求書が参照されていることを確認にしてください。</a:t>
            </a:r>
            <a:endParaRPr lang="en-US" b="0" kern="0" dirty="0">
              <a:solidFill>
                <a:srgbClr val="000000"/>
              </a:solidFill>
              <a:ea typeface="Meiryo UI" panose="020B0604030504040204" pitchFamily="50" charset="-128"/>
              <a:cs typeface="Arial"/>
            </a:endParaRPr>
          </a:p>
          <a:p>
            <a:pPr marL="628650" lvl="1" indent="-285750" algn="just" eaLnBrk="1" hangingPunct="1">
              <a:spcBef>
                <a:spcPts val="400"/>
              </a:spcBef>
              <a:spcAft>
                <a:spcPct val="0"/>
              </a:spcAft>
              <a:buClr>
                <a:srgbClr val="000000"/>
              </a:buClr>
              <a:buFont typeface="Arial" panose="020B0604020202020204" pitchFamily="34" charset="0"/>
              <a:buChar char="•"/>
              <a:defRPr/>
            </a:pPr>
            <a:r>
              <a:rPr lang="ja-JP" altLang="en-US" kern="0" dirty="0">
                <a:solidFill>
                  <a:srgbClr val="000000"/>
                </a:solidFill>
                <a:ea typeface="Meiryo UI" panose="020B0604030504040204" pitchFamily="50" charset="-128"/>
              </a:rPr>
              <a:t>注文書の金額</a:t>
            </a:r>
            <a:r>
              <a:rPr lang="en-US" altLang="ja-JP" kern="0" dirty="0">
                <a:solidFill>
                  <a:srgbClr val="000000"/>
                </a:solidFill>
                <a:ea typeface="Meiryo UI" panose="020B0604030504040204" pitchFamily="50" charset="-128"/>
              </a:rPr>
              <a:t>/</a:t>
            </a:r>
            <a:r>
              <a:rPr lang="ja-JP" altLang="en-US" kern="0" dirty="0">
                <a:solidFill>
                  <a:srgbClr val="000000"/>
                </a:solidFill>
                <a:ea typeface="Meiryo UI" panose="020B0604030504040204" pitchFamily="50" charset="-128"/>
              </a:rPr>
              <a:t>数量</a:t>
            </a:r>
            <a:endParaRPr lang="en-US" altLang="ja-JP" kern="0" dirty="0">
              <a:solidFill>
                <a:srgbClr val="000000"/>
              </a:solidFill>
              <a:ea typeface="Meiryo UI" panose="020B0604030504040204" pitchFamily="50" charset="-128"/>
            </a:endParaRPr>
          </a:p>
          <a:p>
            <a:pPr marL="628650" lvl="1" indent="-285750" algn="just" eaLnBrk="1" hangingPunct="1">
              <a:spcBef>
                <a:spcPts val="400"/>
              </a:spcBef>
              <a:spcAft>
                <a:spcPct val="0"/>
              </a:spcAft>
              <a:buClr>
                <a:srgbClr val="000000"/>
              </a:buClr>
              <a:buFont typeface="Arial" panose="020B0604020202020204" pitchFamily="34" charset="0"/>
              <a:buChar char="•"/>
              <a:defRPr/>
            </a:pPr>
            <a:r>
              <a:rPr lang="ja-JP" altLang="en-US" kern="0" dirty="0">
                <a:solidFill>
                  <a:srgbClr val="000000"/>
                </a:solidFill>
                <a:ea typeface="Meiryo UI" panose="020B0604030504040204" pitchFamily="50" charset="-128"/>
              </a:rPr>
              <a:t>納品数量</a:t>
            </a:r>
            <a:r>
              <a:rPr lang="en-US" altLang="ja-JP" kern="0" dirty="0">
                <a:solidFill>
                  <a:srgbClr val="000000"/>
                </a:solidFill>
                <a:ea typeface="Meiryo UI" panose="020B0604030504040204" pitchFamily="50" charset="-128"/>
              </a:rPr>
              <a:t>/</a:t>
            </a:r>
            <a:r>
              <a:rPr lang="ja-JP" altLang="en-US" kern="0" dirty="0">
                <a:solidFill>
                  <a:srgbClr val="000000"/>
                </a:solidFill>
                <a:ea typeface="Meiryo UI" panose="020B0604030504040204" pitchFamily="50" charset="-128"/>
              </a:rPr>
              <a:t>金額</a:t>
            </a:r>
            <a:endParaRPr lang="en-US" altLang="ja-JP" kern="0" dirty="0">
              <a:solidFill>
                <a:srgbClr val="000000"/>
              </a:solidFill>
              <a:ea typeface="Meiryo UI" panose="020B0604030504040204" pitchFamily="50" charset="-128"/>
            </a:endParaRPr>
          </a:p>
          <a:p>
            <a:pPr marL="628650" lvl="1" indent="-285750" algn="just" eaLnBrk="1" hangingPunct="1">
              <a:spcBef>
                <a:spcPts val="400"/>
              </a:spcBef>
              <a:spcAft>
                <a:spcPct val="0"/>
              </a:spcAft>
              <a:buClr>
                <a:srgbClr val="000000"/>
              </a:buClr>
              <a:buFont typeface="Arial" panose="020B0604020202020204" pitchFamily="34" charset="0"/>
              <a:buChar char="•"/>
              <a:defRPr/>
            </a:pPr>
            <a:r>
              <a:rPr lang="ja-JP" altLang="en-US" kern="0" dirty="0">
                <a:solidFill>
                  <a:srgbClr val="000000"/>
                </a:solidFill>
                <a:ea typeface="Meiryo UI" panose="020B0604030504040204" pitchFamily="50" charset="-128"/>
              </a:rPr>
              <a:t>発行請求書金額</a:t>
            </a:r>
            <a:endParaRPr lang="en-US" altLang="ja-JP" kern="0" dirty="0">
              <a:solidFill>
                <a:srgbClr val="000000"/>
              </a:solidFill>
              <a:ea typeface="Meiryo UI" panose="020B0604030504040204" pitchFamily="50" charset="-128"/>
            </a:endParaRPr>
          </a:p>
          <a:p>
            <a:pPr marL="342900" lvl="1" algn="just" eaLnBrk="1" hangingPunct="1">
              <a:spcBef>
                <a:spcPts val="400"/>
              </a:spcBef>
              <a:spcAft>
                <a:spcPct val="0"/>
              </a:spcAft>
              <a:buClr>
                <a:srgbClr val="000000"/>
              </a:buClr>
              <a:defRPr/>
            </a:pPr>
            <a:r>
              <a:rPr lang="ja-JP" altLang="en-US" kern="0" dirty="0">
                <a:solidFill>
                  <a:srgbClr val="000000"/>
                </a:solidFill>
                <a:ea typeface="Meiryo UI" panose="020B0604030504040204" pitchFamily="50" charset="-128"/>
              </a:rPr>
              <a:t>上記が一致する場合に、ジェイビル経理部門にて承認された金額が、ジェイビルとお取引先様の間で契約された支払条件に従って支払いが行われます。</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575" y="2045061"/>
            <a:ext cx="2647950" cy="2647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994056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3"/>
          <p:cNvSpPr>
            <a:spLocks noGrp="1"/>
          </p:cNvSpPr>
          <p:nvPr>
            <p:ph type="ctrTitle"/>
          </p:nvPr>
        </p:nvSpPr>
        <p:spPr>
          <a:xfrm>
            <a:off x="1619250" y="1298575"/>
            <a:ext cx="7524750" cy="3509963"/>
          </a:xfrm>
        </p:spPr>
        <p:txBody>
          <a:bodyPr/>
          <a:lstStyle/>
          <a:p>
            <a:pPr>
              <a:lnSpc>
                <a:spcPct val="100000"/>
              </a:lnSpc>
            </a:pPr>
            <a:r>
              <a:rPr lang="ja-JP" altLang="en-US" sz="6600" dirty="0">
                <a:ea typeface="Meiryo UI" panose="020B0604030504040204" pitchFamily="50" charset="-128"/>
              </a:rPr>
              <a:t>ありがとうございました</a:t>
            </a:r>
            <a:endParaRPr lang="en-US" altLang="en-US" sz="6600" dirty="0">
              <a:ea typeface="Meiryo UI" panose="020B0604030504040204" pitchFamily="50" charset="-128"/>
            </a:endParaRPr>
          </a:p>
        </p:txBody>
      </p:sp>
      <p:sp>
        <p:nvSpPr>
          <p:cNvPr id="2" name="Text Placeholder 1"/>
          <p:cNvSpPr>
            <a:spLocks noGrp="1"/>
          </p:cNvSpPr>
          <p:nvPr>
            <p:ph type="body" sz="quarter" idx="11"/>
          </p:nvPr>
        </p:nvSpPr>
        <p:spPr>
          <a:xfrm>
            <a:off x="2064100" y="5036399"/>
            <a:ext cx="6813200" cy="523025"/>
          </a:xfrm>
        </p:spPr>
        <p:txBody>
          <a:bodyPr/>
          <a:lstStyle/>
          <a:p>
            <a:r>
              <a:rPr lang="ja-JP" altLang="en-US" dirty="0">
                <a:ea typeface="Meiryo UI" panose="020B0604030504040204" pitchFamily="50" charset="-128"/>
              </a:rPr>
              <a:t>ご質問がある場合は、お気軽にジェイビル購買担当</a:t>
            </a:r>
            <a:r>
              <a:rPr lang="ja-JP" altLang="en-US" dirty="0">
                <a:solidFill>
                  <a:prstClr val="white"/>
                </a:solidFill>
                <a:ea typeface="Meiryo UI" panose="020B0604030504040204" pitchFamily="50" charset="-128"/>
              </a:rPr>
              <a:t>まで</a:t>
            </a:r>
            <a:r>
              <a:rPr lang="ja-JP" altLang="en-US" dirty="0">
                <a:ea typeface="Meiryo UI" panose="020B0604030504040204" pitchFamily="50" charset="-128"/>
              </a:rPr>
              <a:t>お問い合わせください。</a:t>
            </a:r>
            <a:endParaRPr lang="en-US" dirty="0">
              <a:ea typeface="Meiryo UI" panose="020B0604030504040204" pitchFamily="50" charset="-128"/>
            </a:endParaRPr>
          </a:p>
          <a:p>
            <a:endParaRPr lang="en-US" dirty="0">
              <a:ea typeface="Meiryo UI" panose="020B0604030504040204" pitchFamily="50" charset="-128"/>
            </a:endParaRPr>
          </a:p>
        </p:txBody>
      </p:sp>
    </p:spTree>
    <p:extLst>
      <p:ext uri="{BB962C8B-B14F-4D97-AF65-F5344CB8AC3E}">
        <p14:creationId xmlns:p14="http://schemas.microsoft.com/office/powerpoint/2010/main" val="270255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ctrTitle"/>
          </p:nvPr>
        </p:nvSpPr>
        <p:spPr>
          <a:xfrm>
            <a:off x="2044699" y="828676"/>
            <a:ext cx="6861175" cy="4027488"/>
          </a:xfrm>
        </p:spPr>
        <p:txBody>
          <a:bodyPr/>
          <a:lstStyle/>
          <a:p>
            <a:pPr>
              <a:lnSpc>
                <a:spcPct val="100000"/>
              </a:lnSpc>
            </a:pPr>
            <a:r>
              <a:rPr lang="en-US" altLang="ja-JP" sz="6600" dirty="0" err="1">
                <a:ea typeface="Meiryo UI" panose="020B0604030504040204" pitchFamily="50" charset="-128"/>
              </a:rPr>
              <a:t>Coupa</a:t>
            </a:r>
            <a:br>
              <a:rPr lang="en-US" altLang="ja-JP" sz="6600" dirty="0">
                <a:ea typeface="Meiryo UI" panose="020B0604030504040204" pitchFamily="50" charset="-128"/>
              </a:rPr>
            </a:br>
            <a:r>
              <a:rPr lang="ja-JP" altLang="en-US" sz="6600" dirty="0">
                <a:ea typeface="Meiryo UI" panose="020B0604030504040204" pitchFamily="50" charset="-128"/>
              </a:rPr>
              <a:t>サプライヤーポータルへのアクセス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ja-JP" dirty="0" err="1">
                <a:ea typeface="Meiryo UI" panose="020B0604030504040204" pitchFamily="50" charset="-128"/>
              </a:rPr>
              <a:t>Coupa</a:t>
            </a:r>
            <a:r>
              <a:rPr lang="ja-JP" altLang="en-US" dirty="0">
                <a:ea typeface="Meiryo UI" panose="020B0604030504040204" pitchFamily="50" charset="-128"/>
              </a:rPr>
              <a:t>によるジェイビルへの接続</a:t>
            </a:r>
            <a:endParaRPr lang="en-US" altLang="en-US" dirty="0">
              <a:ea typeface="Meiryo UI" panose="020B0604030504040204" pitchFamily="50" charset="-128"/>
            </a:endParaRPr>
          </a:p>
        </p:txBody>
      </p:sp>
      <p:sp>
        <p:nvSpPr>
          <p:cNvPr id="27651" name="Text Placeholder 2"/>
          <p:cNvSpPr>
            <a:spLocks noGrp="1"/>
          </p:cNvSpPr>
          <p:nvPr>
            <p:ph type="body" sz="quarter" idx="10"/>
          </p:nvPr>
        </p:nvSpPr>
        <p:spPr>
          <a:xfrm>
            <a:off x="752475" y="1209675"/>
            <a:ext cx="7639050" cy="5216525"/>
          </a:xfrm>
        </p:spPr>
        <p:txBody>
          <a:bodyPr/>
          <a:lstStyle/>
          <a:p>
            <a:pPr algn="just"/>
            <a:r>
              <a:rPr lang="ja-JP" altLang="en-US" b="0" dirty="0">
                <a:ea typeface="Meiryo UI" panose="020B0604030504040204" pitchFamily="50" charset="-128"/>
              </a:rPr>
              <a:t>ジェイビルとの取引を円滑に進めるため、一定回数以上のお取引回数があるお取引先様には、</a:t>
            </a:r>
            <a:r>
              <a:rPr lang="en-US" altLang="ja-JP" b="0" dirty="0" err="1">
                <a:ea typeface="Meiryo UI" panose="020B0604030504040204" pitchFamily="50" charset="-128"/>
              </a:rPr>
              <a:t>Coupa</a:t>
            </a:r>
            <a:r>
              <a:rPr lang="ja-JP" altLang="en-US" b="0" dirty="0">
                <a:ea typeface="Meiryo UI" panose="020B0604030504040204" pitchFamily="50" charset="-128"/>
              </a:rPr>
              <a:t>プラットフォームへ登録することをお願いしています。</a:t>
            </a:r>
            <a:endParaRPr lang="en-US" altLang="ja-JP" b="0" dirty="0">
              <a:ea typeface="Meiryo UI" panose="020B0604030504040204" pitchFamily="50" charset="-128"/>
            </a:endParaRPr>
          </a:p>
          <a:p>
            <a:pPr algn="just"/>
            <a:r>
              <a:rPr lang="en-US" altLang="ja-JP" b="0" dirty="0">
                <a:ea typeface="Meiryo UI" panose="020B0604030504040204" pitchFamily="50" charset="-128"/>
              </a:rPr>
              <a:t>CSP</a:t>
            </a:r>
            <a:r>
              <a:rPr lang="ja-JP" altLang="en-US" b="0" dirty="0">
                <a:ea typeface="Meiryo UI" panose="020B0604030504040204" pitchFamily="50" charset="-128"/>
              </a:rPr>
              <a:t>（</a:t>
            </a:r>
            <a:r>
              <a:rPr lang="en-US" altLang="ja-JP" b="0" dirty="0" err="1">
                <a:ea typeface="Meiryo UI" panose="020B0604030504040204" pitchFamily="50" charset="-128"/>
              </a:rPr>
              <a:t>Coupa</a:t>
            </a:r>
            <a:r>
              <a:rPr lang="en-US" altLang="ja-JP" b="0" dirty="0">
                <a:ea typeface="Meiryo UI" panose="020B0604030504040204" pitchFamily="50" charset="-128"/>
              </a:rPr>
              <a:t> Supplier Portal</a:t>
            </a:r>
            <a:r>
              <a:rPr lang="ja-JP" altLang="en-US" b="0" dirty="0">
                <a:ea typeface="Meiryo UI" panose="020B0604030504040204" pitchFamily="50" charset="-128"/>
              </a:rPr>
              <a:t>）へご登録する方法は</a:t>
            </a:r>
            <a:r>
              <a:rPr lang="en-US" altLang="ja-JP" b="0" dirty="0">
                <a:ea typeface="Meiryo UI" panose="020B0604030504040204" pitchFamily="50" charset="-128"/>
              </a:rPr>
              <a:t>2</a:t>
            </a:r>
            <a:r>
              <a:rPr lang="ja-JP" altLang="en-US" b="0" dirty="0">
                <a:ea typeface="Meiryo UI" panose="020B0604030504040204" pitchFamily="50" charset="-128"/>
              </a:rPr>
              <a:t>つがあります。</a:t>
            </a:r>
            <a:endParaRPr lang="en-US" altLang="en-US" b="0" dirty="0">
              <a:ea typeface="Meiryo UI" panose="020B0604030504040204" pitchFamily="50" charset="-128"/>
            </a:endParaRPr>
          </a:p>
          <a:p>
            <a:pPr marL="342900" indent="-342900" algn="just">
              <a:buFont typeface="+mj-lt"/>
              <a:buAutoNum type="arabicParenR"/>
            </a:pPr>
            <a:r>
              <a:rPr lang="ja-JP" altLang="en-US" b="0" dirty="0">
                <a:ea typeface="Meiryo UI" panose="020B0604030504040204" pitchFamily="50" charset="-128"/>
              </a:rPr>
              <a:t>ジェイビルから招待状を受け取り</a:t>
            </a:r>
            <a:r>
              <a:rPr lang="en-US" altLang="ja-JP" b="0" dirty="0">
                <a:ea typeface="Meiryo UI" panose="020B0604030504040204" pitchFamily="50" charset="-128"/>
              </a:rPr>
              <a:t>CSP</a:t>
            </a:r>
            <a:r>
              <a:rPr lang="ja-JP" altLang="en-US" b="0" dirty="0">
                <a:ea typeface="Meiryo UI" panose="020B0604030504040204" pitchFamily="50" charset="-128"/>
              </a:rPr>
              <a:t>に登録する場合</a:t>
            </a:r>
            <a:endParaRPr lang="en-US" altLang="en-US" b="0" dirty="0">
              <a:ea typeface="Meiryo UI" panose="020B0604030504040204" pitchFamily="50" charset="-128"/>
            </a:endParaRPr>
          </a:p>
        </p:txBody>
      </p:sp>
      <p:grpSp>
        <p:nvGrpSpPr>
          <p:cNvPr id="27652" name="Group 17"/>
          <p:cNvGrpSpPr>
            <a:grpSpLocks/>
          </p:cNvGrpSpPr>
          <p:nvPr/>
        </p:nvGrpSpPr>
        <p:grpSpPr bwMode="auto">
          <a:xfrm>
            <a:off x="1485900" y="2486818"/>
            <a:ext cx="6127747" cy="3446464"/>
            <a:chOff x="1205199" y="1658490"/>
            <a:chExt cx="6128574" cy="3445354"/>
          </a:xfrm>
        </p:grpSpPr>
        <p:grpSp>
          <p:nvGrpSpPr>
            <p:cNvPr id="27654" name="Group 18"/>
            <p:cNvGrpSpPr>
              <a:grpSpLocks/>
            </p:cNvGrpSpPr>
            <p:nvPr/>
          </p:nvGrpSpPr>
          <p:grpSpPr bwMode="auto">
            <a:xfrm>
              <a:off x="5913663" y="1658595"/>
              <a:ext cx="1420110" cy="3445248"/>
              <a:chOff x="5391237" y="2059812"/>
              <a:chExt cx="1420110" cy="3445248"/>
            </a:xfrm>
          </p:grpSpPr>
          <p:sp>
            <p:nvSpPr>
              <p:cNvPr id="46" name="Oval 45"/>
              <p:cNvSpPr/>
              <p:nvPr/>
            </p:nvSpPr>
            <p:spPr>
              <a:xfrm>
                <a:off x="5391931" y="2059708"/>
                <a:ext cx="1419416" cy="1479073"/>
              </a:xfrm>
              <a:prstGeom prst="ellipse">
                <a:avLst/>
              </a:prstGeom>
              <a:gradFill>
                <a:gsLst>
                  <a:gs pos="0">
                    <a:schemeClr val="accent1"/>
                  </a:gs>
                  <a:gs pos="80000">
                    <a:schemeClr val="accent1"/>
                  </a:gs>
                  <a:gs pos="100000">
                    <a:schemeClr val="accent1"/>
                  </a:gs>
                </a:gsLs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grpSp>
            <p:nvGrpSpPr>
              <p:cNvPr id="27682" name="Group 46"/>
              <p:cNvGrpSpPr>
                <a:grpSpLocks/>
              </p:cNvGrpSpPr>
              <p:nvPr/>
            </p:nvGrpSpPr>
            <p:grpSpPr bwMode="auto">
              <a:xfrm>
                <a:off x="5438737" y="2109105"/>
                <a:ext cx="1325720" cy="1379940"/>
                <a:chOff x="5917412" y="1115736"/>
                <a:chExt cx="1631769" cy="1631482"/>
              </a:xfrm>
            </p:grpSpPr>
            <p:sp>
              <p:nvSpPr>
                <p:cNvPr id="51" name="Oval 50"/>
                <p:cNvSpPr/>
                <p:nvPr/>
              </p:nvSpPr>
              <p:spPr>
                <a:xfrm>
                  <a:off x="5924291" y="1115498"/>
                  <a:ext cx="1623977" cy="1632357"/>
                </a:xfrm>
                <a:prstGeom prst="ellipse">
                  <a:avLst/>
                </a:prstGeom>
                <a:ln>
                  <a:solidFill>
                    <a:schemeClr val="accent1"/>
                  </a:solidFill>
                </a:ln>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2" name="Oval 5"/>
                <p:cNvSpPr/>
                <p:nvPr/>
              </p:nvSpPr>
              <p:spPr>
                <a:xfrm>
                  <a:off x="6150983" y="1348156"/>
                  <a:ext cx="1164730"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ja-JP" altLang="en-US" sz="1400" dirty="0">
                      <a:ea typeface="Meiryo UI" panose="020B0604030504040204" pitchFamily="50" charset="-128"/>
                    </a:rPr>
                    <a:t>ジェイビルと取引する</a:t>
                  </a:r>
                  <a:endParaRPr lang="en-US" sz="1400" dirty="0">
                    <a:ea typeface="Meiryo UI" panose="020B0604030504040204" pitchFamily="50" charset="-128"/>
                  </a:endParaRPr>
                </a:p>
              </p:txBody>
            </p:sp>
          </p:grpSp>
          <p:grpSp>
            <p:nvGrpSpPr>
              <p:cNvPr id="27683" name="Group 47"/>
              <p:cNvGrpSpPr>
                <a:grpSpLocks/>
              </p:cNvGrpSpPr>
              <p:nvPr/>
            </p:nvGrpSpPr>
            <p:grpSpPr bwMode="auto">
              <a:xfrm>
                <a:off x="5438737" y="3565579"/>
                <a:ext cx="1325720" cy="1939481"/>
                <a:chOff x="5917412" y="2837704"/>
                <a:chExt cx="1631769" cy="958216"/>
              </a:xfrm>
            </p:grpSpPr>
            <p:sp>
              <p:nvSpPr>
                <p:cNvPr id="49" name="Rectangle 48"/>
                <p:cNvSpPr/>
                <p:nvPr/>
              </p:nvSpPr>
              <p:spPr>
                <a:xfrm>
                  <a:off x="5924291" y="2837793"/>
                  <a:ext cx="1623977"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0" name="Rectangle 49"/>
                <p:cNvSpPr/>
                <p:nvPr/>
              </p:nvSpPr>
              <p:spPr>
                <a:xfrm>
                  <a:off x="5924291" y="2837793"/>
                  <a:ext cx="1623977"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r>
                    <a:rPr lang="en-US" sz="1200" dirty="0">
                      <a:ea typeface="Meiryo UI" panose="020B0604030504040204" pitchFamily="50" charset="-128"/>
                    </a:rPr>
                    <a:t>PO</a:t>
                  </a:r>
                  <a:r>
                    <a:rPr lang="ja-JP" altLang="en-US" sz="1200" dirty="0">
                      <a:ea typeface="Meiryo UI" panose="020B0604030504040204" pitchFamily="50" charset="-128"/>
                    </a:rPr>
                    <a:t>の受領</a:t>
                  </a:r>
                  <a:endParaRPr lang="en-US"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請求書作成</a:t>
                  </a:r>
                  <a:endParaRPr lang="en-US" altLang="ja-JP"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支払の詳細を確認</a:t>
                  </a:r>
                  <a:endParaRPr lang="en-US" sz="1200" dirty="0">
                    <a:ea typeface="Meiryo UI" panose="020B0604030504040204" pitchFamily="50" charset="-128"/>
                  </a:endParaRPr>
                </a:p>
              </p:txBody>
            </p:sp>
          </p:grpSp>
        </p:grpSp>
        <p:grpSp>
          <p:nvGrpSpPr>
            <p:cNvPr id="27655" name="Group 19"/>
            <p:cNvGrpSpPr>
              <a:grpSpLocks/>
            </p:cNvGrpSpPr>
            <p:nvPr/>
          </p:nvGrpSpPr>
          <p:grpSpPr bwMode="auto">
            <a:xfrm>
              <a:off x="4358993" y="1658491"/>
              <a:ext cx="1420133" cy="3445352"/>
              <a:chOff x="3917526" y="2059708"/>
              <a:chExt cx="1420133" cy="3445352"/>
            </a:xfrm>
          </p:grpSpPr>
          <p:sp>
            <p:nvSpPr>
              <p:cNvPr id="38" name="Teardrop 37"/>
              <p:cNvSpPr/>
              <p:nvPr/>
            </p:nvSpPr>
            <p:spPr>
              <a:xfrm rot="2700000">
                <a:off x="3887896" y="2088742"/>
                <a:ext cx="1479073" cy="1421004"/>
              </a:xfrm>
              <a:prstGeom prst="teardrop">
                <a:avLst>
                  <a:gd name="adj" fmla="val 1000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grpSp>
            <p:nvGrpSpPr>
              <p:cNvPr id="27674" name="Group 38"/>
              <p:cNvGrpSpPr>
                <a:grpSpLocks/>
              </p:cNvGrpSpPr>
              <p:nvPr/>
            </p:nvGrpSpPr>
            <p:grpSpPr bwMode="auto">
              <a:xfrm>
                <a:off x="3971126" y="2109105"/>
                <a:ext cx="1325720" cy="3395955"/>
                <a:chOff x="3971126" y="2109105"/>
                <a:chExt cx="1325720" cy="3395955"/>
              </a:xfrm>
            </p:grpSpPr>
            <p:grpSp>
              <p:nvGrpSpPr>
                <p:cNvPr id="27675" name="Group 39"/>
                <p:cNvGrpSpPr>
                  <a:grpSpLocks/>
                </p:cNvGrpSpPr>
                <p:nvPr/>
              </p:nvGrpSpPr>
              <p:grpSpPr bwMode="auto">
                <a:xfrm>
                  <a:off x="3971126" y="2109105"/>
                  <a:ext cx="1325720" cy="1379940"/>
                  <a:chOff x="4110997" y="1115736"/>
                  <a:chExt cx="1631769" cy="1631482"/>
                </a:xfrm>
              </p:grpSpPr>
              <p:sp>
                <p:nvSpPr>
                  <p:cNvPr id="44" name="Oval 43"/>
                  <p:cNvSpPr/>
                  <p:nvPr/>
                </p:nvSpPr>
                <p:spPr>
                  <a:xfrm>
                    <a:off x="4110734" y="1115498"/>
                    <a:ext cx="1631795" cy="1632357"/>
                  </a:xfrm>
                  <a:prstGeom prst="ellipse">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5" name="Oval 10"/>
                  <p:cNvSpPr/>
                  <p:nvPr/>
                </p:nvSpPr>
                <p:spPr>
                  <a:xfrm>
                    <a:off x="4343289" y="1348156"/>
                    <a:ext cx="1166683"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ja-JP" altLang="en-US" sz="1400" dirty="0">
                        <a:ea typeface="Meiryo UI" panose="020B0604030504040204" pitchFamily="50" charset="-128"/>
                      </a:rPr>
                      <a:t>アカウントを更新する</a:t>
                    </a:r>
                    <a:endParaRPr lang="en-US" sz="1400" dirty="0">
                      <a:ea typeface="Meiryo UI" panose="020B0604030504040204" pitchFamily="50" charset="-128"/>
                    </a:endParaRPr>
                  </a:p>
                </p:txBody>
              </p:sp>
            </p:grpSp>
            <p:grpSp>
              <p:nvGrpSpPr>
                <p:cNvPr id="27676" name="Group 40"/>
                <p:cNvGrpSpPr>
                  <a:grpSpLocks/>
                </p:cNvGrpSpPr>
                <p:nvPr/>
              </p:nvGrpSpPr>
              <p:grpSpPr bwMode="auto">
                <a:xfrm>
                  <a:off x="3971126" y="3565579"/>
                  <a:ext cx="1325720" cy="1939481"/>
                  <a:chOff x="4110997" y="2837704"/>
                  <a:chExt cx="1631769" cy="958216"/>
                </a:xfrm>
              </p:grpSpPr>
              <p:sp>
                <p:nvSpPr>
                  <p:cNvPr id="42" name="Rectangle 41"/>
                  <p:cNvSpPr/>
                  <p:nvPr/>
                </p:nvSpPr>
                <p:spPr>
                  <a:xfrm>
                    <a:off x="4110734" y="2837793"/>
                    <a:ext cx="1631795"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4110734" y="2837793"/>
                    <a:ext cx="1631795"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r>
                      <a:rPr lang="ja-JP" altLang="en-US" sz="1200" dirty="0">
                        <a:ea typeface="Meiryo UI" panose="020B0604030504040204" pitchFamily="50" charset="-128"/>
                      </a:rPr>
                      <a:t>ユーザーの追加</a:t>
                    </a:r>
                    <a:endParaRPr lang="en-US"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プロファイルの更新</a:t>
                    </a:r>
                    <a:endParaRPr lang="en-US" altLang="ja-JP"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アカウントの統合</a:t>
                    </a:r>
                    <a:endParaRPr lang="en-US" sz="1200" dirty="0">
                      <a:ea typeface="Meiryo UI" panose="020B0604030504040204" pitchFamily="50" charset="-128"/>
                    </a:endParaRPr>
                  </a:p>
                </p:txBody>
              </p:sp>
            </p:grpSp>
          </p:grpSp>
        </p:grpSp>
        <p:grpSp>
          <p:nvGrpSpPr>
            <p:cNvPr id="27656" name="Group 20"/>
            <p:cNvGrpSpPr>
              <a:grpSpLocks/>
            </p:cNvGrpSpPr>
            <p:nvPr/>
          </p:nvGrpSpPr>
          <p:grpSpPr bwMode="auto">
            <a:xfrm>
              <a:off x="2804026" y="1658491"/>
              <a:ext cx="1421003" cy="3445353"/>
              <a:chOff x="2455709" y="2059708"/>
              <a:chExt cx="1421003" cy="3445353"/>
            </a:xfrm>
          </p:grpSpPr>
          <p:sp>
            <p:nvSpPr>
              <p:cNvPr id="31" name="Teardrop 30"/>
              <p:cNvSpPr/>
              <p:nvPr/>
            </p:nvSpPr>
            <p:spPr>
              <a:xfrm rot="2700000">
                <a:off x="2426674" y="2088743"/>
                <a:ext cx="1479073" cy="1421003"/>
              </a:xfrm>
              <a:prstGeom prst="teardrop">
                <a:avLst>
                  <a:gd name="adj" fmla="val 100000"/>
                </a:avLst>
              </a:pr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grpSp>
            <p:nvGrpSpPr>
              <p:cNvPr id="27667" name="Group 31"/>
              <p:cNvGrpSpPr>
                <a:grpSpLocks/>
              </p:cNvGrpSpPr>
              <p:nvPr/>
            </p:nvGrpSpPr>
            <p:grpSpPr bwMode="auto">
              <a:xfrm>
                <a:off x="2503516" y="2109105"/>
                <a:ext cx="1325720" cy="1379940"/>
                <a:chOff x="2304582" y="1115736"/>
                <a:chExt cx="1631769" cy="1631482"/>
              </a:xfrm>
            </p:grpSpPr>
            <p:sp>
              <p:nvSpPr>
                <p:cNvPr id="36" name="Oval 35"/>
                <p:cNvSpPr/>
                <p:nvPr/>
              </p:nvSpPr>
              <p:spPr>
                <a:xfrm>
                  <a:off x="2304365" y="1115498"/>
                  <a:ext cx="1631794" cy="1632357"/>
                </a:xfrm>
                <a:prstGeom prst="ellipse">
                  <a:avLst/>
                </a:prstGeom>
              </p:spPr>
              <p:style>
                <a:lnRef idx="1">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Oval 15"/>
                <p:cNvSpPr/>
                <p:nvPr/>
              </p:nvSpPr>
              <p:spPr>
                <a:xfrm>
                  <a:off x="2536920" y="1348156"/>
                  <a:ext cx="1166685"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en-US" altLang="ja-JP" sz="1400" dirty="0">
                      <a:ea typeface="Meiryo UI" panose="020B0604030504040204" pitchFamily="50" charset="-128"/>
                    </a:rPr>
                    <a:t>CSP</a:t>
                  </a:r>
                  <a:r>
                    <a:rPr lang="ja-JP" altLang="en-US" sz="1400" dirty="0">
                      <a:ea typeface="Meiryo UI" panose="020B0604030504040204" pitchFamily="50" charset="-128"/>
                    </a:rPr>
                    <a:t>からの招待を受諾する</a:t>
                  </a:r>
                  <a:endParaRPr lang="en-US" sz="1400" dirty="0">
                    <a:ea typeface="Meiryo UI" panose="020B0604030504040204" pitchFamily="50" charset="-128"/>
                  </a:endParaRPr>
                </a:p>
              </p:txBody>
            </p:sp>
          </p:grpSp>
          <p:grpSp>
            <p:nvGrpSpPr>
              <p:cNvPr id="27668" name="Group 32"/>
              <p:cNvGrpSpPr>
                <a:grpSpLocks/>
              </p:cNvGrpSpPr>
              <p:nvPr/>
            </p:nvGrpSpPr>
            <p:grpSpPr bwMode="auto">
              <a:xfrm>
                <a:off x="2503340" y="3565760"/>
                <a:ext cx="1325741" cy="1939301"/>
                <a:chOff x="2304365" y="2837793"/>
                <a:chExt cx="1631795" cy="958127"/>
              </a:xfrm>
            </p:grpSpPr>
            <p:sp>
              <p:nvSpPr>
                <p:cNvPr id="34" name="Rectangle 33"/>
                <p:cNvSpPr/>
                <p:nvPr/>
              </p:nvSpPr>
              <p:spPr>
                <a:xfrm>
                  <a:off x="2304365" y="2837793"/>
                  <a:ext cx="1631794"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Rectangle 34"/>
                <p:cNvSpPr/>
                <p:nvPr/>
              </p:nvSpPr>
              <p:spPr>
                <a:xfrm>
                  <a:off x="2304365" y="2837793"/>
                  <a:ext cx="1631795"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r>
                    <a:rPr lang="ja-JP" altLang="en-US" sz="1200" dirty="0">
                      <a:ea typeface="Meiryo UI" panose="020B0604030504040204" pitchFamily="50" charset="-128"/>
                    </a:rPr>
                    <a:t>「</a:t>
                  </a:r>
                  <a:r>
                    <a:rPr lang="en-US" altLang="ja-JP" sz="1200" dirty="0" err="1">
                      <a:ea typeface="Meiryo UI" panose="020B0604030504040204" pitchFamily="50" charset="-128"/>
                    </a:rPr>
                    <a:t>Coupa</a:t>
                  </a:r>
                  <a:r>
                    <a:rPr lang="ja-JP" altLang="en-US" sz="1200" dirty="0">
                      <a:ea typeface="Meiryo UI" panose="020B0604030504040204" pitchFamily="50" charset="-128"/>
                    </a:rPr>
                    <a:t>」から招待メールが届く。</a:t>
                  </a:r>
                  <a:endParaRPr lang="en-US"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登録された連絡先に配信される。</a:t>
                  </a:r>
                  <a:endParaRPr lang="en-US" altLang="ja-JP"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迷惑メールに届く場合があるので</a:t>
                  </a:r>
                  <a:br>
                    <a:rPr lang="en-US" altLang="ja-JP" sz="1200" dirty="0">
                      <a:ea typeface="Meiryo UI" panose="020B0604030504040204" pitchFamily="50" charset="-128"/>
                    </a:rPr>
                  </a:br>
                  <a:r>
                    <a:rPr lang="ja-JP" altLang="en-US" sz="1200" dirty="0">
                      <a:ea typeface="Meiryo UI" panose="020B0604030504040204" pitchFamily="50" charset="-128"/>
                    </a:rPr>
                    <a:t>注意。</a:t>
                  </a:r>
                  <a:endParaRPr lang="en-US" altLang="ja-JP"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フリーアドレスは</a:t>
                  </a:r>
                  <a:br>
                    <a:rPr lang="en-US" altLang="ja-JP" sz="1200" dirty="0">
                      <a:ea typeface="Meiryo UI" panose="020B0604030504040204" pitchFamily="50" charset="-128"/>
                    </a:rPr>
                  </a:br>
                  <a:r>
                    <a:rPr lang="ja-JP" altLang="en-US" sz="1200" dirty="0">
                      <a:ea typeface="Meiryo UI" panose="020B0604030504040204" pitchFamily="50" charset="-128"/>
                    </a:rPr>
                    <a:t>使用不可。</a:t>
                  </a:r>
                  <a:endParaRPr lang="en-US" sz="1200" dirty="0">
                    <a:ea typeface="Meiryo UI" panose="020B0604030504040204" pitchFamily="50" charset="-128"/>
                  </a:endParaRPr>
                </a:p>
              </p:txBody>
            </p:sp>
          </p:grpSp>
        </p:grpSp>
        <p:grpSp>
          <p:nvGrpSpPr>
            <p:cNvPr id="27657" name="Group 21"/>
            <p:cNvGrpSpPr>
              <a:grpSpLocks/>
            </p:cNvGrpSpPr>
            <p:nvPr/>
          </p:nvGrpSpPr>
          <p:grpSpPr bwMode="auto">
            <a:xfrm>
              <a:off x="1205199" y="1658490"/>
              <a:ext cx="1585240" cy="3445354"/>
              <a:chOff x="943942" y="2059707"/>
              <a:chExt cx="1585240" cy="3445354"/>
            </a:xfrm>
          </p:grpSpPr>
          <p:sp>
            <p:nvSpPr>
              <p:cNvPr id="23" name="Teardrop 22"/>
              <p:cNvSpPr/>
              <p:nvPr/>
            </p:nvSpPr>
            <p:spPr>
              <a:xfrm rot="2700000">
                <a:off x="958568" y="2089536"/>
                <a:ext cx="1479073" cy="1419416"/>
              </a:xfrm>
              <a:prstGeom prst="teardrop">
                <a:avLst>
                  <a:gd name="adj" fmla="val 100000"/>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grpSp>
            <p:nvGrpSpPr>
              <p:cNvPr id="27659" name="Group 23"/>
              <p:cNvGrpSpPr>
                <a:grpSpLocks/>
              </p:cNvGrpSpPr>
              <p:nvPr/>
            </p:nvGrpSpPr>
            <p:grpSpPr bwMode="auto">
              <a:xfrm>
                <a:off x="943942" y="2109105"/>
                <a:ext cx="1585240" cy="3395956"/>
                <a:chOff x="943942" y="2109105"/>
                <a:chExt cx="1585240" cy="3395956"/>
              </a:xfrm>
            </p:grpSpPr>
            <p:grpSp>
              <p:nvGrpSpPr>
                <p:cNvPr id="27660" name="Group 24"/>
                <p:cNvGrpSpPr>
                  <a:grpSpLocks/>
                </p:cNvGrpSpPr>
                <p:nvPr/>
              </p:nvGrpSpPr>
              <p:grpSpPr bwMode="auto">
                <a:xfrm>
                  <a:off x="1035907" y="2109105"/>
                  <a:ext cx="1325720" cy="1379940"/>
                  <a:chOff x="498168" y="1115736"/>
                  <a:chExt cx="1631769" cy="1631482"/>
                </a:xfrm>
              </p:grpSpPr>
              <p:sp>
                <p:nvSpPr>
                  <p:cNvPr id="29" name="Oval 28"/>
                  <p:cNvSpPr/>
                  <p:nvPr/>
                </p:nvSpPr>
                <p:spPr>
                  <a:xfrm>
                    <a:off x="498316" y="1115498"/>
                    <a:ext cx="1623978" cy="1632357"/>
                  </a:xfrm>
                  <a:prstGeom prst="ellipse">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Oval 20"/>
                  <p:cNvSpPr/>
                  <p:nvPr/>
                </p:nvSpPr>
                <p:spPr>
                  <a:xfrm>
                    <a:off x="730871" y="1348156"/>
                    <a:ext cx="1158866"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ja-JP" altLang="en-US" sz="1400" dirty="0">
                        <a:ea typeface="Meiryo UI" panose="020B0604030504040204" pitchFamily="50" charset="-128"/>
                      </a:rPr>
                      <a:t>連絡先の</a:t>
                    </a:r>
                    <a:br>
                      <a:rPr lang="en-US" altLang="ja-JP" sz="1400" dirty="0">
                        <a:ea typeface="Meiryo UI" panose="020B0604030504040204" pitchFamily="50" charset="-128"/>
                      </a:rPr>
                    </a:br>
                    <a:r>
                      <a:rPr lang="ja-JP" altLang="en-US" sz="1400" dirty="0">
                        <a:ea typeface="Meiryo UI" panose="020B0604030504040204" pitchFamily="50" charset="-128"/>
                      </a:rPr>
                      <a:t>詳細を更新する</a:t>
                    </a:r>
                    <a:endParaRPr lang="en-US" sz="1400" dirty="0">
                      <a:ea typeface="Meiryo UI" panose="020B0604030504040204" pitchFamily="50" charset="-128"/>
                    </a:endParaRPr>
                  </a:p>
                </p:txBody>
              </p:sp>
            </p:grpSp>
            <p:grpSp>
              <p:nvGrpSpPr>
                <p:cNvPr id="27661" name="Group 25"/>
                <p:cNvGrpSpPr>
                  <a:grpSpLocks/>
                </p:cNvGrpSpPr>
                <p:nvPr/>
              </p:nvGrpSpPr>
              <p:grpSpPr bwMode="auto">
                <a:xfrm>
                  <a:off x="943942" y="3565760"/>
                  <a:ext cx="1585240" cy="1939301"/>
                  <a:chOff x="384974" y="2837793"/>
                  <a:chExt cx="1951198" cy="958127"/>
                </a:xfrm>
              </p:grpSpPr>
              <p:sp>
                <p:nvSpPr>
                  <p:cNvPr id="27" name="Rectangle 26"/>
                  <p:cNvSpPr/>
                  <p:nvPr/>
                </p:nvSpPr>
                <p:spPr>
                  <a:xfrm>
                    <a:off x="498316" y="2837793"/>
                    <a:ext cx="1623978"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8" name="Rectangle 27"/>
                  <p:cNvSpPr/>
                  <p:nvPr/>
                </p:nvSpPr>
                <p:spPr>
                  <a:xfrm>
                    <a:off x="384974" y="2837793"/>
                    <a:ext cx="1951198"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r>
                      <a:rPr lang="ja-JP" altLang="en-US" sz="1200" dirty="0">
                        <a:ea typeface="Meiryo UI" panose="020B0604030504040204" pitchFamily="50" charset="-128"/>
                      </a:rPr>
                      <a:t>連絡先と登録の依頼をジェイビルの購入</a:t>
                    </a:r>
                    <a:br>
                      <a:rPr lang="en-US" altLang="ja-JP" sz="1200" dirty="0">
                        <a:ea typeface="Meiryo UI" panose="020B0604030504040204" pitchFamily="50" charset="-128"/>
                      </a:rPr>
                    </a:br>
                    <a:r>
                      <a:rPr lang="ja-JP" altLang="en-US" sz="1200" dirty="0">
                        <a:ea typeface="Meiryo UI" panose="020B0604030504040204" pitchFamily="50" charset="-128"/>
                      </a:rPr>
                      <a:t>担当者に通知する。</a:t>
                    </a:r>
                    <a:endParaRPr lang="en-US" altLang="ja-JP" sz="1200" dirty="0">
                      <a:ea typeface="Meiryo UI" panose="020B0604030504040204" pitchFamily="50" charset="-128"/>
                    </a:endParaRPr>
                  </a:p>
                  <a:p>
                    <a:pPr marL="112713" lvl="1" indent="-112713" defTabSz="444500">
                      <a:lnSpc>
                        <a:spcPct val="90000"/>
                      </a:lnSpc>
                      <a:spcAft>
                        <a:spcPct val="15000"/>
                      </a:spcAft>
                      <a:buFontTx/>
                      <a:buChar char="••"/>
                      <a:defRPr/>
                    </a:pPr>
                    <a:r>
                      <a:rPr lang="ja-JP" altLang="en-US" sz="1200" dirty="0">
                        <a:ea typeface="Meiryo UI" panose="020B0604030504040204" pitchFamily="50" charset="-128"/>
                      </a:rPr>
                      <a:t>報告内容は、</a:t>
                    </a:r>
                    <a:br>
                      <a:rPr lang="en-US" altLang="ja-JP" sz="1200" dirty="0">
                        <a:ea typeface="Meiryo UI" panose="020B0604030504040204" pitchFamily="50" charset="-128"/>
                      </a:rPr>
                    </a:br>
                    <a:r>
                      <a:rPr lang="ja-JP" altLang="en-US" sz="1200" dirty="0">
                        <a:ea typeface="Meiryo UI" panose="020B0604030504040204" pitchFamily="50" charset="-128"/>
                      </a:rPr>
                      <a:t>連絡先、</a:t>
                    </a:r>
                    <a:br>
                      <a:rPr lang="en-US" altLang="ja-JP" sz="1200" dirty="0">
                        <a:ea typeface="Meiryo UI" panose="020B0604030504040204" pitchFamily="50" charset="-128"/>
                      </a:rPr>
                    </a:br>
                    <a:r>
                      <a:rPr lang="en-US" altLang="ja-JP" sz="1200" dirty="0">
                        <a:ea typeface="Meiryo UI" panose="020B0604030504040204" pitchFamily="50" charset="-128"/>
                      </a:rPr>
                      <a:t>PO</a:t>
                    </a:r>
                    <a:r>
                      <a:rPr lang="ja-JP" altLang="en-US" sz="1200" dirty="0">
                        <a:ea typeface="Meiryo UI" panose="020B0604030504040204" pitchFamily="50" charset="-128"/>
                      </a:rPr>
                      <a:t>の</a:t>
                    </a:r>
                    <a:r>
                      <a:rPr lang="en-US" altLang="ja-JP" sz="1200" dirty="0">
                        <a:ea typeface="Meiryo UI" panose="020B0604030504040204" pitchFamily="50" charset="-128"/>
                      </a:rPr>
                      <a:t>E</a:t>
                    </a:r>
                    <a:r>
                      <a:rPr lang="ja-JP" altLang="en-US" sz="1200" dirty="0">
                        <a:ea typeface="Meiryo UI" panose="020B0604030504040204" pitchFamily="50" charset="-128"/>
                      </a:rPr>
                      <a:t>メール配信先、</a:t>
                    </a:r>
                    <a:br>
                      <a:rPr lang="en-US" altLang="ja-JP" sz="1200" dirty="0">
                        <a:ea typeface="Meiryo UI" panose="020B0604030504040204" pitchFamily="50" charset="-128"/>
                      </a:rPr>
                    </a:br>
                    <a:r>
                      <a:rPr lang="ja-JP" altLang="en-US" sz="1200" dirty="0">
                        <a:ea typeface="Meiryo UI" panose="020B0604030504040204" pitchFamily="50" charset="-128"/>
                      </a:rPr>
                      <a:t>請求書発行元情報、</a:t>
                    </a:r>
                    <a:br>
                      <a:rPr lang="en-US" altLang="ja-JP" sz="1200" dirty="0">
                        <a:ea typeface="Meiryo UI" panose="020B0604030504040204" pitchFamily="50" charset="-128"/>
                      </a:rPr>
                    </a:br>
                    <a:r>
                      <a:rPr lang="ja-JP" altLang="en-US" sz="1200" dirty="0">
                        <a:ea typeface="Meiryo UI" panose="020B0604030504040204" pitchFamily="50" charset="-128"/>
                      </a:rPr>
                      <a:t>銀行の詳細</a:t>
                    </a:r>
                    <a:endParaRPr lang="en-US" sz="1200" dirty="0">
                      <a:ea typeface="Meiryo UI" panose="020B0604030504040204" pitchFamily="50" charset="-128"/>
                    </a:endParaRPr>
                  </a:p>
                </p:txBody>
              </p:sp>
            </p:grpSp>
          </p:gr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47F6F-89CF-46C6-A986-19786205DF3F}"/>
              </a:ext>
            </a:extLst>
          </p:cNvPr>
          <p:cNvSpPr>
            <a:spLocks noGrp="1"/>
          </p:cNvSpPr>
          <p:nvPr>
            <p:ph type="title"/>
          </p:nvPr>
        </p:nvSpPr>
        <p:spPr/>
        <p:txBody>
          <a:bodyPr/>
          <a:lstStyle/>
          <a:p>
            <a:r>
              <a:rPr lang="en-US" altLang="ja-JP" dirty="0" err="1">
                <a:ea typeface="Meiryo UI" panose="020B0604030504040204" pitchFamily="50" charset="-128"/>
              </a:rPr>
              <a:t>Coupa</a:t>
            </a:r>
            <a:r>
              <a:rPr lang="ja-JP" altLang="en-US" dirty="0">
                <a:ea typeface="Meiryo UI" panose="020B0604030504040204" pitchFamily="50" charset="-128"/>
              </a:rPr>
              <a:t>によるジェイビルへの接続</a:t>
            </a:r>
            <a:endParaRPr lang="en-US" dirty="0">
              <a:ea typeface="Meiryo UI" panose="020B0604030504040204" pitchFamily="50" charset="-128"/>
            </a:endParaRPr>
          </a:p>
        </p:txBody>
      </p:sp>
      <p:sp>
        <p:nvSpPr>
          <p:cNvPr id="5" name="Text Placeholder 2">
            <a:extLst>
              <a:ext uri="{FF2B5EF4-FFF2-40B4-BE49-F238E27FC236}">
                <a16:creationId xmlns:a16="http://schemas.microsoft.com/office/drawing/2014/main" id="{2AEE654A-82BB-4255-95B6-0D6EE3E5D5B5}"/>
              </a:ext>
            </a:extLst>
          </p:cNvPr>
          <p:cNvSpPr>
            <a:spLocks noGrp="1"/>
          </p:cNvSpPr>
          <p:nvPr>
            <p:ph type="body" sz="quarter" idx="10"/>
          </p:nvPr>
        </p:nvSpPr>
        <p:spPr>
          <a:xfrm>
            <a:off x="800100" y="1152525"/>
            <a:ext cx="7639050" cy="5273676"/>
          </a:xfrm>
        </p:spPr>
        <p:txBody>
          <a:bodyPr/>
          <a:lstStyle/>
          <a:p>
            <a:pPr marL="342900" indent="-342900" algn="just">
              <a:buFont typeface="+mj-lt"/>
              <a:buAutoNum type="arabicParenR" startAt="2"/>
            </a:pPr>
            <a:r>
              <a:rPr lang="ja-JP" altLang="en-US" b="0" dirty="0">
                <a:ea typeface="Meiryo UI" panose="020B0604030504040204" pitchFamily="50" charset="-128"/>
              </a:rPr>
              <a:t>注文書から</a:t>
            </a:r>
            <a:r>
              <a:rPr lang="en-US" altLang="ja-JP" b="0" dirty="0">
                <a:ea typeface="Meiryo UI" panose="020B0604030504040204" pitchFamily="50" charset="-128"/>
              </a:rPr>
              <a:t>CSP</a:t>
            </a:r>
            <a:r>
              <a:rPr lang="ja-JP" altLang="en-US" b="0" dirty="0">
                <a:ea typeface="Meiryo UI" panose="020B0604030504040204" pitchFamily="50" charset="-128"/>
              </a:rPr>
              <a:t>登録する場合：お取引先様が</a:t>
            </a:r>
            <a:r>
              <a:rPr lang="en-US" altLang="ja-JP" b="0" dirty="0">
                <a:ea typeface="Meiryo UI" panose="020B0604030504040204" pitchFamily="50" charset="-128"/>
              </a:rPr>
              <a:t>CSP</a:t>
            </a:r>
            <a:r>
              <a:rPr lang="ja-JP" altLang="en-US" b="0" dirty="0">
                <a:ea typeface="Meiryo UI" panose="020B0604030504040204" pitchFamily="50" charset="-128"/>
              </a:rPr>
              <a:t>に未登録の場合、注文書メール内に</a:t>
            </a:r>
            <a:endParaRPr lang="en-US" altLang="ja-JP" b="0" dirty="0">
              <a:ea typeface="Meiryo UI" panose="020B0604030504040204" pitchFamily="50" charset="-128"/>
            </a:endParaRPr>
          </a:p>
          <a:p>
            <a:pPr algn="just"/>
            <a:r>
              <a:rPr lang="ja-JP" altLang="en-US" b="0" dirty="0">
                <a:ea typeface="Meiryo UI" panose="020B0604030504040204" pitchFamily="50" charset="-128"/>
              </a:rPr>
              <a:t>「</a:t>
            </a:r>
            <a:r>
              <a:rPr lang="en-US" altLang="en-US" b="0" dirty="0">
                <a:ea typeface="Meiryo UI" panose="020B0604030504040204" pitchFamily="50" charset="-128"/>
              </a:rPr>
              <a:t>Create Account</a:t>
            </a:r>
            <a:r>
              <a:rPr lang="ja-JP" altLang="en-US" b="0" dirty="0">
                <a:ea typeface="Meiryo UI" panose="020B0604030504040204" pitchFamily="50" charset="-128"/>
              </a:rPr>
              <a:t>」の</a:t>
            </a:r>
            <a:r>
              <a:rPr lang="en-US" altLang="en-US" b="0" dirty="0">
                <a:ea typeface="Meiryo UI" panose="020B0604030504040204" pitchFamily="50" charset="-128"/>
              </a:rPr>
              <a:t> </a:t>
            </a:r>
            <a:r>
              <a:rPr lang="ja-JP" altLang="en-US" b="0" dirty="0">
                <a:ea typeface="Meiryo UI" panose="020B0604030504040204" pitchFamily="50" charset="-128"/>
              </a:rPr>
              <a:t>ボタンが表示されます。</a:t>
            </a: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marL="342900" indent="-342900" algn="just">
              <a:buFont typeface="+mj-lt"/>
              <a:buAutoNum type="arabicParenR" startAt="2"/>
            </a:pPr>
            <a:endParaRPr lang="en-US" altLang="en-US" b="0" dirty="0">
              <a:ea typeface="Meiryo UI" panose="020B0604030504040204" pitchFamily="50" charset="-128"/>
            </a:endParaRPr>
          </a:p>
          <a:p>
            <a:pPr algn="just"/>
            <a:endParaRPr lang="en-US" altLang="en-US" b="0" dirty="0">
              <a:ea typeface="Meiryo UI" panose="020B0604030504040204" pitchFamily="50" charset="-128"/>
            </a:endParaRPr>
          </a:p>
          <a:p>
            <a:pPr algn="just"/>
            <a:r>
              <a:rPr lang="en-US" altLang="ja-JP" b="0" dirty="0">
                <a:ea typeface="Meiryo UI" panose="020B0604030504040204" pitchFamily="50" charset="-128"/>
              </a:rPr>
              <a:t>Create Account</a:t>
            </a:r>
            <a:r>
              <a:rPr lang="ja-JP" altLang="en-US" b="0" dirty="0">
                <a:ea typeface="Meiryo UI" panose="020B0604030504040204" pitchFamily="50" charset="-128"/>
              </a:rPr>
              <a:t>ボタンをクリックすると、</a:t>
            </a:r>
            <a:r>
              <a:rPr lang="en-US" altLang="ja-JP" b="0" dirty="0">
                <a:ea typeface="Meiryo UI" panose="020B0604030504040204" pitchFamily="50" charset="-128"/>
              </a:rPr>
              <a:t> CSP</a:t>
            </a:r>
            <a:r>
              <a:rPr lang="ja-JP" altLang="en-US" b="0" dirty="0">
                <a:ea typeface="Meiryo UI" panose="020B0604030504040204" pitchFamily="50" charset="-128"/>
              </a:rPr>
              <a:t>の登録画面に移動をします。</a:t>
            </a:r>
            <a:endParaRPr lang="en-US" altLang="ja-JP" b="0" dirty="0">
              <a:ea typeface="Meiryo UI" panose="020B0604030504040204" pitchFamily="50" charset="-128"/>
            </a:endParaRPr>
          </a:p>
          <a:p>
            <a:pPr algn="just"/>
            <a:endParaRPr lang="ja-JP" altLang="en-US" b="0" dirty="0">
              <a:ea typeface="Meiryo UI" panose="020B0604030504040204" pitchFamily="50" charset="-128"/>
            </a:endParaRPr>
          </a:p>
          <a:p>
            <a:pPr algn="just"/>
            <a:r>
              <a:rPr lang="ja-JP" altLang="en-US" b="0" i="1" dirty="0">
                <a:ea typeface="Meiryo UI" panose="020B0604030504040204" pitchFamily="50" charset="-128"/>
              </a:rPr>
              <a:t>注意：</a:t>
            </a:r>
            <a:r>
              <a:rPr lang="en-US" altLang="ja-JP" b="0" i="1" dirty="0">
                <a:ea typeface="Meiryo UI" panose="020B0604030504040204" pitchFamily="50" charset="-128"/>
              </a:rPr>
              <a:t>CSP</a:t>
            </a:r>
            <a:r>
              <a:rPr lang="ja-JP" altLang="en-US" b="0" i="1" dirty="0">
                <a:ea typeface="Meiryo UI" panose="020B0604030504040204" pitchFamily="50" charset="-128"/>
              </a:rPr>
              <a:t>にすでにご登録していただいているお取引先様は、</a:t>
            </a:r>
            <a:r>
              <a:rPr lang="ja-JP" altLang="en-US" i="1" dirty="0">
                <a:ea typeface="Meiryo UI" panose="020B0604030504040204" pitchFamily="50" charset="-128"/>
              </a:rPr>
              <a:t>「</a:t>
            </a:r>
            <a:r>
              <a:rPr lang="en-US" altLang="ja-JP" i="1" dirty="0">
                <a:ea typeface="Meiryo UI" panose="020B0604030504040204" pitchFamily="50" charset="-128"/>
              </a:rPr>
              <a:t>Create Account</a:t>
            </a:r>
            <a:r>
              <a:rPr lang="ja-JP" altLang="en-US" i="1" dirty="0">
                <a:ea typeface="Meiryo UI" panose="020B0604030504040204" pitchFamily="50" charset="-128"/>
              </a:rPr>
              <a:t>」</a:t>
            </a:r>
            <a:r>
              <a:rPr lang="ja-JP" altLang="en-US" b="0" i="1" dirty="0">
                <a:ea typeface="Meiryo UI" panose="020B0604030504040204" pitchFamily="50" charset="-128"/>
              </a:rPr>
              <a:t>ボタンの代わりに</a:t>
            </a:r>
            <a:endParaRPr lang="en-US" altLang="ja-JP" b="0" i="1" dirty="0">
              <a:ea typeface="Meiryo UI" panose="020B0604030504040204" pitchFamily="50" charset="-128"/>
            </a:endParaRPr>
          </a:p>
          <a:p>
            <a:pPr algn="just"/>
            <a:r>
              <a:rPr lang="ja-JP" altLang="en-US" i="1" dirty="0">
                <a:ea typeface="Meiryo UI" panose="020B0604030504040204" pitchFamily="50" charset="-128"/>
              </a:rPr>
              <a:t>「</a:t>
            </a:r>
            <a:r>
              <a:rPr lang="en-US" altLang="ja-JP" i="1" dirty="0">
                <a:ea typeface="Meiryo UI" panose="020B0604030504040204" pitchFamily="50" charset="-128"/>
              </a:rPr>
              <a:t>Login</a:t>
            </a:r>
            <a:r>
              <a:rPr lang="ja-JP" altLang="en-US" i="1" dirty="0">
                <a:ea typeface="Meiryo UI" panose="020B0604030504040204" pitchFamily="50" charset="-128"/>
              </a:rPr>
              <a:t>」　</a:t>
            </a:r>
            <a:r>
              <a:rPr lang="ja-JP" altLang="en-US" b="0" i="1" dirty="0">
                <a:ea typeface="Meiryo UI" panose="020B0604030504040204" pitchFamily="50" charset="-128"/>
              </a:rPr>
              <a:t>ボタンが表示されます。</a:t>
            </a:r>
            <a:endParaRPr lang="en-US" altLang="en-US" b="0" i="1" dirty="0">
              <a:ea typeface="Meiryo UI" panose="020B0604030504040204" pitchFamily="50" charset="-128"/>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3" y="1814513"/>
            <a:ext cx="7227887"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9796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4294967295"/>
          </p:nvPr>
        </p:nvSpPr>
        <p:spPr>
          <a:xfrm>
            <a:off x="0" y="6523038"/>
            <a:ext cx="4221163" cy="196850"/>
          </a:xfrm>
          <a:prstGeom prst="rect">
            <a:avLst/>
          </a:prstGeom>
        </p:spPr>
        <p:txBody>
          <a:bodyPr/>
          <a:lstStyle/>
          <a:p>
            <a:r>
              <a:rPr lang="en-US"/>
              <a:t> </a:t>
            </a:r>
            <a:endParaRPr lang="en-US" dirty="0"/>
          </a:p>
        </p:txBody>
      </p:sp>
      <p:pic>
        <p:nvPicPr>
          <p:cNvPr id="7" name="図 6"/>
          <p:cNvPicPr>
            <a:picLocks noChangeAspect="1"/>
          </p:cNvPicPr>
          <p:nvPr/>
        </p:nvPicPr>
        <p:blipFill>
          <a:blip r:embed="rId3"/>
          <a:stretch>
            <a:fillRect/>
          </a:stretch>
        </p:blipFill>
        <p:spPr>
          <a:xfrm>
            <a:off x="571986" y="854747"/>
            <a:ext cx="5371614" cy="5207444"/>
          </a:xfrm>
          <a:prstGeom prst="rect">
            <a:avLst/>
          </a:prstGeom>
        </p:spPr>
      </p:pic>
      <p:sp>
        <p:nvSpPr>
          <p:cNvPr id="8" name="Title 1">
            <a:extLst>
              <a:ext uri="{FF2B5EF4-FFF2-40B4-BE49-F238E27FC236}">
                <a16:creationId xmlns:a16="http://schemas.microsoft.com/office/drawing/2014/main" id="{0A647F6F-89CF-46C6-A986-19786205DF3F}"/>
              </a:ext>
            </a:extLst>
          </p:cNvPr>
          <p:cNvSpPr>
            <a:spLocks noGrp="1"/>
          </p:cNvSpPr>
          <p:nvPr>
            <p:ph type="title"/>
          </p:nvPr>
        </p:nvSpPr>
        <p:spPr>
          <a:xfrm>
            <a:off x="752475" y="431800"/>
            <a:ext cx="7639050" cy="519113"/>
          </a:xfrm>
        </p:spPr>
        <p:txBody>
          <a:bodyPr/>
          <a:lstStyle/>
          <a:p>
            <a:r>
              <a:rPr lang="en-US" altLang="ja-JP" dirty="0" err="1">
                <a:ea typeface="Meiryo UI" panose="020B0604030504040204" pitchFamily="50" charset="-128"/>
              </a:rPr>
              <a:t>Coupa</a:t>
            </a:r>
            <a:r>
              <a:rPr lang="ja-JP" altLang="en-US" dirty="0">
                <a:ea typeface="Meiryo UI" panose="020B0604030504040204" pitchFamily="50" charset="-128"/>
              </a:rPr>
              <a:t>によるジェイビルへの接続</a:t>
            </a:r>
            <a:endParaRPr lang="en-US" dirty="0">
              <a:ea typeface="Meiryo UI" panose="020B0604030504040204" pitchFamily="50" charset="-128"/>
            </a:endParaRPr>
          </a:p>
        </p:txBody>
      </p:sp>
      <p:sp>
        <p:nvSpPr>
          <p:cNvPr id="10" name="Text Placeholder 2">
            <a:extLst>
              <a:ext uri="{FF2B5EF4-FFF2-40B4-BE49-F238E27FC236}">
                <a16:creationId xmlns:a16="http://schemas.microsoft.com/office/drawing/2014/main" id="{2AEE654A-82BB-4255-95B6-0D6EE3E5D5B5}"/>
              </a:ext>
            </a:extLst>
          </p:cNvPr>
          <p:cNvSpPr txBox="1">
            <a:spLocks/>
          </p:cNvSpPr>
          <p:nvPr/>
        </p:nvSpPr>
        <p:spPr>
          <a:xfrm>
            <a:off x="5758113" y="1678907"/>
            <a:ext cx="3116178" cy="3793792"/>
          </a:xfrm>
          <a:prstGeom prst="rect">
            <a:avLst/>
          </a:prstGeom>
        </p:spPr>
        <p:txBody>
          <a:bodyPr/>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914400"/>
            <a:r>
              <a:rPr lang="ja-JP" altLang="en-US" b="0" i="1" dirty="0">
                <a:ea typeface="Meiryo UI" panose="020B0604030504040204" pitchFamily="50" charset="-128"/>
              </a:rPr>
              <a:t>必要事項を記入して「</a:t>
            </a:r>
            <a:r>
              <a:rPr lang="en-US" altLang="ja-JP" b="0" i="1" dirty="0">
                <a:ea typeface="Meiryo UI" panose="020B0604030504040204" pitchFamily="50" charset="-128"/>
              </a:rPr>
              <a:t>Submit</a:t>
            </a:r>
            <a:r>
              <a:rPr lang="ja-JP" altLang="en-US" b="0" i="1" dirty="0">
                <a:ea typeface="Meiryo UI" panose="020B0604030504040204" pitchFamily="50" charset="-128"/>
              </a:rPr>
              <a:t>」をクリックしてください。</a:t>
            </a:r>
            <a:endParaRPr lang="en-US" altLang="ja-JP" b="0" i="1" dirty="0">
              <a:ea typeface="Meiryo UI" panose="020B0604030504040204" pitchFamily="50" charset="-128"/>
            </a:endParaRPr>
          </a:p>
          <a:p>
            <a:pPr algn="just" defTabSz="914400"/>
            <a:endParaRPr lang="en-US" altLang="ja-JP" b="0" i="1" dirty="0">
              <a:ea typeface="Meiryo UI" panose="020B0604030504040204" pitchFamily="50" charset="-128"/>
            </a:endParaRPr>
          </a:p>
          <a:p>
            <a:pPr algn="just" defTabSz="914400"/>
            <a:r>
              <a:rPr lang="ja-JP" altLang="en-US" b="0" i="1" dirty="0">
                <a:ea typeface="Meiryo UI" panose="020B0604030504040204" pitchFamily="50" charset="-128"/>
              </a:rPr>
              <a:t>（他の従業員を招待する場合）</a:t>
            </a:r>
            <a:endParaRPr lang="en-US" altLang="ja-JP" b="0" i="1" dirty="0">
              <a:ea typeface="Meiryo UI" panose="020B0604030504040204" pitchFamily="50" charset="-128"/>
            </a:endParaRPr>
          </a:p>
          <a:p>
            <a:pPr algn="just" defTabSz="914400"/>
            <a:r>
              <a:rPr lang="ja-JP" altLang="en-US" b="0" i="1" dirty="0">
                <a:ea typeface="Meiryo UI" panose="020B0604030504040204" pitchFamily="50" charset="-128"/>
              </a:rPr>
              <a:t>他の方やアシスタントを招待する場合は、「</a:t>
            </a:r>
            <a:r>
              <a:rPr lang="en-US" altLang="ja-JP" b="0" i="1" dirty="0">
                <a:ea typeface="Meiryo UI" panose="020B0604030504040204" pitchFamily="50" charset="-128"/>
              </a:rPr>
              <a:t>Forward</a:t>
            </a:r>
            <a:r>
              <a:rPr lang="ja-JP" altLang="en-US" b="0" i="1" dirty="0">
                <a:ea typeface="Meiryo UI" panose="020B0604030504040204" pitchFamily="50" charset="-128"/>
              </a:rPr>
              <a:t> </a:t>
            </a:r>
            <a:r>
              <a:rPr lang="en-US" altLang="ja-JP" b="0" i="1" dirty="0">
                <a:ea typeface="Meiryo UI" panose="020B0604030504040204" pitchFamily="50" charset="-128"/>
              </a:rPr>
              <a:t>your</a:t>
            </a:r>
            <a:r>
              <a:rPr lang="ja-JP" altLang="en-US" b="0" i="1" dirty="0">
                <a:ea typeface="Meiryo UI" panose="020B0604030504040204" pitchFamily="50" charset="-128"/>
              </a:rPr>
              <a:t> </a:t>
            </a:r>
            <a:r>
              <a:rPr lang="en-US" altLang="ja-JP" b="0" i="1" dirty="0">
                <a:ea typeface="Meiryo UI" panose="020B0604030504040204" pitchFamily="50" charset="-128"/>
              </a:rPr>
              <a:t>Invitation</a:t>
            </a:r>
            <a:r>
              <a:rPr lang="ja-JP" altLang="en-US" b="0" i="1" dirty="0">
                <a:ea typeface="Meiryo UI" panose="020B0604030504040204" pitchFamily="50" charset="-128"/>
              </a:rPr>
              <a:t>」の欄にアドレスを記載して「</a:t>
            </a:r>
            <a:r>
              <a:rPr lang="en-US" altLang="ja-JP" b="0" i="1" dirty="0">
                <a:ea typeface="Meiryo UI" panose="020B0604030504040204" pitchFamily="50" charset="-128"/>
              </a:rPr>
              <a:t>Submit</a:t>
            </a:r>
            <a:r>
              <a:rPr lang="ja-JP" altLang="en-US" b="0" i="1" dirty="0">
                <a:ea typeface="Meiryo UI" panose="020B0604030504040204" pitchFamily="50" charset="-128"/>
              </a:rPr>
              <a:t>」ボタンを押してください。御社のドメインが正しく表記されていることを、送信前に確認をしてください</a:t>
            </a:r>
            <a:endParaRPr lang="en-US" altLang="ja-JP" b="0" i="1" dirty="0">
              <a:ea typeface="Meiryo UI" panose="020B0604030504040204" pitchFamily="50" charset="-128"/>
            </a:endParaRPr>
          </a:p>
          <a:p>
            <a:pPr algn="just" defTabSz="914400"/>
            <a:endParaRPr lang="en-US" altLang="en-US" b="0" i="1" dirty="0">
              <a:ea typeface="Meiryo UI" panose="020B0604030504040204" pitchFamily="50" charset="-128"/>
            </a:endParaRPr>
          </a:p>
          <a:p>
            <a:pPr algn="just" defTabSz="914400"/>
            <a:endParaRPr lang="en-US" altLang="en-US" b="0" i="1" dirty="0">
              <a:ea typeface="Meiryo UI" panose="020B0604030504040204" pitchFamily="50" charset="-128"/>
            </a:endParaRPr>
          </a:p>
        </p:txBody>
      </p:sp>
      <p:sp>
        <p:nvSpPr>
          <p:cNvPr id="11" name="正方形/長方形 10"/>
          <p:cNvSpPr/>
          <p:nvPr/>
        </p:nvSpPr>
        <p:spPr>
          <a:xfrm>
            <a:off x="2238375" y="2600325"/>
            <a:ext cx="2371725" cy="17145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kumimoji="1" lang="ja-JP" altLang="en-US" sz="900" dirty="0">
                <a:solidFill>
                  <a:schemeClr val="tx1"/>
                </a:solidFill>
                <a:latin typeface="メイリオ" panose="020B0604030504040204" pitchFamily="50" charset="-128"/>
                <a:ea typeface="メイリオ" panose="020B0604030504040204" pitchFamily="50" charset="-128"/>
              </a:rPr>
              <a:t>ここに御社名が表記されます</a:t>
            </a:r>
          </a:p>
        </p:txBody>
      </p:sp>
      <p:sp>
        <p:nvSpPr>
          <p:cNvPr id="12" name="正方形/長方形 11"/>
          <p:cNvSpPr/>
          <p:nvPr/>
        </p:nvSpPr>
        <p:spPr>
          <a:xfrm>
            <a:off x="3714751" y="5191125"/>
            <a:ext cx="2228849" cy="17145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kumimoji="1" lang="ja-JP" altLang="en-US" sz="900" dirty="0">
                <a:solidFill>
                  <a:schemeClr val="tx1"/>
                </a:solidFill>
                <a:latin typeface="メイリオ" panose="020B0604030504040204" pitchFamily="50" charset="-128"/>
                <a:ea typeface="メイリオ" panose="020B0604030504040204" pitchFamily="50" charset="-128"/>
              </a:rPr>
              <a:t>ここに御社のドメインが表記されます</a:t>
            </a:r>
          </a:p>
        </p:txBody>
      </p:sp>
      <p:sp>
        <p:nvSpPr>
          <p:cNvPr id="13" name="正方形/長方形 12"/>
          <p:cNvSpPr/>
          <p:nvPr/>
        </p:nvSpPr>
        <p:spPr>
          <a:xfrm>
            <a:off x="2238375" y="2847975"/>
            <a:ext cx="2371725" cy="17145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kumimoji="1" lang="ja-JP" altLang="en-US" sz="900" dirty="0">
                <a:solidFill>
                  <a:schemeClr val="tx1"/>
                </a:solidFill>
                <a:latin typeface="メイリオ" panose="020B0604030504040204" pitchFamily="50" charset="-128"/>
                <a:ea typeface="メイリオ" panose="020B0604030504040204" pitchFamily="50" charset="-128"/>
              </a:rPr>
              <a:t>ここに</a:t>
            </a:r>
            <a:r>
              <a:rPr kumimoji="1" lang="en-US" altLang="ja-JP" sz="900" dirty="0">
                <a:solidFill>
                  <a:schemeClr val="tx1"/>
                </a:solidFill>
                <a:latin typeface="メイリオ" panose="020B0604030504040204" pitchFamily="50" charset="-128"/>
                <a:ea typeface="メイリオ" panose="020B0604030504040204" pitchFamily="50" charset="-128"/>
              </a:rPr>
              <a:t>E</a:t>
            </a:r>
            <a:r>
              <a:rPr kumimoji="1" lang="ja-JP" altLang="en-US" sz="900" dirty="0">
                <a:solidFill>
                  <a:schemeClr val="tx1"/>
                </a:solidFill>
                <a:latin typeface="メイリオ" panose="020B0604030504040204" pitchFamily="50" charset="-128"/>
                <a:ea typeface="メイリオ" panose="020B0604030504040204" pitchFamily="50" charset="-128"/>
              </a:rPr>
              <a:t>メールが表記されます</a:t>
            </a:r>
          </a:p>
        </p:txBody>
      </p:sp>
    </p:spTree>
    <p:extLst>
      <p:ext uri="{BB962C8B-B14F-4D97-AF65-F5344CB8AC3E}">
        <p14:creationId xmlns:p14="http://schemas.microsoft.com/office/powerpoint/2010/main" val="32344331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REATEDBY" val="Global PowerPoint Toolbar"/>
  <p:tag name="TOOLBARVERSION" val="5.1"/>
  <p:tag name="TYPE" val="Screen"/>
  <p:tag name="KEYWORD" val="SCREEN"/>
  <p:tag name="TEMPLATEVERSION" val="03/03/2016 06:42:0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PMG_Standard_4x3_0922_2015">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15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KPMG Advisory - Screen Standard.potx" id="{3B7ED50C-F801-4B9D-9EE8-B32BF90E0BFB}" vid="{CDDF1AE7-3229-41A6-B977-E8195C486C1D}"/>
    </a:ext>
  </a:extLst>
</a:theme>
</file>

<file path=ppt/theme/theme2.xml><?xml version="1.0" encoding="utf-8"?>
<a:theme xmlns:a="http://schemas.openxmlformats.org/drawingml/2006/main" name="Default Theme">
  <a:themeElements>
    <a:clrScheme name="Battelle">
      <a:dk1>
        <a:sysClr val="windowText" lastClr="000000"/>
      </a:dk1>
      <a:lt1>
        <a:sysClr val="window" lastClr="FFFFFF"/>
      </a:lt1>
      <a:dk2>
        <a:srgbClr val="004280"/>
      </a:dk2>
      <a:lt2>
        <a:srgbClr val="D2D2D2"/>
      </a:lt2>
      <a:accent1>
        <a:srgbClr val="0076BE"/>
      </a:accent1>
      <a:accent2>
        <a:srgbClr val="DF6420"/>
      </a:accent2>
      <a:accent3>
        <a:srgbClr val="73B564"/>
      </a:accent3>
      <a:accent4>
        <a:srgbClr val="FAA41A"/>
      </a:accent4>
      <a:accent5>
        <a:srgbClr val="004280"/>
      </a:accent5>
      <a:accent6>
        <a:srgbClr val="424242"/>
      </a:accent6>
      <a:hlink>
        <a:srgbClr val="004280"/>
      </a:hlink>
      <a:folHlink>
        <a:srgbClr val="005EB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0">
          <a:gsLst>
            <a:gs pos="0">
              <a:srgbClr val="EAEAEA"/>
            </a:gs>
            <a:gs pos="100000">
              <a:schemeClr val="bg2"/>
            </a:gs>
          </a:gsLst>
          <a:lin ang="5400000" scaled="1"/>
        </a:gradFill>
        <a:ln w="12700" cap="flat" cmpd="sng" algn="ctr">
          <a:solidFill>
            <a:srgbClr val="404040"/>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a:ln w="28575">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upa Sterring Committe - Inital" id="{DF83BE03-D380-4411-A109-583555D824D8}" vid="{F4B9AEB6-04A4-4030-8167-DFD1A1B8606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14049</TotalTime>
  <Words>3038</Words>
  <Application>Microsoft Office PowerPoint</Application>
  <PresentationFormat>On-screen Show (4:3)</PresentationFormat>
  <Paragraphs>444</Paragraphs>
  <Slides>53</Slides>
  <Notes>35</Notes>
  <HiddenSlides>0</HiddenSlides>
  <MMClips>0</MMClips>
  <ScaleCrop>false</ScaleCrop>
  <HeadingPairs>
    <vt:vector size="4" baseType="variant">
      <vt:variant>
        <vt:lpstr>Theme</vt:lpstr>
      </vt:variant>
      <vt:variant>
        <vt:i4>2</vt:i4>
      </vt:variant>
      <vt:variant>
        <vt:lpstr>Slide Titles</vt:lpstr>
      </vt:variant>
      <vt:variant>
        <vt:i4>53</vt:i4>
      </vt:variant>
    </vt:vector>
  </HeadingPairs>
  <TitlesOfParts>
    <vt:vector size="55" baseType="lpstr">
      <vt:lpstr>KPMG_Standard_4x3_0922_2015</vt:lpstr>
      <vt:lpstr>Default Theme</vt:lpstr>
      <vt:lpstr>CSP トレーニング Jabil P2P(Procure to Pay)   Coupaサプライヤーポータル (CSP：Coupa Supplier Portal)</vt:lpstr>
      <vt:lpstr>目次</vt:lpstr>
      <vt:lpstr>Coupaの紹介</vt:lpstr>
      <vt:lpstr>Coupaとは</vt:lpstr>
      <vt:lpstr>どのようなメリットがありますか?</vt:lpstr>
      <vt:lpstr>Coupa サプライヤーポータルへのアクセス</vt:lpstr>
      <vt:lpstr>Coupaによるジェイビルへの接続</vt:lpstr>
      <vt:lpstr>Coupaによるジェイビルへの接続</vt:lpstr>
      <vt:lpstr>Coupaによるジェイビルへの接続</vt:lpstr>
      <vt:lpstr>Coupaサプライヤーポータル(CSP)紹介状</vt:lpstr>
      <vt:lpstr>1システム、2つの回答方法</vt:lpstr>
      <vt:lpstr>Coupaは日本語での対応が可能です</vt:lpstr>
      <vt:lpstr>実務依頼通知 （Supplier Actionable Notice:SAN）  Jabil P2P(Procure to Pay) </vt:lpstr>
      <vt:lpstr>Eメールを利用したCoupa注文書の処理 （Eメールフリップ：Email Flip）</vt:lpstr>
      <vt:lpstr>Eメールによる注文書の受領</vt:lpstr>
      <vt:lpstr>Eメールによる注文書の受領</vt:lpstr>
      <vt:lpstr>Eメールフリップ：Email Flip による受領承認/納期回答方法</vt:lpstr>
      <vt:lpstr>PowerPoint Presentation</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Tips（補足情報）</vt:lpstr>
      <vt:lpstr>Coupa サプライヤーポータル (CSP)</vt:lpstr>
      <vt:lpstr>登録メールアドレスとCSPはリンクされています</vt:lpstr>
      <vt:lpstr>注文書の受領および表示</vt:lpstr>
      <vt:lpstr>注文書の受領および表示</vt:lpstr>
      <vt:lpstr>注文書受領承認/納期回答方法</vt:lpstr>
      <vt:lpstr>請求書の作成</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請求書の作成方法</vt:lpstr>
      <vt:lpstr>請求書の状況</vt:lpstr>
      <vt:lpstr>請求書の状況</vt:lpstr>
      <vt:lpstr>プロファイル設定の更新</vt:lpstr>
      <vt:lpstr>プロファイル設定の更新</vt:lpstr>
      <vt:lpstr>ユーザー許可</vt:lpstr>
      <vt:lpstr>CSPご利用の前に</vt:lpstr>
      <vt:lpstr>CSPを利用するためには</vt:lpstr>
      <vt:lpstr>まとめ</vt:lpstr>
      <vt:lpstr>キーポイント</vt:lpstr>
      <vt:lpstr>ありがとうございました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DART User Guideline</dc:title>
  <dc:creator>Christopher Febreo</dc:creator>
  <cp:lastModifiedBy>Tomokazu Mimura</cp:lastModifiedBy>
  <cp:revision>843</cp:revision>
  <cp:lastPrinted>2016-02-17T16:30:31Z</cp:lastPrinted>
  <dcterms:created xsi:type="dcterms:W3CDTF">2014-02-24T20:19:36Z</dcterms:created>
  <dcterms:modified xsi:type="dcterms:W3CDTF">2019-07-03T01:23:46Z</dcterms:modified>
</cp:coreProperties>
</file>