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7"/>
  </p:notesMasterIdLst>
  <p:sldIdLst>
    <p:sldId id="3416" r:id="rId6"/>
    <p:sldId id="3419" r:id="rId7"/>
    <p:sldId id="3324" r:id="rId8"/>
    <p:sldId id="3346" r:id="rId9"/>
    <p:sldId id="3388" r:id="rId10"/>
    <p:sldId id="3306" r:id="rId11"/>
    <p:sldId id="3418" r:id="rId12"/>
    <p:sldId id="3428" r:id="rId13"/>
    <p:sldId id="3389" r:id="rId14"/>
    <p:sldId id="2134959129" r:id="rId15"/>
    <p:sldId id="3390" r:id="rId16"/>
    <p:sldId id="3429" r:id="rId17"/>
    <p:sldId id="3427" r:id="rId18"/>
    <p:sldId id="2134959131" r:id="rId19"/>
    <p:sldId id="3397" r:id="rId20"/>
    <p:sldId id="3432" r:id="rId21"/>
    <p:sldId id="3406" r:id="rId22"/>
    <p:sldId id="2134959132" r:id="rId23"/>
    <p:sldId id="3405" r:id="rId24"/>
    <p:sldId id="3434" r:id="rId25"/>
    <p:sldId id="337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3419"/>
          </p14:sldIdLst>
        </p14:section>
        <p14:section name="SUPPLIERS IN E2O |  COLLABORATION OPTIONS" id="{E57C60B6-9014-43AB-A0D1-535459A2B65F}">
          <p14:sldIdLst>
            <p14:sldId id="3324"/>
            <p14:sldId id="3346"/>
            <p14:sldId id="3388"/>
            <p14:sldId id="3306"/>
            <p14:sldId id="3418"/>
          </p14:sldIdLst>
        </p14:section>
        <p14:section name="Long Tail - Email/EXCEL Notification" id="{A77DDD29-6018-46DC-A57B-EDC44C066555}">
          <p14:sldIdLst>
            <p14:sldId id="3428"/>
            <p14:sldId id="3389"/>
            <p14:sldId id="2134959129"/>
            <p14:sldId id="3390"/>
          </p14:sldIdLst>
        </p14:section>
        <p14:section name="Long Tail/Email LINK Notification" id="{E80AE72A-C48B-4CF3-9855-3EF5D0494299}">
          <p14:sldIdLst>
            <p14:sldId id="3429"/>
            <p14:sldId id="3427"/>
            <p14:sldId id="2134959131"/>
            <p14:sldId id="3397"/>
          </p14:sldIdLst>
        </p14:section>
        <p14:section name="Long Tail - Email TEXT Notification" id="{9315AFB4-1D2B-4733-AC2F-B6177D9E1ED2}">
          <p14:sldIdLst>
            <p14:sldId id="3432"/>
            <p14:sldId id="3406"/>
            <p14:sldId id="2134959132"/>
            <p14:sldId id="3405"/>
          </p14:sldIdLst>
        </p14:section>
        <p14:section name="PORTAL SUPPLIERS " id="{3F314BDB-D4F9-4D6D-ADF1-27766EB998FE}">
          <p14:sldIdLst/>
        </p14:section>
        <p14:section name="PORTAL SUPPLIERS   " id="{474614F9-A7DD-49C8-B4D6-A239FF623AA4}">
          <p14:sldIdLst>
            <p14:sldId id="3434"/>
            <p14:sldId id="33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5A6B82-FAA3-6885-708F-48C737487155}" v="4" dt="2023-01-18T18:04:46.859"/>
    <p1510:client id="{808ED2D7-D7ED-99E0-E7AE-12A09EC9A09C}" v="22" dt="2023-01-23T14:43:12.599"/>
    <p1510:client id="{9CBE4B2C-AE47-0948-FEB0-5838004A52F3}" v="59" dt="2023-01-18T08:59:53.121"/>
    <p1510:client id="{B0155D6E-3578-C114-A17E-28E6AE6470EF}" v="96" dt="2023-01-23T14:51:21.230"/>
    <p1510:client id="{F9D165BB-E8CF-69F0-A1B1-5DE6AB10850D}" v="1" dt="2023-01-23T15:11:34.9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S::henriett_bakos@jabil.com::5d2ec3e7-1a7a-41e3-9159-81dffa35c265" providerId="AD" clId="Web-{808ED2D7-D7ED-99E0-E7AE-12A09EC9A09C}"/>
    <pc:docChg chg="modSld">
      <pc:chgData name="Henriett Bakos" userId="S::henriett_bakos@jabil.com::5d2ec3e7-1a7a-41e3-9159-81dffa35c265" providerId="AD" clId="Web-{808ED2D7-D7ED-99E0-E7AE-12A09EC9A09C}" dt="2023-01-23T14:43:10.662" v="17" actId="20577"/>
      <pc:docMkLst>
        <pc:docMk/>
      </pc:docMkLst>
      <pc:sldChg chg="modSp">
        <pc:chgData name="Henriett Bakos" userId="S::henriett_bakos@jabil.com::5d2ec3e7-1a7a-41e3-9159-81dffa35c265" providerId="AD" clId="Web-{808ED2D7-D7ED-99E0-E7AE-12A09EC9A09C}" dt="2023-01-23T14:42:37.426" v="16" actId="20577"/>
        <pc:sldMkLst>
          <pc:docMk/>
          <pc:sldMk cId="1913164912" sldId="3346"/>
        </pc:sldMkLst>
        <pc:spChg chg="mod">
          <ac:chgData name="Henriett Bakos" userId="S::henriett_bakos@jabil.com::5d2ec3e7-1a7a-41e3-9159-81dffa35c265" providerId="AD" clId="Web-{808ED2D7-D7ED-99E0-E7AE-12A09EC9A09C}" dt="2023-01-23T14:42:37.426" v="16" actId="20577"/>
          <ac:spMkLst>
            <pc:docMk/>
            <pc:sldMk cId="1913164912" sldId="3346"/>
            <ac:spMk id="7" creationId="{B374919C-2678-E49A-05D7-3715474D6DD4}"/>
          </ac:spMkLst>
        </pc:spChg>
        <pc:cxnChg chg="mod">
          <ac:chgData name="Henriett Bakos" userId="S::henriett_bakos@jabil.com::5d2ec3e7-1a7a-41e3-9159-81dffa35c265" providerId="AD" clId="Web-{808ED2D7-D7ED-99E0-E7AE-12A09EC9A09C}" dt="2023-01-23T14:42:12.051" v="8" actId="14100"/>
          <ac:cxnSpMkLst>
            <pc:docMk/>
            <pc:sldMk cId="1913164912" sldId="3346"/>
            <ac:cxnSpMk id="21" creationId="{C052ED43-2141-295C-E15D-16C8008F623D}"/>
          </ac:cxnSpMkLst>
        </pc:cxnChg>
      </pc:sldChg>
      <pc:sldChg chg="modSp">
        <pc:chgData name="Henriett Bakos" userId="S::henriett_bakos@jabil.com::5d2ec3e7-1a7a-41e3-9159-81dffa35c265" providerId="AD" clId="Web-{808ED2D7-D7ED-99E0-E7AE-12A09EC9A09C}" dt="2023-01-23T14:43:10.662" v="17" actId="20577"/>
        <pc:sldMkLst>
          <pc:docMk/>
          <pc:sldMk cId="3012219422" sldId="3388"/>
        </pc:sldMkLst>
        <pc:spChg chg="mod">
          <ac:chgData name="Henriett Bakos" userId="S::henriett_bakos@jabil.com::5d2ec3e7-1a7a-41e3-9159-81dffa35c265" providerId="AD" clId="Web-{808ED2D7-D7ED-99E0-E7AE-12A09EC9A09C}" dt="2023-01-23T14:43:10.662" v="17" actId="20577"/>
          <ac:spMkLst>
            <pc:docMk/>
            <pc:sldMk cId="3012219422" sldId="3388"/>
            <ac:spMk id="13" creationId="{75CF439B-2476-D8E9-EC37-82A3953816F5}"/>
          </ac:spMkLst>
        </pc:spChg>
      </pc:sldChg>
    </pc:docChg>
  </pc:docChgLst>
  <pc:docChgLst>
    <pc:chgData name="Henriett Bakos" userId="S::henriett_bakos@jabil.com::5d2ec3e7-1a7a-41e3-9159-81dffa35c265" providerId="AD" clId="Web-{F9D165BB-E8CF-69F0-A1B1-5DE6AB10850D}"/>
    <pc:docChg chg="delSld modSection">
      <pc:chgData name="Henriett Bakos" userId="S::henriett_bakos@jabil.com::5d2ec3e7-1a7a-41e3-9159-81dffa35c265" providerId="AD" clId="Web-{F9D165BB-E8CF-69F0-A1B1-5DE6AB10850D}" dt="2023-01-23T15:11:34.977" v="0"/>
      <pc:docMkLst>
        <pc:docMk/>
      </pc:docMkLst>
      <pc:sldChg chg="del">
        <pc:chgData name="Henriett Bakos" userId="S::henriett_bakos@jabil.com::5d2ec3e7-1a7a-41e3-9159-81dffa35c265" providerId="AD" clId="Web-{F9D165BB-E8CF-69F0-A1B1-5DE6AB10850D}" dt="2023-01-23T15:11:34.977" v="0"/>
        <pc:sldMkLst>
          <pc:docMk/>
          <pc:sldMk cId="2702992625" sldId="2134959115"/>
        </pc:sldMkLst>
      </pc:sldChg>
    </pc:docChg>
  </pc:docChgLst>
  <pc:docChgLst>
    <pc:chgData name="Henriett Bakos" userId="S::henriett_bakos@jabil.com::5d2ec3e7-1a7a-41e3-9159-81dffa35c265" providerId="AD" clId="Web-{B0155D6E-3578-C114-A17E-28E6AE6470EF}"/>
    <pc:docChg chg="modSld">
      <pc:chgData name="Henriett Bakos" userId="S::henriett_bakos@jabil.com::5d2ec3e7-1a7a-41e3-9159-81dffa35c265" providerId="AD" clId="Web-{B0155D6E-3578-C114-A17E-28E6AE6470EF}" dt="2023-01-23T14:51:19.714" v="85"/>
      <pc:docMkLst>
        <pc:docMk/>
      </pc:docMkLst>
      <pc:sldChg chg="modSp">
        <pc:chgData name="Henriett Bakos" userId="S::henriett_bakos@jabil.com::5d2ec3e7-1a7a-41e3-9159-81dffa35c265" providerId="AD" clId="Web-{B0155D6E-3578-C114-A17E-28E6AE6470EF}" dt="2023-01-23T14:51:19.714" v="85"/>
        <pc:sldMkLst>
          <pc:docMk/>
          <pc:sldMk cId="1216925182" sldId="3306"/>
        </pc:sldMkLst>
        <pc:graphicFrameChg chg="mod modGraphic">
          <ac:chgData name="Henriett Bakos" userId="S::henriett_bakos@jabil.com::5d2ec3e7-1a7a-41e3-9159-81dffa35c265" providerId="AD" clId="Web-{B0155D6E-3578-C114-A17E-28E6AE6470EF}" dt="2023-01-23T14:51:19.714" v="85"/>
          <ac:graphicFrameMkLst>
            <pc:docMk/>
            <pc:sldMk cId="1216925182" sldId="3306"/>
            <ac:graphicFrameMk id="5" creationId="{B2F0409C-8246-E10B-B379-1CEF532C827A}"/>
          </ac:graphicFrameMkLst>
        </pc:graphicFrameChg>
      </pc:sldChg>
      <pc:sldChg chg="modSp">
        <pc:chgData name="Henriett Bakos" userId="S::henriett_bakos@jabil.com::5d2ec3e7-1a7a-41e3-9159-81dffa35c265" providerId="AD" clId="Web-{B0155D6E-3578-C114-A17E-28E6AE6470EF}" dt="2023-01-23T14:49:30.695" v="7" actId="20577"/>
        <pc:sldMkLst>
          <pc:docMk/>
          <pc:sldMk cId="1913164912" sldId="3346"/>
        </pc:sldMkLst>
        <pc:spChg chg="mod">
          <ac:chgData name="Henriett Bakos" userId="S::henriett_bakos@jabil.com::5d2ec3e7-1a7a-41e3-9159-81dffa35c265" providerId="AD" clId="Web-{B0155D6E-3578-C114-A17E-28E6AE6470EF}" dt="2023-01-23T14:49:30.695" v="7" actId="20577"/>
          <ac:spMkLst>
            <pc:docMk/>
            <pc:sldMk cId="1913164912" sldId="3346"/>
            <ac:spMk id="7" creationId="{B374919C-2678-E49A-05D7-3715474D6DD4}"/>
          </ac:spMkLst>
        </pc:spChg>
      </pc:sldChg>
      <pc:sldChg chg="modSp">
        <pc:chgData name="Henriett Bakos" userId="S::henriett_bakos@jabil.com::5d2ec3e7-1a7a-41e3-9159-81dffa35c265" providerId="AD" clId="Web-{B0155D6E-3578-C114-A17E-28E6AE6470EF}" dt="2023-01-23T14:49:42.946" v="19" actId="20577"/>
        <pc:sldMkLst>
          <pc:docMk/>
          <pc:sldMk cId="3012219422" sldId="3388"/>
        </pc:sldMkLst>
        <pc:spChg chg="mod">
          <ac:chgData name="Henriett Bakos" userId="S::henriett_bakos@jabil.com::5d2ec3e7-1a7a-41e3-9159-81dffa35c265" providerId="AD" clId="Web-{B0155D6E-3578-C114-A17E-28E6AE6470EF}" dt="2023-01-23T14:49:42.946" v="19" actId="20577"/>
          <ac:spMkLst>
            <pc:docMk/>
            <pc:sldMk cId="3012219422" sldId="3388"/>
            <ac:spMk id="13" creationId="{75CF439B-2476-D8E9-EC37-82A3953816F5}"/>
          </ac:spMkLst>
        </pc:spChg>
      </pc:sldChg>
      <pc:sldChg chg="modSp">
        <pc:chgData name="Henriett Bakos" userId="S::henriett_bakos@jabil.com::5d2ec3e7-1a7a-41e3-9159-81dffa35c265" providerId="AD" clId="Web-{B0155D6E-3578-C114-A17E-28E6AE6470EF}" dt="2023-01-23T14:50:11.681" v="43" actId="20577"/>
        <pc:sldMkLst>
          <pc:docMk/>
          <pc:sldMk cId="3003928859" sldId="3428"/>
        </pc:sldMkLst>
        <pc:spChg chg="mod">
          <ac:chgData name="Henriett Bakos" userId="S::henriett_bakos@jabil.com::5d2ec3e7-1a7a-41e3-9159-81dffa35c265" providerId="AD" clId="Web-{B0155D6E-3578-C114-A17E-28E6AE6470EF}" dt="2023-01-23T14:50:11.681" v="43" actId="20577"/>
          <ac:spMkLst>
            <pc:docMk/>
            <pc:sldMk cId="3003928859" sldId="3428"/>
            <ac:spMk id="2" creationId="{592192EC-A6F8-0755-4A6E-C09B7B5B3CFC}"/>
          </ac:spMkLst>
        </pc:spChg>
      </pc:sldChg>
      <pc:sldChg chg="modSp">
        <pc:chgData name="Henriett Bakos" userId="S::henriett_bakos@jabil.com::5d2ec3e7-1a7a-41e3-9159-81dffa35c265" providerId="AD" clId="Web-{B0155D6E-3578-C114-A17E-28E6AE6470EF}" dt="2023-01-23T14:50:32.244" v="50" actId="20577"/>
        <pc:sldMkLst>
          <pc:docMk/>
          <pc:sldMk cId="4029321388" sldId="3429"/>
        </pc:sldMkLst>
        <pc:spChg chg="mod">
          <ac:chgData name="Henriett Bakos" userId="S::henriett_bakos@jabil.com::5d2ec3e7-1a7a-41e3-9159-81dffa35c265" providerId="AD" clId="Web-{B0155D6E-3578-C114-A17E-28E6AE6470EF}" dt="2023-01-23T14:50:32.244" v="50" actId="20577"/>
          <ac:spMkLst>
            <pc:docMk/>
            <pc:sldMk cId="4029321388" sldId="3429"/>
            <ac:spMk id="2" creationId="{592192EC-A6F8-0755-4A6E-C09B7B5B3CFC}"/>
          </ac:spMkLst>
        </pc:spChg>
      </pc:sldChg>
      <pc:sldChg chg="modSp">
        <pc:chgData name="Henriett Bakos" userId="S::henriett_bakos@jabil.com::5d2ec3e7-1a7a-41e3-9159-81dffa35c265" providerId="AD" clId="Web-{B0155D6E-3578-C114-A17E-28E6AE6470EF}" dt="2023-01-23T14:50:50.947" v="61" actId="20577"/>
        <pc:sldMkLst>
          <pc:docMk/>
          <pc:sldMk cId="3836634336" sldId="3432"/>
        </pc:sldMkLst>
        <pc:spChg chg="mod">
          <ac:chgData name="Henriett Bakos" userId="S::henriett_bakos@jabil.com::5d2ec3e7-1a7a-41e3-9159-81dffa35c265" providerId="AD" clId="Web-{B0155D6E-3578-C114-A17E-28E6AE6470EF}" dt="2023-01-23T14:50:50.947" v="61" actId="20577"/>
          <ac:spMkLst>
            <pc:docMk/>
            <pc:sldMk cId="3836634336" sldId="3432"/>
            <ac:spMk id="2" creationId="{592192EC-A6F8-0755-4A6E-C09B7B5B3CFC}"/>
          </ac:spMkLst>
        </pc:spChg>
      </pc:sldChg>
      <pc:sldChg chg="modSp">
        <pc:chgData name="Henriett Bakos" userId="S::henriett_bakos@jabil.com::5d2ec3e7-1a7a-41e3-9159-81dffa35c265" providerId="AD" clId="Web-{B0155D6E-3578-C114-A17E-28E6AE6470EF}" dt="2023-01-23T14:50:39.744" v="51" actId="14100"/>
        <pc:sldMkLst>
          <pc:docMk/>
          <pc:sldMk cId="3915112864" sldId="2134959131"/>
        </pc:sldMkLst>
        <pc:spChg chg="mod">
          <ac:chgData name="Henriett Bakos" userId="S::henriett_bakos@jabil.com::5d2ec3e7-1a7a-41e3-9159-81dffa35c265" providerId="AD" clId="Web-{B0155D6E-3578-C114-A17E-28E6AE6470EF}" dt="2023-01-23T14:50:39.744" v="51" actId="14100"/>
          <ac:spMkLst>
            <pc:docMk/>
            <pc:sldMk cId="3915112864" sldId="2134959131"/>
            <ac:spMk id="3" creationId="{0C40B817-6CFD-1A49-ACE3-2B14A01975EC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bProcess3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n-US" sz="1000"/>
            <a:t>Supplier User receives email notifications WITH Excel attachment</a:t>
          </a:r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en-US" sz="1000"/>
            <a:t>Only one email address per supplier is allowed</a:t>
          </a:r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r>
            <a:rPr lang="en-US" sz="1000"/>
            <a:t>The email will arrive from the system email address: </a:t>
          </a:r>
          <a:r>
            <a:rPr lang="en-US" sz="1000" b="1" i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/>
            <a:t> (</a:t>
          </a:r>
          <a:r>
            <a:rPr lang="hu-HU" sz="1000" b="1" i="0"/>
            <a:t>1)</a:t>
          </a:r>
          <a:endParaRPr lang="en-US" sz="100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47CC33A3-E393-4A48-8556-A4664BD2A35F}">
      <dgm:prSet custT="1"/>
      <dgm:spPr/>
      <dgm:t>
        <a:bodyPr/>
        <a:lstStyle/>
        <a:p>
          <a:r>
            <a:rPr lang="en-US" sz="1000" u="sng"/>
            <a:t>IMPORTANT</a:t>
          </a:r>
          <a:r>
            <a:rPr lang="en-US" sz="1000"/>
            <a:t>: ensure you are not blocking this mail address!</a:t>
          </a:r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n-US" sz="1000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en-US" sz="1000"/>
            <a:t>Email subject will always </a:t>
          </a:r>
          <a:r>
            <a:rPr lang="en-US" sz="1000" b="1"/>
            <a:t>include reference number (2)</a:t>
          </a:r>
          <a:r>
            <a:rPr lang="en-US" sz="1000"/>
            <a:t>– please make sure to </a:t>
          </a:r>
          <a:r>
            <a:rPr lang="en-US" sz="1000" u="sng"/>
            <a:t>not</a:t>
          </a:r>
          <a:r>
            <a:rPr lang="en-US" sz="1000"/>
            <a:t> delete this number from your reply back email so we can reference it.</a:t>
          </a:r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106FA0A2-FEAC-42C5-8BD7-8CA3E2B4ADFE}" type="pres">
      <dgm:prSet presAssocID="{42BE0261-F477-41F4-BCEF-DDE52FEF4DD7}" presName="Name0" presStyleCnt="0">
        <dgm:presLayoutVars>
          <dgm:dir/>
          <dgm:resizeHandles val="exact"/>
        </dgm:presLayoutVars>
      </dgm:prSet>
      <dgm:spPr/>
    </dgm:pt>
    <dgm:pt modelId="{B47798A1-599B-4B0F-84CA-5B3CB23CA5F7}" type="pres">
      <dgm:prSet presAssocID="{92FC4195-05FF-416C-8D23-010B0211CF65}" presName="node" presStyleLbl="node1" presStyleIdx="0" presStyleCnt="4">
        <dgm:presLayoutVars>
          <dgm:bulletEnabled val="1"/>
        </dgm:presLayoutVars>
      </dgm:prSet>
      <dgm:spPr/>
    </dgm:pt>
    <dgm:pt modelId="{579D2231-F981-440C-AB58-34E6C3897ADB}" type="pres">
      <dgm:prSet presAssocID="{CB69F37F-0958-47C3-8EB6-65E2E7C56E7D}" presName="sibTrans" presStyleLbl="sibTrans1D1" presStyleIdx="0" presStyleCnt="3"/>
      <dgm:spPr/>
    </dgm:pt>
    <dgm:pt modelId="{D75AE156-C32B-4D24-9EA9-9C903EA7F97A}" type="pres">
      <dgm:prSet presAssocID="{CB69F37F-0958-47C3-8EB6-65E2E7C56E7D}" presName="connectorText" presStyleLbl="sibTrans1D1" presStyleIdx="0" presStyleCnt="3"/>
      <dgm:spPr/>
    </dgm:pt>
    <dgm:pt modelId="{E39A07A3-F047-4D21-A881-0B53B1597F50}" type="pres">
      <dgm:prSet presAssocID="{C7EE7E3E-7E3D-4E9A-9742-26708A92A1E0}" presName="node" presStyleLbl="node1" presStyleIdx="1" presStyleCnt="4">
        <dgm:presLayoutVars>
          <dgm:bulletEnabled val="1"/>
        </dgm:presLayoutVars>
      </dgm:prSet>
      <dgm:spPr/>
    </dgm:pt>
    <dgm:pt modelId="{576A370D-0B7D-45E5-ADA1-AB45EA1BF052}" type="pres">
      <dgm:prSet presAssocID="{323700AE-56FC-4148-8D31-E96A57380AF3}" presName="sibTrans" presStyleLbl="sibTrans1D1" presStyleIdx="1" presStyleCnt="3"/>
      <dgm:spPr/>
    </dgm:pt>
    <dgm:pt modelId="{BB5F71A1-34F2-4E79-B6D3-EDD003D8A366}" type="pres">
      <dgm:prSet presAssocID="{323700AE-56FC-4148-8D31-E96A57380AF3}" presName="connectorText" presStyleLbl="sibTrans1D1" presStyleIdx="1" presStyleCnt="3"/>
      <dgm:spPr/>
    </dgm:pt>
    <dgm:pt modelId="{DE49A658-E371-424F-A27C-03E2520D5D64}" type="pres">
      <dgm:prSet presAssocID="{951E9C86-B412-4459-A4B0-B1F83A9CDD6B}" presName="node" presStyleLbl="node1" presStyleIdx="2" presStyleCnt="4">
        <dgm:presLayoutVars>
          <dgm:bulletEnabled val="1"/>
        </dgm:presLayoutVars>
      </dgm:prSet>
      <dgm:spPr/>
    </dgm:pt>
    <dgm:pt modelId="{28145C9B-A9EF-4EFB-BE4A-7CC671B09CB1}" type="pres">
      <dgm:prSet presAssocID="{87FA72B7-BBB5-44D7-96CB-73DBCD9E846A}" presName="sibTrans" presStyleLbl="sibTrans1D1" presStyleIdx="2" presStyleCnt="3"/>
      <dgm:spPr/>
    </dgm:pt>
    <dgm:pt modelId="{21EA95BE-FF59-4254-9CB9-C6B2DA562FB9}" type="pres">
      <dgm:prSet presAssocID="{87FA72B7-BBB5-44D7-96CB-73DBCD9E846A}" presName="connectorText" presStyleLbl="sibTrans1D1" presStyleIdx="2" presStyleCnt="3"/>
      <dgm:spPr/>
    </dgm:pt>
    <dgm:pt modelId="{7B17D1F9-4D64-4CCC-AF0D-21AB3EE359F0}" type="pres">
      <dgm:prSet presAssocID="{5F732F60-81D9-4BAD-9C17-E49AE0A5DAA3}" presName="node" presStyleLbl="node1" presStyleIdx="3" presStyleCnt="4">
        <dgm:presLayoutVars>
          <dgm:bulletEnabled val="1"/>
        </dgm:presLayoutVars>
      </dgm:prSet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1BBE8008-78E0-4916-82A8-5BAA019F13A7}" type="presOf" srcId="{951E9C86-B412-4459-A4B0-B1F83A9CDD6B}" destId="{DE49A658-E371-424F-A27C-03E2520D5D64}" srcOrd="0" destOrd="0" presId="urn:microsoft.com/office/officeart/2005/8/layout/bProcess3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3B5726-7B56-4395-A4A3-D7C39E73ABCA}" type="presOf" srcId="{323700AE-56FC-4148-8D31-E96A57380AF3}" destId="{BB5F71A1-34F2-4E79-B6D3-EDD003D8A366}" srcOrd="1" destOrd="0" presId="urn:microsoft.com/office/officeart/2005/8/layout/bProcess3"/>
    <dgm:cxn modelId="{7B650230-635C-4F76-9B98-81BA4F9496E2}" type="presOf" srcId="{323700AE-56FC-4148-8D31-E96A57380AF3}" destId="{576A370D-0B7D-45E5-ADA1-AB45EA1BF052}" srcOrd="0" destOrd="0" presId="urn:microsoft.com/office/officeart/2005/8/layout/bProcess3"/>
    <dgm:cxn modelId="{5C95A45E-FE84-4234-A0BB-E0EB0F6FF897}" type="presOf" srcId="{42BE0261-F477-41F4-BCEF-DDE52FEF4DD7}" destId="{106FA0A2-FEAC-42C5-8BD7-8CA3E2B4ADFE}" srcOrd="0" destOrd="0" presId="urn:microsoft.com/office/officeart/2005/8/layout/bProcess3"/>
    <dgm:cxn modelId="{09106F60-032A-41DA-90C5-AC3D5CBEE31C}" type="presOf" srcId="{5F732F60-81D9-4BAD-9C17-E49AE0A5DAA3}" destId="{7B17D1F9-4D64-4CCC-AF0D-21AB3EE359F0}" srcOrd="0" destOrd="0" presId="urn:microsoft.com/office/officeart/2005/8/layout/bProcess3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F5531980-FCF2-447C-9922-786A6EE2CBDC}" type="presOf" srcId="{47CC33A3-E393-4A48-8556-A4664BD2A35F}" destId="{DE49A658-E371-424F-A27C-03E2520D5D64}" srcOrd="0" destOrd="1" presId="urn:microsoft.com/office/officeart/2005/8/layout/bProcess3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9B018991-F334-4CFE-AAE0-2DBC7164C090}" type="presOf" srcId="{92FC4195-05FF-416C-8D23-010B0211CF65}" destId="{B47798A1-599B-4B0F-84CA-5B3CB23CA5F7}" srcOrd="0" destOrd="0" presId="urn:microsoft.com/office/officeart/2005/8/layout/bProcess3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EF81939B-17E1-4CAB-AE1B-432640CCD9EB}" type="presOf" srcId="{CB69F37F-0958-47C3-8EB6-65E2E7C56E7D}" destId="{D75AE156-C32B-4D24-9EA9-9C903EA7F97A}" srcOrd="1" destOrd="0" presId="urn:microsoft.com/office/officeart/2005/8/layout/bProcess3"/>
    <dgm:cxn modelId="{8D4B42A8-5F2B-4B74-BF92-9547D7C40B37}" type="presOf" srcId="{CB69F37F-0958-47C3-8EB6-65E2E7C56E7D}" destId="{579D2231-F981-440C-AB58-34E6C3897ADB}" srcOrd="0" destOrd="0" presId="urn:microsoft.com/office/officeart/2005/8/layout/bProcess3"/>
    <dgm:cxn modelId="{140C59D2-2A98-4B51-AA30-0EBF9AE37934}" type="presOf" srcId="{C7EE7E3E-7E3D-4E9A-9742-26708A92A1E0}" destId="{E39A07A3-F047-4D21-A881-0B53B1597F50}" srcOrd="0" destOrd="0" presId="urn:microsoft.com/office/officeart/2005/8/layout/bProcess3"/>
    <dgm:cxn modelId="{806D9AD4-0C7A-49A5-9ACC-E6F00C24DB38}" type="presOf" srcId="{87FA72B7-BBB5-44D7-96CB-73DBCD9E846A}" destId="{28145C9B-A9EF-4EFB-BE4A-7CC671B09CB1}" srcOrd="0" destOrd="0" presId="urn:microsoft.com/office/officeart/2005/8/layout/bProcess3"/>
    <dgm:cxn modelId="{FC1473F9-D794-4296-BF71-FAF689F87F79}" type="presOf" srcId="{87FA72B7-BBB5-44D7-96CB-73DBCD9E846A}" destId="{21EA95BE-FF59-4254-9CB9-C6B2DA562FB9}" srcOrd="1" destOrd="0" presId="urn:microsoft.com/office/officeart/2005/8/layout/bProcess3"/>
    <dgm:cxn modelId="{7E06068C-D0D6-4995-9E9F-307B73FABA4B}" type="presParOf" srcId="{106FA0A2-FEAC-42C5-8BD7-8CA3E2B4ADFE}" destId="{B47798A1-599B-4B0F-84CA-5B3CB23CA5F7}" srcOrd="0" destOrd="0" presId="urn:microsoft.com/office/officeart/2005/8/layout/bProcess3"/>
    <dgm:cxn modelId="{3AEDB6D2-3809-40A3-B53A-F0261C51DE08}" type="presParOf" srcId="{106FA0A2-FEAC-42C5-8BD7-8CA3E2B4ADFE}" destId="{579D2231-F981-440C-AB58-34E6C3897ADB}" srcOrd="1" destOrd="0" presId="urn:microsoft.com/office/officeart/2005/8/layout/bProcess3"/>
    <dgm:cxn modelId="{B6276503-5D08-42F3-A297-65E0CC8E3566}" type="presParOf" srcId="{579D2231-F981-440C-AB58-34E6C3897ADB}" destId="{D75AE156-C32B-4D24-9EA9-9C903EA7F97A}" srcOrd="0" destOrd="0" presId="urn:microsoft.com/office/officeart/2005/8/layout/bProcess3"/>
    <dgm:cxn modelId="{CF3E03EB-671A-4AA6-9838-8FF36728FACF}" type="presParOf" srcId="{106FA0A2-FEAC-42C5-8BD7-8CA3E2B4ADFE}" destId="{E39A07A3-F047-4D21-A881-0B53B1597F50}" srcOrd="2" destOrd="0" presId="urn:microsoft.com/office/officeart/2005/8/layout/bProcess3"/>
    <dgm:cxn modelId="{132E5F17-1906-40C8-82B8-DA6C3465EACA}" type="presParOf" srcId="{106FA0A2-FEAC-42C5-8BD7-8CA3E2B4ADFE}" destId="{576A370D-0B7D-45E5-ADA1-AB45EA1BF052}" srcOrd="3" destOrd="0" presId="urn:microsoft.com/office/officeart/2005/8/layout/bProcess3"/>
    <dgm:cxn modelId="{9F182438-D8C8-46AD-9324-13DE18CC79AA}" type="presParOf" srcId="{576A370D-0B7D-45E5-ADA1-AB45EA1BF052}" destId="{BB5F71A1-34F2-4E79-B6D3-EDD003D8A366}" srcOrd="0" destOrd="0" presId="urn:microsoft.com/office/officeart/2005/8/layout/bProcess3"/>
    <dgm:cxn modelId="{CA24266E-F702-4E8A-8A72-0D98E7DF6050}" type="presParOf" srcId="{106FA0A2-FEAC-42C5-8BD7-8CA3E2B4ADFE}" destId="{DE49A658-E371-424F-A27C-03E2520D5D64}" srcOrd="4" destOrd="0" presId="urn:microsoft.com/office/officeart/2005/8/layout/bProcess3"/>
    <dgm:cxn modelId="{594613FA-D280-4730-B907-BA1716099B51}" type="presParOf" srcId="{106FA0A2-FEAC-42C5-8BD7-8CA3E2B4ADFE}" destId="{28145C9B-A9EF-4EFB-BE4A-7CC671B09CB1}" srcOrd="5" destOrd="0" presId="urn:microsoft.com/office/officeart/2005/8/layout/bProcess3"/>
    <dgm:cxn modelId="{A567D4D4-F202-45FB-85CE-7DCBD311A5D8}" type="presParOf" srcId="{28145C9B-A9EF-4EFB-BE4A-7CC671B09CB1}" destId="{21EA95BE-FF59-4254-9CB9-C6B2DA562FB9}" srcOrd="0" destOrd="0" presId="urn:microsoft.com/office/officeart/2005/8/layout/bProcess3"/>
    <dgm:cxn modelId="{B3D58360-669B-446D-9D0A-B246F9EF6896}" type="presParOf" srcId="{106FA0A2-FEAC-42C5-8BD7-8CA3E2B4ADFE}" destId="{7B17D1F9-4D64-4CCC-AF0D-21AB3EE359F0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Download the Excel file and Open</a:t>
          </a:r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Update your confirmation in the Excel based on the provided instructions.</a:t>
          </a:r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/>
            <a:t>Save file and attached into your reply – </a:t>
          </a:r>
          <a:r>
            <a:rPr lang="en-US" b="1" noProof="0"/>
            <a:t>please do not rename the attachment</a:t>
          </a:r>
          <a:endParaRPr lang="en-US" noProof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Send reply to the original mail address and attach updated Excel file- </a:t>
          </a:r>
          <a:r>
            <a:rPr lang="en-US" b="1"/>
            <a:t>please do not change Subject</a:t>
          </a:r>
          <a:endParaRPr lang="en-US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EF4A0FB9-10DD-425B-AF5D-65CD2B3F2A3A}">
      <dgm:prSet/>
      <dgm:spPr/>
      <dgm:t>
        <a:bodyPr/>
        <a:lstStyle/>
        <a:p>
          <a:r>
            <a:rPr lang="en-US" b="1" u="sng"/>
            <a:t>Supplier User receives email notifications WITH simplified UI LINK</a:t>
          </a:r>
          <a:endParaRPr lang="en-US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/>
      <dgm:spPr/>
      <dgm:t>
        <a:bodyPr/>
        <a:lstStyle/>
        <a:p>
          <a:r>
            <a:rPr lang="en-US"/>
            <a:t>Only one email address per supplier</a:t>
          </a:r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/>
      <dgm:spPr/>
      <dgm:t>
        <a:bodyPr/>
        <a:lstStyle/>
        <a:p>
          <a:r>
            <a:rPr lang="en-US" u="sng"/>
            <a:t>System mail address</a:t>
          </a:r>
          <a:r>
            <a:rPr lang="en-US"/>
            <a:t>: </a:t>
          </a:r>
          <a:r>
            <a:rPr lang="en-US" b="1" i="0">
              <a:hlinkClick xmlns:r="http://schemas.openxmlformats.org/officeDocument/2006/relationships" r:id="rId1"/>
            </a:rPr>
            <a:t>mailer@services.e2open.com</a:t>
          </a:r>
          <a:r>
            <a:rPr lang="en-US" b="1" i="0"/>
            <a:t> (1)</a:t>
          </a:r>
          <a:endParaRPr lang="en-US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/>
      <dgm:spPr/>
      <dgm:t>
        <a:bodyPr/>
        <a:lstStyle/>
        <a:p>
          <a:r>
            <a:rPr lang="en-US"/>
            <a:t>Please ensure you are not blocking this mail address!</a:t>
          </a:r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/>
      <dgm:spPr/>
      <dgm:t>
        <a:bodyPr/>
        <a:lstStyle/>
        <a:p>
          <a:r>
            <a:rPr lang="en-US"/>
            <a:t>Email subject is always </a:t>
          </a:r>
          <a:r>
            <a:rPr lang="en-US" b="1"/>
            <a:t>including reference number (2)</a:t>
          </a:r>
          <a:r>
            <a:rPr lang="en-US"/>
            <a:t>– please make sure not delete this number from your reply back email! </a:t>
          </a:r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noProof="0">
              <a:solidFill>
                <a:schemeClr val="tx1"/>
              </a:solidFill>
            </a:rPr>
            <a:t>Click the link to respond to the collaboration request</a:t>
          </a:r>
          <a:endParaRPr lang="en-US" noProof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Update your confirmation in </a:t>
          </a:r>
          <a:r>
            <a:rPr lang="hu-HU"/>
            <a:t>UI</a:t>
          </a:r>
          <a:r>
            <a:rPr lang="en-US"/>
            <a:t> based on the provided instructions.</a:t>
          </a:r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Save </a:t>
          </a:r>
          <a:r>
            <a:rPr lang="en-US" noProof="0"/>
            <a:t>your</a:t>
          </a:r>
          <a:r>
            <a:rPr lang="en-US"/>
            <a:t> updates and it will be in sync almost immediately </a:t>
          </a:r>
          <a:r>
            <a:rPr lang="hu-HU"/>
            <a:t>with </a:t>
          </a:r>
          <a:r>
            <a:rPr lang="en-US"/>
            <a:t>our ERP system (SAP)</a:t>
          </a:r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en-US" sz="1200" b="1" u="sng" noProof="0"/>
            <a:t>Supplier User receives email notifications WITH embedded </a:t>
          </a:r>
          <a:r>
            <a:rPr lang="en-US" sz="1200" u="sng" noProof="0"/>
            <a:t>HTML table </a:t>
          </a:r>
          <a:r>
            <a:rPr lang="en-US" sz="1200" noProof="0"/>
            <a:t>in the email body</a:t>
          </a:r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/>
        </a:p>
      </dgm:t>
    </dgm:pt>
    <dgm:pt modelId="{550564DF-C842-40D8-B64F-D7768D75A7B6}">
      <dgm:prSet custT="1"/>
      <dgm:spPr/>
      <dgm:t>
        <a:bodyPr/>
        <a:lstStyle/>
        <a:p>
          <a:r>
            <a:rPr lang="en-US" sz="1200" noProof="0"/>
            <a:t>Only one email address per supplier</a:t>
          </a:r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/>
        </a:p>
      </dgm:t>
    </dgm:pt>
    <dgm:pt modelId="{D87191E3-A861-40D6-804D-F9F381A96276}">
      <dgm:prSet custT="1"/>
      <dgm:spPr/>
      <dgm:t>
        <a:bodyPr/>
        <a:lstStyle/>
        <a:p>
          <a:r>
            <a:rPr lang="en-US" sz="1200" u="sng" noProof="0"/>
            <a:t>System mail address</a:t>
          </a:r>
          <a:r>
            <a:rPr lang="en-US" sz="1200" noProof="0"/>
            <a:t>: </a:t>
          </a:r>
          <a:r>
            <a:rPr lang="en-US" sz="1200" b="1" i="0" noProof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/>
            <a:t> (1)</a:t>
          </a:r>
          <a:endParaRPr lang="en-US" sz="1200" noProof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/>
        </a:p>
      </dgm:t>
    </dgm:pt>
    <dgm:pt modelId="{AA8B120C-4AC6-4E2E-9309-3E07CD4B1C0B}">
      <dgm:prSet custT="1"/>
      <dgm:spPr/>
      <dgm:t>
        <a:bodyPr/>
        <a:lstStyle/>
        <a:p>
          <a:r>
            <a:rPr lang="en-US" sz="1200" noProof="0"/>
            <a:t>Please ensure you are not blocking this mail address!</a:t>
          </a:r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/>
        </a:p>
      </dgm:t>
    </dgm:pt>
    <dgm:pt modelId="{9A452305-6512-45BD-8AF0-2CB865138B7A}">
      <dgm:prSet custT="1"/>
      <dgm:spPr/>
      <dgm:t>
        <a:bodyPr/>
        <a:lstStyle/>
        <a:p>
          <a:r>
            <a:rPr lang="en-US" sz="1200" noProof="0"/>
            <a:t>Email subject is always </a:t>
          </a:r>
          <a:r>
            <a:rPr lang="en-US" sz="1200" b="1" noProof="0"/>
            <a:t>including reference number (2)</a:t>
          </a:r>
          <a:r>
            <a:rPr lang="en-US" sz="1200" noProof="0"/>
            <a:t>– please make sure not delete this number from your reply back email! </a:t>
          </a:r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>
              <a:solidFill>
                <a:schemeClr val="tx1"/>
              </a:solidFill>
            </a:rPr>
            <a:t>Open the email and click </a:t>
          </a:r>
          <a:r>
            <a:rPr lang="en-US" b="1">
              <a:solidFill>
                <a:schemeClr val="tx1"/>
              </a:solidFill>
            </a:rPr>
            <a:t>Replay</a:t>
          </a:r>
          <a:r>
            <a:rPr lang="hu-HU">
              <a:solidFill>
                <a:schemeClr val="tx1"/>
              </a:solidFill>
            </a:rPr>
            <a:t> </a:t>
          </a:r>
          <a:r>
            <a:rPr lang="en-US" noProof="0">
              <a:solidFill>
                <a:schemeClr val="tx1"/>
              </a:solidFill>
            </a:rPr>
            <a:t>to respond to the collaboration request</a:t>
          </a:r>
          <a:endParaRPr lang="en-US" noProof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solidFill>
                <a:schemeClr val="tx1"/>
              </a:solidFill>
            </a:rPr>
            <a:t>After Click you will be able to edit the table</a:t>
          </a:r>
          <a:r>
            <a:rPr lang="hu-HU">
              <a:solidFill>
                <a:schemeClr val="tx1"/>
              </a:solidFill>
            </a:rPr>
            <a:t>.</a:t>
          </a:r>
          <a:r>
            <a:rPr lang="en-US">
              <a:solidFill>
                <a:schemeClr val="tx1"/>
              </a:solidFill>
            </a:rPr>
            <a:t> Reply to the </a:t>
          </a:r>
          <a:r>
            <a:rPr lang="en-US" u="sng">
              <a:solidFill>
                <a:schemeClr val="tx1"/>
              </a:solidFill>
            </a:rPr>
            <a:t>email by filling out HTML table </a:t>
          </a:r>
          <a:r>
            <a:rPr lang="en-US">
              <a:solidFill>
                <a:schemeClr val="tx1"/>
              </a:solidFill>
            </a:rPr>
            <a:t>in the email body</a:t>
          </a:r>
          <a:r>
            <a:rPr lang="hu-HU">
              <a:solidFill>
                <a:schemeClr val="tx1"/>
              </a:solidFill>
            </a:rPr>
            <a:t> . </a:t>
          </a:r>
          <a:r>
            <a:rPr lang="en-US">
              <a:solidFill>
                <a:schemeClr val="tx1"/>
              </a:solidFill>
            </a:rPr>
            <a:t>Please follow the instruction from the email</a:t>
          </a:r>
          <a:endParaRPr lang="en-US" noProof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After </a:t>
          </a:r>
          <a:r>
            <a:rPr lang="en-US" noProof="0"/>
            <a:t>your</a:t>
          </a:r>
          <a:r>
            <a:rPr lang="en-US"/>
            <a:t> updates click Send to release PO confirmation to Jabil.</a:t>
          </a:r>
        </a:p>
        <a:p>
          <a:pPr>
            <a:lnSpc>
              <a:spcPct val="100000"/>
            </a:lnSpc>
          </a:pPr>
          <a:r>
            <a:rPr lang="en-US" b="1"/>
            <a:t>Do not change Subject!</a:t>
          </a:r>
          <a:endParaRPr lang="en-US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D2231-F981-440C-AB58-34E6C3897ADB}">
      <dsp:nvSpPr>
        <dsp:cNvPr id="0" name=""/>
        <dsp:cNvSpPr/>
      </dsp:nvSpPr>
      <dsp:spPr>
        <a:xfrm>
          <a:off x="2189727" y="1578747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1621948"/>
        <a:ext cx="25190" cy="5038"/>
      </dsp:txXfrm>
    </dsp:sp>
    <dsp:sp modelId="{B47798A1-599B-4B0F-84CA-5B3CB23CA5F7}">
      <dsp:nvSpPr>
        <dsp:cNvPr id="0" name=""/>
        <dsp:cNvSpPr/>
      </dsp:nvSpPr>
      <dsp:spPr>
        <a:xfrm>
          <a:off x="1026" y="967317"/>
          <a:ext cx="2190501" cy="13143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Supplier User receives email notifications WITH Excel attachment</a:t>
          </a:r>
        </a:p>
      </dsp:txBody>
      <dsp:txXfrm>
        <a:off x="1026" y="967317"/>
        <a:ext cx="2190501" cy="1314300"/>
      </dsp:txXfrm>
    </dsp:sp>
    <dsp:sp modelId="{576A370D-0B7D-45E5-ADA1-AB45EA1BF052}">
      <dsp:nvSpPr>
        <dsp:cNvPr id="0" name=""/>
        <dsp:cNvSpPr/>
      </dsp:nvSpPr>
      <dsp:spPr>
        <a:xfrm>
          <a:off x="1096276" y="2279818"/>
          <a:ext cx="2694316" cy="473215"/>
        </a:xfrm>
        <a:custGeom>
          <a:avLst/>
          <a:gdLst/>
          <a:ahLst/>
          <a:cxnLst/>
          <a:rect l="0" t="0" r="0" b="0"/>
          <a:pathLst>
            <a:path>
              <a:moveTo>
                <a:pt x="2694316" y="0"/>
              </a:moveTo>
              <a:lnTo>
                <a:pt x="2694316" y="253707"/>
              </a:lnTo>
              <a:lnTo>
                <a:pt x="0" y="253707"/>
              </a:lnTo>
              <a:lnTo>
                <a:pt x="0" y="473215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74909" y="2513906"/>
        <a:ext cx="137050" cy="5038"/>
      </dsp:txXfrm>
    </dsp:sp>
    <dsp:sp modelId="{E39A07A3-F047-4D21-A881-0B53B1597F50}">
      <dsp:nvSpPr>
        <dsp:cNvPr id="0" name=""/>
        <dsp:cNvSpPr/>
      </dsp:nvSpPr>
      <dsp:spPr>
        <a:xfrm>
          <a:off x="2695342" y="967317"/>
          <a:ext cx="2190501" cy="13143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Only one email address per supplier is allowed</a:t>
          </a:r>
        </a:p>
      </dsp:txBody>
      <dsp:txXfrm>
        <a:off x="2695342" y="967317"/>
        <a:ext cx="2190501" cy="1314300"/>
      </dsp:txXfrm>
    </dsp:sp>
    <dsp:sp modelId="{28145C9B-A9EF-4EFB-BE4A-7CC671B09CB1}">
      <dsp:nvSpPr>
        <dsp:cNvPr id="0" name=""/>
        <dsp:cNvSpPr/>
      </dsp:nvSpPr>
      <dsp:spPr>
        <a:xfrm>
          <a:off x="2189727" y="3396864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3440064"/>
        <a:ext cx="25190" cy="5038"/>
      </dsp:txXfrm>
    </dsp:sp>
    <dsp:sp modelId="{DE49A658-E371-424F-A27C-03E2520D5D64}">
      <dsp:nvSpPr>
        <dsp:cNvPr id="0" name=""/>
        <dsp:cNvSpPr/>
      </dsp:nvSpPr>
      <dsp:spPr>
        <a:xfrm>
          <a:off x="1026" y="2785433"/>
          <a:ext cx="2190501" cy="13143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The email will arrive from the system email address: </a:t>
          </a:r>
          <a:r>
            <a:rPr lang="en-US" sz="1000" b="1" i="0" kern="120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/>
            <a:t> (</a:t>
          </a:r>
          <a:r>
            <a:rPr lang="hu-HU" sz="1000" b="1" i="0" kern="1200"/>
            <a:t>1)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u="sng" kern="1200"/>
            <a:t>IMPORTANT</a:t>
          </a:r>
          <a:r>
            <a:rPr lang="en-US" sz="1000" kern="1200"/>
            <a:t>: ensure you are not blocking this mail address!</a:t>
          </a:r>
        </a:p>
      </dsp:txBody>
      <dsp:txXfrm>
        <a:off x="1026" y="2785433"/>
        <a:ext cx="2190501" cy="1314300"/>
      </dsp:txXfrm>
    </dsp:sp>
    <dsp:sp modelId="{7B17D1F9-4D64-4CCC-AF0D-21AB3EE359F0}">
      <dsp:nvSpPr>
        <dsp:cNvPr id="0" name=""/>
        <dsp:cNvSpPr/>
      </dsp:nvSpPr>
      <dsp:spPr>
        <a:xfrm>
          <a:off x="2695342" y="2785433"/>
          <a:ext cx="2190501" cy="13143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Email subject will always </a:t>
          </a:r>
          <a:r>
            <a:rPr lang="en-US" sz="1000" b="1" kern="1200"/>
            <a:t>include reference number (2)</a:t>
          </a:r>
          <a:r>
            <a:rPr lang="en-US" sz="1000" kern="1200"/>
            <a:t>– please make sure to </a:t>
          </a:r>
          <a:r>
            <a:rPr lang="en-US" sz="1000" u="sng" kern="1200"/>
            <a:t>not</a:t>
          </a:r>
          <a:r>
            <a:rPr lang="en-US" sz="1000" kern="1200"/>
            <a:t> delete this number from your reply back email so we can reference it.</a:t>
          </a:r>
        </a:p>
      </dsp:txBody>
      <dsp:txXfrm>
        <a:off x="2695342" y="2785433"/>
        <a:ext cx="2190501" cy="1314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728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3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Download the Excel file and Open</a:t>
          </a:r>
        </a:p>
      </dsp:txBody>
      <dsp:txXfrm>
        <a:off x="233800" y="1942069"/>
        <a:ext cx="1800000" cy="720000"/>
      </dsp:txXfrm>
    </dsp:sp>
    <dsp:sp modelId="{E4E921D8-AF9D-4D11-9333-2740D8659FD6}">
      <dsp:nvSpPr>
        <dsp:cNvPr id="0" name=""/>
        <dsp:cNvSpPr/>
      </dsp:nvSpPr>
      <dsp:spPr>
        <a:xfrm>
          <a:off x="284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34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Update your confirmation in the Excel based on the provided instructions.</a:t>
          </a:r>
        </a:p>
      </dsp:txBody>
      <dsp:txXfrm>
        <a:off x="2348800" y="1942069"/>
        <a:ext cx="1800000" cy="720000"/>
      </dsp:txXfrm>
    </dsp:sp>
    <dsp:sp modelId="{F2F1415B-EF5E-4B4D-BC3C-E95067C794AD}">
      <dsp:nvSpPr>
        <dsp:cNvPr id="0" name=""/>
        <dsp:cNvSpPr/>
      </dsp:nvSpPr>
      <dsp:spPr>
        <a:xfrm>
          <a:off x="4958800" y="86198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46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noProof="0"/>
            <a:t>Save file and attached into your reply – </a:t>
          </a:r>
          <a:r>
            <a:rPr lang="en-US" sz="1100" b="1" kern="1200" noProof="0"/>
            <a:t>please do not rename the attachment</a:t>
          </a:r>
          <a:endParaRPr lang="en-US" sz="1100" kern="1200" noProof="0"/>
        </a:p>
      </dsp:txBody>
      <dsp:txXfrm>
        <a:off x="4463800" y="1942069"/>
        <a:ext cx="1800000" cy="720000"/>
      </dsp:txXfrm>
    </dsp:sp>
    <dsp:sp modelId="{87A1EB72-BB9E-47C3-81B8-EA392B4585A1}">
      <dsp:nvSpPr>
        <dsp:cNvPr id="0" name=""/>
        <dsp:cNvSpPr/>
      </dsp:nvSpPr>
      <dsp:spPr>
        <a:xfrm>
          <a:off x="707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657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Send reply to the original mail address and attach updated Excel file- </a:t>
          </a:r>
          <a:r>
            <a:rPr lang="en-US" sz="1100" b="1" kern="1200"/>
            <a:t>please do not change Subject</a:t>
          </a:r>
          <a:endParaRPr lang="en-US" sz="1100" kern="1200"/>
        </a:p>
      </dsp:txBody>
      <dsp:txXfrm>
        <a:off x="6578800" y="1942069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806996" cy="681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u="sng" kern="1200"/>
            <a:t>Supplier User receives email notifications WITH simplified UI LINK</a:t>
          </a:r>
          <a:endParaRPr lang="en-US" sz="1200" kern="1200"/>
        </a:p>
      </dsp:txBody>
      <dsp:txXfrm>
        <a:off x="19957" y="19957"/>
        <a:ext cx="2992017" cy="641461"/>
      </dsp:txXfrm>
    </dsp:sp>
    <dsp:sp modelId="{A8C4C348-A937-482C-9930-0FFEA0B71DC9}">
      <dsp:nvSpPr>
        <dsp:cNvPr id="0" name=""/>
        <dsp:cNvSpPr/>
      </dsp:nvSpPr>
      <dsp:spPr>
        <a:xfrm>
          <a:off x="284288" y="776010"/>
          <a:ext cx="3806996" cy="681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Only one email address per supplier</a:t>
          </a:r>
        </a:p>
      </dsp:txBody>
      <dsp:txXfrm>
        <a:off x="304245" y="795967"/>
        <a:ext cx="3039899" cy="641461"/>
      </dsp:txXfrm>
    </dsp:sp>
    <dsp:sp modelId="{05101E30-F3B3-47E0-8320-09FD3EA4AFF8}">
      <dsp:nvSpPr>
        <dsp:cNvPr id="0" name=""/>
        <dsp:cNvSpPr/>
      </dsp:nvSpPr>
      <dsp:spPr>
        <a:xfrm>
          <a:off x="568577" y="1552021"/>
          <a:ext cx="3806996" cy="681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/>
            <a:t>System mail address</a:t>
          </a:r>
          <a:r>
            <a:rPr lang="en-US" sz="1200" kern="1200"/>
            <a:t>: </a:t>
          </a:r>
          <a:r>
            <a:rPr lang="en-US" sz="1200" b="1" i="0" kern="120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/>
            <a:t> (1)</a:t>
          </a:r>
          <a:endParaRPr lang="en-US" sz="1200" kern="1200"/>
        </a:p>
      </dsp:txBody>
      <dsp:txXfrm>
        <a:off x="588534" y="1571978"/>
        <a:ext cx="3039899" cy="641461"/>
      </dsp:txXfrm>
    </dsp:sp>
    <dsp:sp modelId="{9C513148-0540-4BB6-8FA8-B374F78FE5BC}">
      <dsp:nvSpPr>
        <dsp:cNvPr id="0" name=""/>
        <dsp:cNvSpPr/>
      </dsp:nvSpPr>
      <dsp:spPr>
        <a:xfrm>
          <a:off x="852866" y="2328032"/>
          <a:ext cx="3806996" cy="681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Please ensure you are not blocking this mail address!</a:t>
          </a:r>
        </a:p>
      </dsp:txBody>
      <dsp:txXfrm>
        <a:off x="872823" y="2347989"/>
        <a:ext cx="3039899" cy="641461"/>
      </dsp:txXfrm>
    </dsp:sp>
    <dsp:sp modelId="{A8414C5B-D501-4DE1-91F2-E13184D5766B}">
      <dsp:nvSpPr>
        <dsp:cNvPr id="0" name=""/>
        <dsp:cNvSpPr/>
      </dsp:nvSpPr>
      <dsp:spPr>
        <a:xfrm>
          <a:off x="1137154" y="3104043"/>
          <a:ext cx="3806996" cy="681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Email subject is always </a:t>
          </a:r>
          <a:r>
            <a:rPr lang="en-US" sz="1200" b="1" kern="1200"/>
            <a:t>including reference number (2)</a:t>
          </a:r>
          <a:r>
            <a:rPr lang="en-US" sz="1200" kern="1200"/>
            <a:t>– please make sure not delete this number from your reply back email! </a:t>
          </a:r>
        </a:p>
      </dsp:txBody>
      <dsp:txXfrm>
        <a:off x="1157111" y="3124000"/>
        <a:ext cx="3039899" cy="641461"/>
      </dsp:txXfrm>
    </dsp:sp>
    <dsp:sp modelId="{F1D3E57B-51E9-4BCD-997D-293FE764501F}">
      <dsp:nvSpPr>
        <dsp:cNvPr id="0" name=""/>
        <dsp:cNvSpPr/>
      </dsp:nvSpPr>
      <dsp:spPr>
        <a:xfrm>
          <a:off x="3364102" y="497782"/>
          <a:ext cx="442894" cy="4428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3463753" y="497782"/>
        <a:ext cx="243592" cy="333278"/>
      </dsp:txXfrm>
    </dsp:sp>
    <dsp:sp modelId="{AAE85252-0DE9-432C-A9AB-ACCDF3270281}">
      <dsp:nvSpPr>
        <dsp:cNvPr id="0" name=""/>
        <dsp:cNvSpPr/>
      </dsp:nvSpPr>
      <dsp:spPr>
        <a:xfrm>
          <a:off x="3648390" y="1273793"/>
          <a:ext cx="442894" cy="4428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3748041" y="1273793"/>
        <a:ext cx="243592" cy="333278"/>
      </dsp:txXfrm>
    </dsp:sp>
    <dsp:sp modelId="{C85DDD51-6F31-4768-B25F-D25ED3923B65}">
      <dsp:nvSpPr>
        <dsp:cNvPr id="0" name=""/>
        <dsp:cNvSpPr/>
      </dsp:nvSpPr>
      <dsp:spPr>
        <a:xfrm>
          <a:off x="3932679" y="2038448"/>
          <a:ext cx="442894" cy="4428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032330" y="2038448"/>
        <a:ext cx="243592" cy="333278"/>
      </dsp:txXfrm>
    </dsp:sp>
    <dsp:sp modelId="{3574610E-C9D1-42BC-AD3D-A59BCD6A9F76}">
      <dsp:nvSpPr>
        <dsp:cNvPr id="0" name=""/>
        <dsp:cNvSpPr/>
      </dsp:nvSpPr>
      <dsp:spPr>
        <a:xfrm>
          <a:off x="4216968" y="2822029"/>
          <a:ext cx="442894" cy="4428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316619" y="2822029"/>
        <a:ext cx="243592" cy="3332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>
              <a:solidFill>
                <a:schemeClr val="tx1"/>
              </a:solidFill>
            </a:rPr>
            <a:t>Click the link to respond to the collaboration request</a:t>
          </a:r>
          <a:endParaRPr lang="en-US" sz="1400" kern="1200" noProof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Update your confirmation in </a:t>
          </a:r>
          <a:r>
            <a:rPr lang="hu-HU" sz="1400" kern="1200"/>
            <a:t>UI</a:t>
          </a:r>
          <a:r>
            <a:rPr lang="en-US" sz="1400" kern="1200"/>
            <a:t> based on the provided instructions.</a:t>
          </a:r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Save </a:t>
          </a:r>
          <a:r>
            <a:rPr lang="en-US" sz="1400" kern="1200" noProof="0"/>
            <a:t>your</a:t>
          </a:r>
          <a:r>
            <a:rPr lang="en-US" sz="1400" kern="1200"/>
            <a:t> updates and it will be in sync almost immediately </a:t>
          </a:r>
          <a:r>
            <a:rPr lang="hu-HU" sz="1400" kern="1200"/>
            <a:t>with </a:t>
          </a:r>
          <a:r>
            <a:rPr lang="en-US" sz="1400" kern="1200"/>
            <a:t>our ERP system (SAP)</a:t>
          </a:r>
        </a:p>
      </dsp:txBody>
      <dsp:txXfrm>
        <a:off x="6076075" y="2120408"/>
        <a:ext cx="243868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280157"/>
          <a:ext cx="5081663" cy="538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/>
            <a:t>Email subject is always </a:t>
          </a:r>
          <a:r>
            <a:rPr lang="en-US" sz="1200" b="1" kern="1200" noProof="0"/>
            <a:t>including reference number (2)</a:t>
          </a:r>
          <a:r>
            <a:rPr lang="en-US" sz="1200" kern="1200" noProof="0"/>
            <a:t>– please make sure not delete this number from your reply back email! </a:t>
          </a:r>
        </a:p>
      </dsp:txBody>
      <dsp:txXfrm>
        <a:off x="0" y="3280157"/>
        <a:ext cx="5081663" cy="538137"/>
      </dsp:txXfrm>
    </dsp:sp>
    <dsp:sp modelId="{FDBEC918-665D-42FA-B554-3959A8EE421A}">
      <dsp:nvSpPr>
        <dsp:cNvPr id="0" name=""/>
        <dsp:cNvSpPr/>
      </dsp:nvSpPr>
      <dsp:spPr>
        <a:xfrm rot="10800000">
          <a:off x="0" y="2460574"/>
          <a:ext cx="5081663" cy="82765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/>
            <a:t>Please ensure you are not blocking this mail address!</a:t>
          </a:r>
        </a:p>
      </dsp:txBody>
      <dsp:txXfrm rot="10800000">
        <a:off x="0" y="2460574"/>
        <a:ext cx="5081663" cy="537785"/>
      </dsp:txXfrm>
    </dsp:sp>
    <dsp:sp modelId="{8883A966-98C3-4E62-802C-03747D5B7F8B}">
      <dsp:nvSpPr>
        <dsp:cNvPr id="0" name=""/>
        <dsp:cNvSpPr/>
      </dsp:nvSpPr>
      <dsp:spPr>
        <a:xfrm rot="10800000">
          <a:off x="0" y="1640991"/>
          <a:ext cx="5081663" cy="82765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noProof="0"/>
            <a:t>System mail address</a:t>
          </a:r>
          <a:r>
            <a:rPr lang="en-US" sz="1200" kern="1200" noProof="0"/>
            <a:t>: </a:t>
          </a:r>
          <a:r>
            <a:rPr lang="en-US" sz="1200" b="1" i="0" kern="1200" noProof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/>
            <a:t> (1)</a:t>
          </a:r>
          <a:endParaRPr lang="en-US" sz="1200" kern="1200" noProof="0"/>
        </a:p>
      </dsp:txBody>
      <dsp:txXfrm rot="10800000">
        <a:off x="0" y="1640991"/>
        <a:ext cx="5081663" cy="537785"/>
      </dsp:txXfrm>
    </dsp:sp>
    <dsp:sp modelId="{D2A77E2B-4074-4508-9351-4D417741ABE2}">
      <dsp:nvSpPr>
        <dsp:cNvPr id="0" name=""/>
        <dsp:cNvSpPr/>
      </dsp:nvSpPr>
      <dsp:spPr>
        <a:xfrm rot="10800000">
          <a:off x="0" y="821409"/>
          <a:ext cx="5081663" cy="82765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/>
            <a:t>Only one email address per supplier</a:t>
          </a:r>
        </a:p>
      </dsp:txBody>
      <dsp:txXfrm rot="10800000">
        <a:off x="0" y="821409"/>
        <a:ext cx="5081663" cy="537785"/>
      </dsp:txXfrm>
    </dsp:sp>
    <dsp:sp modelId="{5A8FCC2C-7BA2-4BB2-B913-7246A1ACB974}">
      <dsp:nvSpPr>
        <dsp:cNvPr id="0" name=""/>
        <dsp:cNvSpPr/>
      </dsp:nvSpPr>
      <dsp:spPr>
        <a:xfrm rot="10800000">
          <a:off x="0" y="1826"/>
          <a:ext cx="5081663" cy="82765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u="sng" kern="1200" noProof="0"/>
            <a:t>Supplier User receives email notifications WITH embedded </a:t>
          </a:r>
          <a:r>
            <a:rPr lang="en-US" sz="1200" u="sng" kern="1200" noProof="0"/>
            <a:t>HTML table </a:t>
          </a:r>
          <a:r>
            <a:rPr lang="en-US" sz="1200" kern="1200" noProof="0"/>
            <a:t>in the email body</a:t>
          </a:r>
        </a:p>
      </dsp:txBody>
      <dsp:txXfrm rot="10800000">
        <a:off x="0" y="1826"/>
        <a:ext cx="5081663" cy="537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179454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Open the email and click </a:t>
          </a:r>
          <a:r>
            <a:rPr lang="en-US" sz="1100" b="1" kern="1200">
              <a:solidFill>
                <a:schemeClr val="tx1"/>
              </a:solidFill>
            </a:rPr>
            <a:t>Replay</a:t>
          </a:r>
          <a:r>
            <a:rPr lang="hu-HU" sz="1100" kern="1200">
              <a:solidFill>
                <a:schemeClr val="tx1"/>
              </a:solidFill>
            </a:rPr>
            <a:t> </a:t>
          </a:r>
          <a:r>
            <a:rPr lang="en-US" sz="1100" kern="1200" noProof="0">
              <a:solidFill>
                <a:schemeClr val="tx1"/>
              </a:solidFill>
            </a:rPr>
            <a:t>to respond to the collaboration request</a:t>
          </a:r>
          <a:endParaRPr lang="en-US" sz="1100" kern="1200" noProof="0"/>
        </a:p>
      </dsp:txBody>
      <dsp:txXfrm>
        <a:off x="179454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111170"/>
          <a:ext cx="252279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After Click you will be able to edit the table</a:t>
          </a:r>
          <a:r>
            <a:rPr lang="hu-HU" sz="1100" kern="1200">
              <a:solidFill>
                <a:schemeClr val="tx1"/>
              </a:solidFill>
            </a:rPr>
            <a:t>.</a:t>
          </a:r>
          <a:r>
            <a:rPr lang="en-US" sz="1100" kern="1200">
              <a:solidFill>
                <a:schemeClr val="tx1"/>
              </a:solidFill>
            </a:rPr>
            <a:t> Reply to the </a:t>
          </a:r>
          <a:r>
            <a:rPr lang="en-US" sz="1100" u="sng" kern="1200">
              <a:solidFill>
                <a:schemeClr val="tx1"/>
              </a:solidFill>
            </a:rPr>
            <a:t>email by filling out HTML table </a:t>
          </a:r>
          <a:r>
            <a:rPr lang="en-US" sz="1100" kern="1200">
              <a:solidFill>
                <a:schemeClr val="tx1"/>
              </a:solidFill>
            </a:rPr>
            <a:t>in the email body</a:t>
          </a:r>
          <a:r>
            <a:rPr lang="hu-HU" sz="1100" kern="1200">
              <a:solidFill>
                <a:schemeClr val="tx1"/>
              </a:solidFill>
            </a:rPr>
            <a:t> . </a:t>
          </a:r>
          <a:r>
            <a:rPr lang="en-US" sz="1100" kern="1200">
              <a:solidFill>
                <a:schemeClr val="tx1"/>
              </a:solidFill>
            </a:rPr>
            <a:t>Please follow the instruction from the email</a:t>
          </a:r>
          <a:endParaRPr lang="en-US" sz="1100" kern="1200" noProof="0"/>
        </a:p>
      </dsp:txBody>
      <dsp:txXfrm>
        <a:off x="3044904" y="2111170"/>
        <a:ext cx="2522791" cy="720000"/>
      </dsp:txXfrm>
    </dsp:sp>
    <dsp:sp modelId="{F2F1415B-EF5E-4B4D-BC3C-E95067C794AD}">
      <dsp:nvSpPr>
        <dsp:cNvPr id="0" name=""/>
        <dsp:cNvSpPr/>
      </dsp:nvSpPr>
      <dsp:spPr>
        <a:xfrm>
          <a:off x="6665102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After </a:t>
          </a:r>
          <a:r>
            <a:rPr lang="en-US" sz="1100" kern="1200" noProof="0"/>
            <a:t>your</a:t>
          </a:r>
          <a:r>
            <a:rPr lang="en-US" sz="1100" kern="1200"/>
            <a:t> updates click Send to release PO confirmation to Jabil.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Do not change Subject!</a:t>
          </a:r>
          <a:endParaRPr lang="en-US" sz="1100" kern="1200"/>
        </a:p>
      </dsp:txBody>
      <dsp:txXfrm>
        <a:off x="6118130" y="2120408"/>
        <a:ext cx="24386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To customize this cover with your own  image, drag the image into this box or click the image icon in the center of this slide.</a:t>
            </a:r>
            <a:br>
              <a:rPr lang="en-US"/>
            </a:br>
            <a:br>
              <a:rPr lang="en-US"/>
            </a:br>
            <a:r>
              <a:rPr lang="en-US"/>
              <a:t>Our Cover Library contains 150+ covers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84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To customize this cover with your own  image, drag the image into this box or click the image icon in the center of this slide.</a:t>
            </a:r>
            <a:br>
              <a:rPr lang="en-US"/>
            </a:br>
            <a:br>
              <a:rPr lang="en-US"/>
            </a:br>
            <a:r>
              <a:rPr lang="en-US"/>
              <a:t>Our Cover Library contains 150+ covers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To customize this cover with your own  image, drag the image into this box or click the image icon in the center of this slide.</a:t>
            </a:r>
            <a:br>
              <a:rPr lang="en-US"/>
            </a:br>
            <a:br>
              <a:rPr lang="en-US"/>
            </a:br>
            <a:r>
              <a:rPr lang="en-US"/>
              <a:t>Our Cover Library contains 150+ covers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To add an image, </a:t>
            </a:r>
            <a:br>
              <a:rPr lang="en-US"/>
            </a:br>
            <a:r>
              <a:rPr lang="en-US"/>
              <a:t>drag the image into this box </a:t>
            </a:r>
            <a:br>
              <a:rPr lang="en-US"/>
            </a:br>
            <a:r>
              <a:rPr lang="en-US"/>
              <a:t>or click the image icon in </a:t>
            </a:r>
            <a:br>
              <a:rPr lang="en-US"/>
            </a:br>
            <a:r>
              <a:rPr lang="en-US"/>
              <a:t>the center of this slide.</a:t>
            </a:r>
            <a:br>
              <a:rPr lang="en-US"/>
            </a:br>
            <a:br>
              <a:rPr lang="en-US"/>
            </a:br>
            <a:r>
              <a:rPr lang="en-US"/>
              <a:t>Need an image?</a:t>
            </a:r>
            <a:br>
              <a:rPr lang="en-US"/>
            </a:br>
            <a:r>
              <a:rPr lang="en-US"/>
              <a:t>The Marketing Resource Center </a:t>
            </a:r>
            <a:br>
              <a:rPr lang="en-US"/>
            </a:br>
            <a:r>
              <a:rPr lang="en-US"/>
              <a:t>has hundreds of images for Jabil’s </a:t>
            </a:r>
            <a:br>
              <a:rPr lang="en-US"/>
            </a:br>
            <a:r>
              <a:rPr lang="en-US"/>
              <a:t>capabilities, markets and business needs</a:t>
            </a:r>
            <a:br>
              <a:rPr lang="en-US"/>
            </a:br>
            <a:r>
              <a:rPr lang="en-US"/>
              <a:t>(link in Notes below)</a:t>
            </a:r>
          </a:p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/>
              <a:t>To customize this section header with your own image, </a:t>
            </a:r>
            <a:br>
              <a:rPr lang="en-US"/>
            </a:br>
            <a:r>
              <a:rPr lang="en-US"/>
              <a:t>drag the image into this box or click the image icon in the center of this slide. </a:t>
            </a:r>
            <a:br>
              <a:rPr lang="en-US"/>
            </a:br>
            <a:br>
              <a:rPr lang="en-US"/>
            </a:br>
            <a:r>
              <a:rPr lang="en-US"/>
              <a:t>Our Section Header Library contains 150+ section header slides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  <a:p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0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0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0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6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4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50.emf"/><Relationship Id="rId4" Type="http://schemas.openxmlformats.org/officeDocument/2006/relationships/image" Target="../media/image77.pn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0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0.emf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0.emf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ailer@services.e2open.com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0.emf"/><Relationship Id="rId4" Type="http://schemas.openxmlformats.org/officeDocument/2006/relationships/hyperlink" Target="mailto:donotreply@e2open.co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/>
          <a:lstStyle/>
          <a:p>
            <a:r>
              <a:rPr lang="en-US">
                <a:latin typeface="Grandview" panose="020B0502040204020203" pitchFamily="34" charset="0"/>
              </a:rPr>
              <a:t>e2open introduction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>
                <a:latin typeface="Grandview" panose="020B0502040204020203" pitchFamily="34" charset="0"/>
              </a:rPr>
              <a:t>Supplier Order Collaboration</a:t>
            </a:r>
            <a:endParaRPr lang="en-US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SUPPLIER RESPONSE</a:t>
            </a:r>
            <a:r>
              <a:rPr lang="hu-HU" sz="3200"/>
              <a:t> </a:t>
            </a:r>
            <a:r>
              <a:rPr lang="en-US" sz="3200">
                <a:solidFill>
                  <a:srgbClr val="002060"/>
                </a:solidFill>
              </a:rPr>
              <a:t>|</a:t>
            </a:r>
            <a:r>
              <a:rPr lang="hu-HU" sz="3200"/>
              <a:t> </a:t>
            </a:r>
            <a:r>
              <a:rPr lang="en-US" sz="3200"/>
              <a:t>EXCEL ATTACHMENT</a:t>
            </a:r>
            <a:endParaRPr lang="en-US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6"/>
            <a:ext cx="8416929" cy="18380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none" kern="1200"/>
              <a:t>You will receive email notification with Excel Attachment</a:t>
            </a:r>
            <a:r>
              <a:rPr lang="en-US" sz="1800" u="sng" kern="1200"/>
              <a:t>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/>
              <a:t>The notification option is </a:t>
            </a:r>
            <a:r>
              <a:rPr lang="en-US" sz="1800" i="1" kern="1200"/>
              <a:t>pending from supplier configuration in e2open – and needs to be agreed before we onboard a Supplier in e2open.</a:t>
            </a:r>
            <a:endParaRPr lang="en-US" sz="1800" kern="120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610249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Receive </a:t>
            </a:r>
            <a:r>
              <a:rPr lang="en-US" u="sng"/>
              <a:t>email with Excel attachment:</a:t>
            </a:r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1948872" y="598516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B299C2-13AA-3DBE-DA0F-812CC994E940}"/>
              </a:ext>
            </a:extLst>
          </p:cNvPr>
          <p:cNvCxnSpPr/>
          <p:nvPr/>
        </p:nvCxnSpPr>
        <p:spPr>
          <a:xfrm>
            <a:off x="4322618" y="596669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6179127" y="5948220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1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SUPPLIER RESPONSE </a:t>
            </a:r>
            <a:r>
              <a:rPr lang="en-US"/>
              <a:t>|</a:t>
            </a:r>
            <a:r>
              <a:rPr lang="hu-HU"/>
              <a:t> EXCEL ATTACHMENT</a:t>
            </a:r>
            <a:r>
              <a:rPr lang="en-US"/>
              <a:t> |</a:t>
            </a:r>
            <a:r>
              <a:rPr lang="hu-HU"/>
              <a:t>RESPONSE OPTIONS</a:t>
            </a:r>
            <a:endParaRPr lang="en-US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/>
              <a:t>Discrete Purchase Orders </a:t>
            </a:r>
            <a:endParaRPr lang="en-US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2042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/>
              <a:t>PO Cancellation </a:t>
            </a:r>
          </a:p>
          <a:p>
            <a:pPr algn="ctr"/>
            <a:r>
              <a:rPr lang="hu-HU" sz="1800" b="1"/>
              <a:t>Request</a:t>
            </a:r>
            <a:endParaRPr lang="en-US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/>
              <a:t>Forecast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ACEPT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04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>
                <a:solidFill>
                  <a:schemeClr val="accent1"/>
                </a:solidFill>
                <a:latin typeface="Grandview"/>
              </a:rPr>
              <a:t>EMAIL-BASED</a:t>
            </a:r>
            <a:br>
              <a:rPr lang="hu-HU">
                <a:solidFill>
                  <a:schemeClr val="accent1"/>
                </a:solidFill>
                <a:latin typeface="Grandview"/>
              </a:rPr>
            </a:br>
            <a:r>
              <a:rPr lang="hu-HU">
                <a:solidFill>
                  <a:schemeClr val="accent1"/>
                </a:solidFill>
                <a:latin typeface="Grandview"/>
              </a:rPr>
              <a:t> SUPPLIERS</a:t>
            </a:r>
            <a:br>
              <a:rPr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randview" panose="020B0502040204020203" pitchFamily="34" charset="0"/>
              </a:rPr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system email notification with simplified UI LINK about</a:t>
            </a:r>
            <a:r>
              <a:rPr kumimoji="0" lang="hu-HU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Purchase Orders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after Jabil place new PO, two times per day/no repeating Alerts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Open PO Summary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or Changed Forecast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 Cancellation request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day/no repeating Alerts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send confirmation for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and Open PO delivery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Forecast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 Cancel request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sng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directly in UI with using the LINK from the email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 72 hours one-time token will be expired!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200">
                <a:solidFill>
                  <a:schemeClr val="accent1"/>
                </a:solidFill>
                <a:latin typeface="Grandview" panose="020B0502040204020203" pitchFamily="34" charset="0"/>
              </a:rPr>
              <a:t>EMAIL/LINK NOTIFICATION</a:t>
            </a:r>
            <a:endParaRPr kumimoji="0" lang="en-US" sz="6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1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967FB1-081F-C6E7-757D-975F7F18FB8F}"/>
              </a:ext>
            </a:extLst>
          </p:cNvPr>
          <p:cNvGrpSpPr/>
          <p:nvPr/>
        </p:nvGrpSpPr>
        <p:grpSpPr>
          <a:xfrm>
            <a:off x="4544292" y="1179401"/>
            <a:ext cx="7029910" cy="4029908"/>
            <a:chOff x="6638880" y="3603422"/>
            <a:chExt cx="4718658" cy="2329131"/>
          </a:xfrm>
        </p:grpSpPr>
        <p:pic>
          <p:nvPicPr>
            <p:cNvPr id="5" name="Picture 4" descr="Text&#10;&#10;Description automatically generated">
              <a:extLst>
                <a:ext uri="{FF2B5EF4-FFF2-40B4-BE49-F238E27FC236}">
                  <a16:creationId xmlns:a16="http://schemas.microsoft.com/office/drawing/2014/main" id="{A7A2CC17-76D9-F938-FE9E-7BB9196E1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8880" y="3603422"/>
              <a:ext cx="4446705" cy="2329131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7C70A31-4ED9-DA6A-69A5-17EEBC2D3160}"/>
                </a:ext>
              </a:extLst>
            </p:cNvPr>
            <p:cNvSpPr/>
            <p:nvPr/>
          </p:nvSpPr>
          <p:spPr>
            <a:xfrm>
              <a:off x="8901772" y="3652641"/>
              <a:ext cx="2244437" cy="20441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03364AD-CA9F-D0A9-EB13-F6D5B9FC3682}"/>
                </a:ext>
              </a:extLst>
            </p:cNvPr>
            <p:cNvSpPr/>
            <p:nvPr/>
          </p:nvSpPr>
          <p:spPr>
            <a:xfrm>
              <a:off x="6940038" y="3919729"/>
              <a:ext cx="966290" cy="15350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4E725CA2-1A26-2594-780F-AC25B53C064A}"/>
                </a:ext>
              </a:extLst>
            </p:cNvPr>
            <p:cNvSpPr/>
            <p:nvPr/>
          </p:nvSpPr>
          <p:spPr>
            <a:xfrm>
              <a:off x="7985609" y="3898480"/>
              <a:ext cx="221877" cy="17475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hu-HU" sz="1000"/>
                <a:t>1</a:t>
              </a:r>
              <a:endParaRPr lang="en-US" sz="100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34A40969-D268-DF89-F5E9-22B55B5C9A71}"/>
                </a:ext>
              </a:extLst>
            </p:cNvPr>
            <p:cNvSpPr/>
            <p:nvPr/>
          </p:nvSpPr>
          <p:spPr>
            <a:xfrm>
              <a:off x="11146210" y="369250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hu-HU" sz="1000"/>
                <a:t>2</a:t>
              </a:r>
              <a:endParaRPr lang="en-US" sz="100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/>
          <a:lstStyle/>
          <a:p>
            <a:r>
              <a:rPr lang="en-US" sz="3200" kern="1200">
                <a:latin typeface="+mj-lt"/>
                <a:ea typeface="+mj-ea"/>
                <a:cs typeface="+mj-cs"/>
              </a:rPr>
              <a:t>SUPPLIER ALERTS </a:t>
            </a:r>
            <a:r>
              <a:rPr lang="en-US" sz="3200" kern="120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|</a:t>
            </a:r>
            <a:r>
              <a:rPr lang="hu-HU" sz="3200" kern="1200">
                <a:latin typeface="+mj-lt"/>
                <a:ea typeface="+mj-ea"/>
                <a:cs typeface="+mj-cs"/>
              </a:rPr>
              <a:t> </a:t>
            </a:r>
            <a:r>
              <a:rPr lang="en-US" sz="3200" kern="1200">
                <a:latin typeface="+mj-lt"/>
                <a:ea typeface="+mj-ea"/>
                <a:cs typeface="+mj-cs"/>
              </a:rPr>
              <a:t>UI LINK NOTIFICATION</a:t>
            </a:r>
            <a:r>
              <a:rPr lang="en-US" sz="3200" kern="120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|</a:t>
            </a:r>
            <a:r>
              <a:rPr lang="hu-HU"/>
              <a:t> STEPS &amp; TIPS</a:t>
            </a:r>
            <a:endParaRPr lang="en-US"/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8414912"/>
              </p:ext>
            </p:extLst>
          </p:nvPr>
        </p:nvGraphicFramePr>
        <p:xfrm>
          <a:off x="182021" y="1859482"/>
          <a:ext cx="4944151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7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SUPPLIER RESPONSE</a:t>
            </a:r>
            <a:r>
              <a:rPr lang="hu-HU" sz="3200"/>
              <a:t> </a:t>
            </a:r>
            <a:r>
              <a:rPr lang="en-US" sz="3200">
                <a:solidFill>
                  <a:srgbClr val="002060"/>
                </a:solidFill>
              </a:rPr>
              <a:t>|</a:t>
            </a:r>
            <a:r>
              <a:rPr lang="hu-HU" sz="3200"/>
              <a:t> UI LINK RESONSE</a:t>
            </a:r>
            <a:endParaRPr lang="en-US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949374"/>
            <a:ext cx="8416929" cy="247962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none" kern="1200"/>
              <a:t>You will receive email notification with time sensitive access LINK</a:t>
            </a:r>
            <a:r>
              <a:rPr lang="en-US" u="sng"/>
              <a:t> </a:t>
            </a:r>
            <a:r>
              <a:rPr lang="en-US"/>
              <a:t>to the web portal</a:t>
            </a:r>
            <a:endParaRPr lang="en-US" sz="1800" kern="120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/>
              <a:t>The notification option is </a:t>
            </a:r>
            <a:r>
              <a:rPr lang="en-US" sz="1800" i="1" kern="1200"/>
              <a:t>pending from supplier configuration in e2open – and needs to be agreed before we onboard a Supplier in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>
                <a:solidFill>
                  <a:schemeClr val="tx1"/>
                </a:solidFill>
              </a:rPr>
              <a:t>Email link is time-sensitive and valid for 72 hours!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n-US" sz="1800" kern="120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5931194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Receive </a:t>
            </a:r>
            <a:r>
              <a:rPr lang="en-US" u="sng"/>
              <a:t>email with </a:t>
            </a:r>
            <a:r>
              <a:rPr lang="hu-HU" u="sng"/>
              <a:t>UI link:</a:t>
            </a:r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495636" y="5994401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112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SUPPLIER RESPONSE </a:t>
            </a:r>
            <a:r>
              <a:rPr lang="en-US"/>
              <a:t>|</a:t>
            </a:r>
            <a:r>
              <a:rPr lang="hu-HU"/>
              <a:t> UI LINK </a:t>
            </a:r>
            <a:r>
              <a:rPr lang="en-US">
                <a:solidFill>
                  <a:srgbClr val="002060"/>
                </a:solidFill>
              </a:rPr>
              <a:t>|</a:t>
            </a:r>
            <a:r>
              <a:rPr lang="hu-HU">
                <a:solidFill>
                  <a:srgbClr val="002060"/>
                </a:solidFill>
              </a:rPr>
              <a:t> </a:t>
            </a:r>
            <a:r>
              <a:rPr lang="hu-HU"/>
              <a:t>RESPONSE OPTIONS</a:t>
            </a:r>
            <a:endParaRPr lang="en-US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/>
              <a:t>Discrete Purchase Orders </a:t>
            </a:r>
            <a:endParaRPr lang="en-US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2042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/>
              <a:t>PO Cancellation </a:t>
            </a:r>
          </a:p>
          <a:p>
            <a:pPr algn="ctr"/>
            <a:r>
              <a:rPr lang="hu-HU" sz="1800" b="1"/>
              <a:t>Request</a:t>
            </a:r>
            <a:endParaRPr lang="en-US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/>
              <a:t>Forecast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ACEPT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62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>
                <a:solidFill>
                  <a:schemeClr val="accent1"/>
                </a:solidFill>
                <a:latin typeface="Grandview"/>
              </a:rPr>
              <a:t>EMAIL-BASED</a:t>
            </a:r>
            <a:br>
              <a:rPr lang="hu-HU">
                <a:solidFill>
                  <a:schemeClr val="accent1"/>
                </a:solidFill>
                <a:latin typeface="Grandview"/>
              </a:rPr>
            </a:br>
            <a:r>
              <a:rPr lang="hu-HU">
                <a:solidFill>
                  <a:schemeClr val="accent1"/>
                </a:solidFill>
                <a:latin typeface="Grandview"/>
              </a:rPr>
              <a:t>SUPPLIERS</a:t>
            </a:r>
            <a:br>
              <a:rPr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randview" panose="020B0502040204020203" pitchFamily="34" charset="0"/>
              </a:rPr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0"/>
            <a:ext cx="5255492" cy="57634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system email notification with embedded HTML table about </a:t>
            </a:r>
            <a:endParaRPr kumimoji="0" lang="hu-HU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Purchase Orders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after Jabil place new PO, two times per day/no repeating Alerts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Open PO Summary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or Changed Forecast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 Cancellation request</a:t>
            </a:r>
          </a:p>
          <a:p>
            <a:pPr>
              <a:defRPr/>
            </a:pPr>
            <a:r>
              <a:rPr lang="en-US" sz="1600" i="1">
                <a:latin typeface="Grandview" panose="020B0502040204020203" pitchFamily="34" charset="0"/>
              </a:rPr>
              <a:t>once per day/no repeating Alerts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send confirmation for</a:t>
            </a:r>
            <a:endParaRPr kumimoji="0" lang="hu-HU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and Open PO delivery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Forecast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 Cancel request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sng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with reply to the email by filling out HTML table in the email body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 72 hours one-time token will be expired!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200">
                <a:solidFill>
                  <a:schemeClr val="accent1"/>
                </a:solidFill>
                <a:latin typeface="Grandview" panose="020B0502040204020203" pitchFamily="34" charset="0"/>
              </a:rPr>
              <a:t>EMAIL/TEXT NOTIFICATION</a:t>
            </a:r>
            <a:endParaRPr kumimoji="0" lang="en-US" sz="6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34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F191A4-D0E2-BEAE-7EA6-5E0A69F94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00" y="1999553"/>
            <a:ext cx="8130817" cy="43157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SUPPLIER ALERTS</a:t>
            </a:r>
            <a:r>
              <a:rPr lang="en-US"/>
              <a:t> </a:t>
            </a:r>
            <a:r>
              <a:rPr lang="en-US">
                <a:solidFill>
                  <a:srgbClr val="002060"/>
                </a:solidFill>
              </a:rPr>
              <a:t>|</a:t>
            </a:r>
            <a:r>
              <a:rPr lang="hu-HU"/>
              <a:t> EMAIL TEXT NOTIFICATION</a:t>
            </a:r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0244904"/>
              </p:ext>
            </p:extLst>
          </p:nvPr>
        </p:nvGraphicFramePr>
        <p:xfrm>
          <a:off x="6789881" y="1407661"/>
          <a:ext cx="5081663" cy="3820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27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1200">
                <a:latin typeface="+mj-lt"/>
                <a:ea typeface="+mj-ea"/>
                <a:cs typeface="+mj-cs"/>
              </a:rPr>
              <a:t>SUPPLIER ALERTS |</a:t>
            </a:r>
            <a:r>
              <a:rPr lang="hu-HU" kern="1200">
                <a:latin typeface="+mj-lt"/>
                <a:ea typeface="+mj-ea"/>
                <a:cs typeface="+mj-cs"/>
              </a:rPr>
              <a:t> </a:t>
            </a:r>
            <a:r>
              <a:rPr lang="en-US" kern="1200">
                <a:latin typeface="+mj-lt"/>
                <a:ea typeface="+mj-ea"/>
                <a:cs typeface="+mj-cs"/>
              </a:rPr>
              <a:t>EMAIL TEXT NOTIFICATION</a:t>
            </a:r>
            <a:endParaRPr lang="en-US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chemeClr val="tx1"/>
                </a:solidFill>
              </a:rPr>
              <a:t>You will receive email notifications with embedded HTML  table</a:t>
            </a:r>
            <a:endParaRPr lang="en-US" sz="1800">
              <a:solidFill>
                <a:schemeClr val="tx1"/>
              </a:solidFill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/>
              <a:t>The notification option is </a:t>
            </a:r>
            <a:r>
              <a:rPr lang="en-US" sz="1800" i="1" kern="1200"/>
              <a:t>pending from supplier configuration in e2open – and needs to be agreed before we onboard a Supplier in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>
                <a:solidFill>
                  <a:schemeClr val="tx1"/>
                </a:solidFill>
              </a:rPr>
              <a:t>Email link is time-sensitive and valid for 72 hours!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n-US" sz="1800" kern="120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4631243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Receive </a:t>
            </a:r>
            <a:r>
              <a:rPr lang="en-US" u="sng"/>
              <a:t>email with </a:t>
            </a:r>
            <a:r>
              <a:rPr lang="hu-HU" u="sng"/>
              <a:t>UI link:</a:t>
            </a:r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387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73" y="76495"/>
            <a:ext cx="11010900" cy="986828"/>
          </a:xfrm>
        </p:spPr>
        <p:txBody>
          <a:bodyPr/>
          <a:lstStyle/>
          <a:p>
            <a:r>
              <a:rPr lang="hu-HU"/>
              <a:t>SUPPLIER RESPONSE </a:t>
            </a:r>
            <a:r>
              <a:rPr lang="en-US">
                <a:solidFill>
                  <a:srgbClr val="002060"/>
                </a:solidFill>
              </a:rPr>
              <a:t>|</a:t>
            </a:r>
            <a:r>
              <a:rPr lang="hu-HU">
                <a:solidFill>
                  <a:srgbClr val="002060"/>
                </a:solidFill>
              </a:rPr>
              <a:t> EMAIL TEXT </a:t>
            </a:r>
            <a:r>
              <a:rPr lang="en-US">
                <a:solidFill>
                  <a:srgbClr val="002060"/>
                </a:solidFill>
              </a:rPr>
              <a:t>|</a:t>
            </a:r>
            <a:r>
              <a:rPr lang="hu-HU">
                <a:solidFill>
                  <a:srgbClr val="002060"/>
                </a:solidFill>
              </a:rPr>
              <a:t> RESPONSE </a:t>
            </a:r>
            <a:r>
              <a:rPr lang="hu-HU"/>
              <a:t>OPTIONS</a:t>
            </a:r>
            <a:endParaRPr lang="en-US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2519431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/>
              <a:t>Discrete Purchase Orders </a:t>
            </a:r>
            <a:endParaRPr lang="en-US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4118142"/>
            <a:ext cx="3175647" cy="52042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/>
              <a:t>PO Cancellation </a:t>
            </a:r>
          </a:p>
          <a:p>
            <a:pPr algn="ctr"/>
            <a:r>
              <a:rPr lang="hu-HU" sz="1800" b="1"/>
              <a:t>Request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2417295"/>
            <a:ext cx="386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992231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ACEPT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/>
              <a:t>NO COMMIT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379437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506856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801DFAA3-C0C2-EDC6-7744-B2343C95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29" y="2306145"/>
            <a:ext cx="1204480" cy="12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BD2F5B-B7C9-B461-8889-3B51E946C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0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WHY 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AUTOMATED ORDER EXCHANGE – </a:t>
            </a:r>
            <a:r>
              <a:rPr lang="en-US" sz="1100" b="1"/>
              <a:t>Reduce buyer’s data handling tasks 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open PO Summary communication </a:t>
            </a:r>
            <a:r>
              <a:rPr lang="en-US" sz="1100"/>
              <a:t>to our Suppliers </a:t>
            </a:r>
            <a:r>
              <a:rPr lang="en-US" sz="1100" b="1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Forecast</a:t>
            </a:r>
            <a:r>
              <a:rPr lang="en-US" sz="1100"/>
              <a:t> Planned Order and Schedule Agreement forecast and firm demand </a:t>
            </a:r>
            <a:r>
              <a:rPr lang="en-US" sz="1100" b="1"/>
              <a:t>communication</a:t>
            </a:r>
            <a:r>
              <a:rPr lang="en-US" sz="1100"/>
              <a:t> to our Suppliers </a:t>
            </a:r>
            <a:r>
              <a:rPr lang="en-US" sz="1100" b="1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SAP write back </a:t>
            </a:r>
            <a:r>
              <a:rPr lang="en-US" sz="1100"/>
              <a:t>of PO confirmed delivery date &amp; qty</a:t>
            </a:r>
            <a:endParaRPr lang="en-US" sz="1100" b="1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New PO and PO Cancel request communication </a:t>
            </a:r>
            <a:r>
              <a:rPr lang="en-US" sz="1100"/>
              <a:t>to our Suppliers every day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reminders </a:t>
            </a:r>
            <a:r>
              <a:rPr lang="en-US" sz="1100"/>
              <a:t>for PO Cancellation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alerts for quantity and/or date misalignment </a:t>
            </a:r>
            <a:r>
              <a:rPr lang="en-US" sz="1100"/>
              <a:t>- based on Supplier commit (PORTAL users only)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/>
          </a:p>
          <a:p>
            <a:pPr marL="360045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MORE CONFIRMATION OPTIONS FOR SUPPLIERS – Make </a:t>
            </a:r>
            <a:r>
              <a:rPr lang="en-US" sz="1100" b="1"/>
              <a:t>PO Commit process more flexible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Supplier be able to provide Ship date commit, and Arrival date commit too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Supplier be able to provide Tracking number information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Supplier can send Forecast commit against to Discrete Orders and Schedule Agreements too and e2o can store it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Supplier can send Ship date and qty commit against JIT SA – firm demand and e2o store data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/>
              <a:t>DATA MANAGEMENT - Provide </a:t>
            </a:r>
            <a:r>
              <a:rPr lang="en-US" sz="1100" b="1"/>
              <a:t>timely supply status visibility </a:t>
            </a:r>
            <a:endParaRPr lang="en-US" sz="110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Daily FC data refresh </a:t>
            </a:r>
            <a:r>
              <a:rPr lang="en-US" sz="1100"/>
              <a:t>for Planned Orders and weekly FC Data refresh for Schedule Agreements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Automated &amp; Prioritized Problem list summary </a:t>
            </a:r>
            <a:r>
              <a:rPr lang="en-US" sz="1100"/>
              <a:t>view of POs which require Buyer action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Database in e2o for exception Vendor contact</a:t>
            </a:r>
            <a:r>
              <a:rPr lang="en-US" sz="1100"/>
              <a:t> – centralized solution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Full PO History view </a:t>
            </a:r>
            <a:r>
              <a:rPr lang="en-US" sz="1100"/>
              <a:t>is available in e2o</a:t>
            </a:r>
          </a:p>
        </p:txBody>
      </p:sp>
    </p:spTree>
    <p:extLst>
      <p:ext uri="{BB962C8B-B14F-4D97-AF65-F5344CB8AC3E}">
        <p14:creationId xmlns:p14="http://schemas.microsoft.com/office/powerpoint/2010/main" val="3510232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>
                <a:solidFill>
                  <a:schemeClr val="accent1"/>
                </a:solidFill>
              </a:rPr>
              <a:t>PORTAL SUPPLIERS </a:t>
            </a:r>
            <a:br>
              <a:rPr lang="hu-HU">
                <a:solidFill>
                  <a:schemeClr val="accent1"/>
                </a:solidFill>
              </a:rPr>
            </a:br>
            <a:br>
              <a: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2" y="480291"/>
            <a:ext cx="4765964" cy="57634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invitation from JABIL to register in e2open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registration Supplier will have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direct access to e2open Portal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Portal users can log in the UI anytime and review the latest forecast &amp; PO information and Download is also available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Portal users can subscribe for e2open system alerts based on their own preferences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edit and provide confirmation for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hu-HU" sz="160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and Open PO delivery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Forecast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 Cancel request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in PORTAL directly</a:t>
            </a:r>
            <a:r>
              <a:rPr kumimoji="0" lang="hu-HU" sz="1600" b="1" i="0" u="none" strike="noStrike" kern="1200" cap="none" spc="0" normalizeH="0" baseline="0" noProof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!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B9FB5-1235-5FAB-5059-ED5E2FD9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981" y="54633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12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PORTAL SUPPLIER AVAILABLE ALERTS</a:t>
            </a:r>
            <a:r>
              <a:rPr lang="en-US"/>
              <a:t> |</a:t>
            </a:r>
            <a:r>
              <a:rPr lang="hu-HU"/>
              <a:t> EMAIL LINK NOTIFICATION</a:t>
            </a: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772337"/>
              </p:ext>
            </p:extLst>
          </p:nvPr>
        </p:nvGraphicFramePr>
        <p:xfrm>
          <a:off x="269619" y="1246909"/>
          <a:ext cx="9049872" cy="512801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773144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5276728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6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Portal Supplier </a:t>
                      </a:r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</a:rPr>
                        <a:t>SYSTEM</a:t>
                      </a:r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 ALERTS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ALERT FREQUENCY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4398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with details of the forecast that are experiencing the exception, and which were not included in the last email alert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Sent to subscribers new PO list which were not included in the last email alert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2979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with details of the discrete purchase orders that the role has access.​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Cancel request Alert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Alert is triggered when a discrete order schedule has Cancel requests published by the buyers</a:t>
                      </a:r>
                    </a:p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7931029"/>
                  </a:ext>
                </a:extLst>
              </a:tr>
              <a:tr h="67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Cancel Pending Response Alert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This alert is triggered when a discrete order schedule has Cancel change requests published by the buyers, but the supplier hasn't responded and Cancel request published date is EQUAL or HIGHER than 2 days.​​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836301"/>
                  </a:ext>
                </a:extLst>
              </a:tr>
              <a:tr h="471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date on a discrete order promise schedule doesn't match the request date on its request schedule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95128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quantity on a discrete order promise schedule doesn't match the request quantity on its request schedule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23991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>
                          <a:solidFill>
                            <a:srgbClr val="002060"/>
                          </a:solidFill>
                          <a:effectLst/>
                        </a:rPr>
                        <a:t>This alert is triggered when a supplier doesn't commit to an order or order change within the agreed upon business schedule</a:t>
                      </a:r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033946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543508-84DC-10A7-C65F-5791F1D3CFDF}"/>
              </a:ext>
            </a:extLst>
          </p:cNvPr>
          <p:cNvSpPr txBox="1"/>
          <p:nvPr/>
        </p:nvSpPr>
        <p:spPr>
          <a:xfrm>
            <a:off x="9393382" y="2618844"/>
            <a:ext cx="2798618" cy="214526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b="1" u="sng"/>
              <a:t>Supplier User receives email notifications</a:t>
            </a:r>
            <a:endParaRPr lang="en-US" sz="1200"/>
          </a:p>
          <a:p>
            <a:pPr algn="ctr"/>
            <a:endParaRPr lang="en-US" sz="1200"/>
          </a:p>
          <a:p>
            <a:pPr algn="ctr"/>
            <a:r>
              <a:rPr lang="en-US" sz="1200"/>
              <a:t>Only one email address per supplier</a:t>
            </a:r>
          </a:p>
          <a:p>
            <a:pPr algn="ctr"/>
            <a:r>
              <a:rPr lang="en-US" sz="1200" u="sng"/>
              <a:t>System mail address</a:t>
            </a:r>
            <a:r>
              <a:rPr lang="en-US" sz="1200"/>
              <a:t>: </a:t>
            </a:r>
            <a:r>
              <a:rPr lang="en-US" sz="1200" b="1" u="sng">
                <a:solidFill>
                  <a:schemeClr val="accent1"/>
                </a:solidFill>
              </a:rPr>
              <a:t>donotreply</a:t>
            </a:r>
            <a:r>
              <a:rPr lang="en-US" sz="1200" b="1" i="0">
                <a:solidFill>
                  <a:schemeClr val="accent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@services.e2open.com</a:t>
            </a:r>
            <a:r>
              <a:rPr lang="en-US" sz="1200" b="1" i="0">
                <a:solidFill>
                  <a:schemeClr val="accent1"/>
                </a:solidFill>
                <a:effectLst/>
              </a:rPr>
              <a:t> </a:t>
            </a:r>
          </a:p>
          <a:p>
            <a:pPr algn="ctr"/>
            <a:endParaRPr lang="en-US" sz="1200"/>
          </a:p>
          <a:p>
            <a:pPr algn="ctr"/>
            <a:r>
              <a:rPr lang="en-US" sz="1200"/>
              <a:t>Please ensure you are not blocking this mail address!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66A7D8-3152-012C-4B75-2FCC7E6A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52" y="1171033"/>
            <a:ext cx="1290937" cy="12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A6E7AB-2EAF-21A5-7DF6-81ECBEAE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0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latin typeface="+mj-lt"/>
              </a:rPr>
              <a:t>SUPPLIERS IN e2open </a:t>
            </a:r>
            <a:r>
              <a:rPr lang="en-US">
                <a:solidFill>
                  <a:srgbClr val="002060"/>
                </a:solidFill>
                <a:latin typeface="+mj-lt"/>
              </a:rPr>
              <a:t>|</a:t>
            </a:r>
            <a:r>
              <a:rPr lang="en-US">
                <a:latin typeface="+mj-lt"/>
              </a:rPr>
              <a:t> </a:t>
            </a:r>
            <a:r>
              <a:rPr lang="hu-HU">
                <a:latin typeface="+mj-lt"/>
              </a:rPr>
              <a:t>OVERVIEW</a:t>
            </a:r>
            <a:endParaRPr lang="en-US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3980298"/>
            <a:ext cx="11545454" cy="22708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sz="1200" b="1">
                <a:solidFill>
                  <a:srgbClr val="60605B"/>
                </a:solidFill>
              </a:rPr>
              <a:t>e2open</a:t>
            </a:r>
            <a:r>
              <a:rPr kumimoji="0" lang="hu-HU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is Jabil new Collaboration Platform to standardize and digitize our communication, one system for all Suppliers, all Communication methods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>
                <a:effectLst/>
              </a:rPr>
              <a:t>Automation of Purchase Order and Reschedule and/or Cancellation System message and Forecast communication to supplier and response write back into ERP system </a:t>
            </a:r>
            <a:endParaRPr lang="hu-HU" sz="1200" b="0" i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>
                <a:effectLst/>
              </a:rPr>
              <a:t>Improved partnership with </a:t>
            </a:r>
            <a:r>
              <a:rPr lang="hu-HU" sz="1200" b="0" i="0">
                <a:effectLst/>
              </a:rPr>
              <a:t>our </a:t>
            </a:r>
            <a:r>
              <a:rPr lang="en-US" sz="1200" b="0" i="0">
                <a:effectLst/>
              </a:rPr>
              <a:t>Suppliers thru proactive collaboration</a:t>
            </a:r>
            <a:endParaRPr lang="hu-HU" sz="1200" b="0" i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>
                <a:effectLst/>
              </a:rPr>
              <a:t>Platform for Suppliers</a:t>
            </a:r>
            <a:r>
              <a:rPr lang="hu-HU" sz="1200" b="0" i="0">
                <a:effectLst/>
              </a:rPr>
              <a:t> </a:t>
            </a:r>
            <a:r>
              <a:rPr lang="en-US" sz="1200" b="0" i="0">
                <a:effectLst/>
              </a:rPr>
              <a:t>and Buyers</a:t>
            </a:r>
            <a:r>
              <a:rPr lang="hu-HU" sz="1200" b="0" i="0">
                <a:effectLst/>
              </a:rPr>
              <a:t> </a:t>
            </a:r>
            <a:r>
              <a:rPr lang="en-US" sz="1200" b="0" i="0">
                <a:effectLst/>
              </a:rPr>
              <a:t> for short-term and long-term supply problems to support RISK and Shortage Management </a:t>
            </a:r>
            <a:endParaRPr lang="hu-HU" sz="1200" b="0" i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e2open </a:t>
            </a:r>
            <a:r>
              <a:rPr lang="en-GB" sz="1200" b="1">
                <a:solidFill>
                  <a:schemeClr val="tx2"/>
                </a:solidFill>
              </a:rPr>
              <a:t>are mapping</a:t>
            </a: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our Open PO and FC data from our ERP system &gt; summarize it </a:t>
            </a:r>
            <a:r>
              <a:rPr lang="en-GB" sz="1200" b="1">
                <a:solidFill>
                  <a:schemeClr val="tx2"/>
                </a:solidFill>
              </a:rPr>
              <a:t>in</a:t>
            </a: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a user-friendly Interface &gt;then send it out to our Suppliers automatically</a:t>
            </a:r>
            <a:endParaRPr lang="en-GB" sz="12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/>
              <a:t>SUPPLIERS IN e2open</a:t>
            </a:r>
            <a:r>
              <a:rPr lang="en-US"/>
              <a:t> </a:t>
            </a:r>
            <a:r>
              <a:rPr lang="en-US">
                <a:solidFill>
                  <a:srgbClr val="002060"/>
                </a:solidFill>
              </a:rPr>
              <a:t>|</a:t>
            </a:r>
            <a:r>
              <a:rPr lang="en-US"/>
              <a:t> </a:t>
            </a:r>
            <a:r>
              <a:rPr lang="hu-HU"/>
              <a:t> TYPES OF SUPPLIERS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382048" y="1117244"/>
            <a:ext cx="5037145" cy="440769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/>
              <a:t>IN e2open WE HAVE 2 TYPES OF SUPPLIERS</a:t>
            </a: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/>
              <a:t>Email-based Suppliers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Portal Suppliers</a:t>
            </a:r>
            <a:endParaRPr lang="en-US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These are our email-based</a:t>
            </a:r>
            <a:r>
              <a:rPr lang="hu-HU" sz="1600"/>
              <a:t> supplier</a:t>
            </a:r>
            <a:r>
              <a:rPr lang="en-US" sz="1600"/>
              <a:t>s</a:t>
            </a:r>
            <a:r>
              <a:rPr lang="hu-HU" sz="1600"/>
              <a:t> – </a:t>
            </a:r>
            <a:r>
              <a:rPr lang="en-US" sz="1600"/>
              <a:t>there is </a:t>
            </a:r>
            <a:r>
              <a:rPr lang="hu-HU" sz="1600"/>
              <a:t>no direct access to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/>
              <a:t>No need</a:t>
            </a:r>
            <a:r>
              <a:rPr lang="en-US" sz="1600"/>
              <a:t> for </a:t>
            </a:r>
            <a:r>
              <a:rPr lang="hu-HU" sz="1600"/>
              <a:t>registration</a:t>
            </a:r>
            <a:r>
              <a:rPr lang="en-US" sz="1600"/>
              <a:t> – everything takes place through email</a:t>
            </a:r>
            <a:endParaRPr lang="hu-HU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There is a one-time</a:t>
            </a:r>
            <a:r>
              <a:rPr lang="hu-HU" sz="1600"/>
              <a:t> token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We offer </a:t>
            </a:r>
            <a:r>
              <a:rPr lang="hu-HU" sz="1600"/>
              <a:t>3 communication options – see </a:t>
            </a:r>
            <a:r>
              <a:rPr lang="en-US" sz="1600"/>
              <a:t>more information on the next slide</a:t>
            </a:r>
            <a:endParaRPr lang="hu-HU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These suppliers have direct access to the 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Jabil sends invitation and registration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PO Confirmation is located directly in the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The Portal also enables Forecast, PO &amp; Goods Receipts visibility</a:t>
            </a:r>
          </a:p>
          <a:p>
            <a:endParaRPr lang="en-US" sz="160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181468" y="1034146"/>
            <a:ext cx="1195286" cy="224302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stCxn id="6" idx="2"/>
            <a:endCxn id="7" idx="2"/>
          </p:cNvCxnSpPr>
          <p:nvPr/>
        </p:nvCxnSpPr>
        <p:spPr>
          <a:xfrm rot="16200000" flipH="1">
            <a:off x="6377414" y="1081220"/>
            <a:ext cx="1195285" cy="214887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164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SUPPLIERS IN e2open</a:t>
            </a:r>
            <a:r>
              <a:rPr lang="en-US"/>
              <a:t> </a:t>
            </a:r>
            <a:r>
              <a:rPr lang="en-US">
                <a:solidFill>
                  <a:srgbClr val="002060"/>
                </a:solidFill>
              </a:rPr>
              <a:t>| </a:t>
            </a:r>
            <a:r>
              <a:rPr lang="hu-HU"/>
              <a:t> COLLABORATION OPTIONS</a:t>
            </a:r>
            <a:endParaRPr lang="en-US"/>
          </a:p>
        </p:txBody>
      </p:sp>
      <p:graphicFrame>
        <p:nvGraphicFramePr>
          <p:cNvPr id="5" name="Table 13">
            <a:extLst>
              <a:ext uri="{FF2B5EF4-FFF2-40B4-BE49-F238E27FC236}">
                <a16:creationId xmlns:a16="http://schemas.microsoft.com/office/drawing/2014/main" id="{D952D653-23F5-7276-BF60-F3E7AD0DB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577319"/>
              </p:ext>
            </p:extLst>
          </p:nvPr>
        </p:nvGraphicFramePr>
        <p:xfrm>
          <a:off x="3048786" y="3391211"/>
          <a:ext cx="2623128" cy="22315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3128">
                  <a:extLst>
                    <a:ext uri="{9D8B030D-6E8A-4147-A177-3AD203B41FA5}">
                      <a16:colId xmlns:a16="http://schemas.microsoft.com/office/drawing/2014/main" val="1835929585"/>
                    </a:ext>
                  </a:extLst>
                </a:gridCol>
              </a:tblGrid>
              <a:tr h="613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/>
                        <a:t>Portal Registration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716623"/>
                  </a:ext>
                </a:extLst>
              </a:tr>
              <a:tr h="743575">
                <a:tc>
                  <a:txBody>
                    <a:bodyPr/>
                    <a:lstStyle/>
                    <a:p>
                      <a:r>
                        <a:rPr lang="en-US" sz="1200" noProof="0"/>
                        <a:t>Based on Supplier Alert’s Subscription (Filters are available)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717818"/>
                  </a:ext>
                </a:extLst>
              </a:tr>
              <a:tr h="874025">
                <a:tc>
                  <a:txBody>
                    <a:bodyPr/>
                    <a:lstStyle/>
                    <a:p>
                      <a:r>
                        <a:rPr lang="en-US" sz="1200" noProof="0"/>
                        <a:t>Directly on the PORTAL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63913"/>
                  </a:ext>
                </a:extLst>
              </a:tr>
            </a:tbl>
          </a:graphicData>
        </a:graphic>
      </p:graphicFrame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007468"/>
              </p:ext>
            </p:extLst>
          </p:nvPr>
        </p:nvGraphicFramePr>
        <p:xfrm>
          <a:off x="5940485" y="3395546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>
                          <a:solidFill>
                            <a:schemeClr val="bg1"/>
                          </a:solidFill>
                        </a:rPr>
                        <a:t>Simplified UI link</a:t>
                      </a:r>
                      <a:endParaRPr lang="en-US" sz="1600" kern="1200" noProof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Excel attachment + UI 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Email body message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Predefined system email  Alerts</a:t>
                      </a:r>
                      <a:endParaRPr lang="en-US" sz="1200" kern="120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Predefined system email Alerts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Predefined system email Alerts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>
                          <a:solidFill>
                            <a:srgbClr val="002060"/>
                          </a:solidFill>
                        </a:rPr>
                        <a:t>simplified UI link 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from an automated 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/>
                        <a:t>Open </a:t>
                      </a:r>
                      <a:r>
                        <a:rPr lang="en-US" sz="1200" b="0" u="sng" noProof="0">
                          <a:solidFill>
                            <a:srgbClr val="002060"/>
                          </a:solidFill>
                        </a:rPr>
                        <a:t>excel attachement </a:t>
                      </a:r>
                      <a:r>
                        <a:rPr lang="en-US" sz="1200" b="0" noProof="0"/>
                        <a:t>from system email / same as today with weekly OOR or 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>
                          <a:solidFill>
                            <a:srgbClr val="002060"/>
                          </a:solidFill>
                        </a:rPr>
                        <a:t>simplified UI link </a:t>
                      </a:r>
                      <a:r>
                        <a:rPr lang="en-US" sz="1200" u="none" kern="1200" noProof="0">
                          <a:solidFill>
                            <a:schemeClr val="tx1"/>
                          </a:solidFill>
                        </a:rPr>
                        <a:t>from the email</a:t>
                      </a:r>
                      <a:endParaRPr lang="en-US" sz="1200" b="0" u="none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/>
                        <a:t>Embedded HTML </a:t>
                      </a:r>
                      <a:r>
                        <a:rPr lang="en-US" sz="1200" b="0" u="sng" noProof="0">
                          <a:solidFill>
                            <a:srgbClr val="002060"/>
                          </a:solidFill>
                        </a:rPr>
                        <a:t>table from the email body text </a:t>
                      </a:r>
                      <a:r>
                        <a:rPr lang="en-US" sz="1200" b="0" noProof="0"/>
                        <a:t>put commit there (date &amp; qty) and send 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0" y="3395547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ACCESS</a:t>
            </a:r>
            <a:endParaRPr lang="en-US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0" y="4097341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NOTIFICATION</a:t>
            </a:r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0" y="4926324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REPLY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6096000" y="6108425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200">
                <a:solidFill>
                  <a:srgbClr val="002060"/>
                </a:solidFill>
              </a:rPr>
              <a:t>NOTE : one time token is expiring after  72 hours</a:t>
            </a: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F3B0C22-5189-1E9C-773C-7E616983B1BE}"/>
              </a:ext>
            </a:extLst>
          </p:cNvPr>
          <p:cNvSpPr/>
          <p:nvPr/>
        </p:nvSpPr>
        <p:spPr>
          <a:xfrm>
            <a:off x="3101035" y="1524532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Portal Suppliers</a:t>
            </a: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7855528" y="16538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/>
              <a:t>Email-based</a:t>
            </a:r>
            <a:endParaRPr lang="hu-HU"/>
          </a:p>
          <a:p>
            <a:pPr algn="ctr"/>
            <a:r>
              <a:rPr lang="en-GB"/>
              <a:t> Suppliers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8762856" y="943722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">
            <a:extLst>
              <a:ext uri="{FF2B5EF4-FFF2-40B4-BE49-F238E27FC236}">
                <a16:creationId xmlns:a16="http://schemas.microsoft.com/office/drawing/2014/main" id="{57B8626F-6181-1644-89EF-712A8A71D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96" y="859058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82F3CC12-57DD-F389-82FF-6F3FED82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0" y="2378092"/>
            <a:ext cx="3846786" cy="3882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COLLABORATION OPTION DETAILS</a:t>
            </a: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964114"/>
              </p:ext>
            </p:extLst>
          </p:nvPr>
        </p:nvGraphicFramePr>
        <p:xfrm>
          <a:off x="444500" y="1314682"/>
          <a:ext cx="7671712" cy="2757243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416020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1555426">
                  <a:extLst>
                    <a:ext uri="{9D8B030D-6E8A-4147-A177-3AD203B41FA5}">
                      <a16:colId xmlns:a16="http://schemas.microsoft.com/office/drawing/2014/main" val="2240093009"/>
                    </a:ext>
                  </a:extLst>
                </a:gridCol>
                <a:gridCol w="1348509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351757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7245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Available for</a:t>
                      </a:r>
                    </a:p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US" sz="1100" b="1" u="sng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PORTAL</a:t>
                      </a:r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Supplier</a:t>
                      </a:r>
                      <a:endParaRPr lang="en-US" sz="11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Available for </a:t>
                      </a:r>
                    </a:p>
                    <a:p>
                      <a:pPr algn="ctr" fontAlgn="b"/>
                      <a:r>
                        <a:rPr lang="en-US" sz="1100" b="1" u="sng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Email-based </a:t>
                      </a:r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Supplier</a:t>
                      </a:r>
                      <a:endParaRPr lang="en-US" sz="11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SET UP</a:t>
                      </a:r>
                      <a:endParaRPr lang="en-US" sz="11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17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</a:t>
                      </a:r>
                    </a:p>
                    <a:p>
                      <a:pPr algn="l" fontAlgn="b"/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Email-based Suppliers </a:t>
                      </a:r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– Alerts are defined in MASTER data – automated – no need any action</a:t>
                      </a:r>
                    </a:p>
                    <a:p>
                      <a:pPr algn="ctr" fontAlgn="b"/>
                      <a:endParaRPr lang="en-US" sz="1100" b="1" i="0" u="sng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100" b="1" i="0" u="sng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PORTAL Suppliers </a:t>
                      </a:r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– Alerts are optional, Supplier can subscribe/unsubscribe for different Alerts, and be able to Filter the Alerts as well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28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5024055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220118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158709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41CE220-E884-A503-EA2D-A608A6F97A0F}"/>
              </a:ext>
            </a:extLst>
          </p:cNvPr>
          <p:cNvSpPr txBox="1"/>
          <p:nvPr/>
        </p:nvSpPr>
        <p:spPr>
          <a:xfrm>
            <a:off x="111796" y="4413696"/>
            <a:ext cx="8083583" cy="7150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/>
              <a:t>All above Alerts are available for portal SUPPLIERS– </a:t>
            </a:r>
            <a:r>
              <a:rPr lang="en-US" u="sng">
                <a:solidFill>
                  <a:srgbClr val="002060"/>
                </a:solidFill>
              </a:rPr>
              <a:t>in MY PROFILE &gt; Email alert Subscription </a:t>
            </a:r>
            <a:r>
              <a:rPr lang="en-US"/>
              <a:t>menu 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062163-BA33-6B33-F92B-7803F3C5B6D4}"/>
              </a:ext>
            </a:extLst>
          </p:cNvPr>
          <p:cNvSpPr/>
          <p:nvPr/>
        </p:nvSpPr>
        <p:spPr>
          <a:xfrm>
            <a:off x="7652078" y="4861589"/>
            <a:ext cx="826072" cy="608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471266" y="5553989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/>
              <a:t>System mail address: </a:t>
            </a:r>
            <a:r>
              <a:rPr lang="en-US" sz="1400" b="1" i="0">
                <a:solidFill>
                  <a:srgbClr val="1F1F1F"/>
                </a:solidFill>
                <a:effectLst/>
                <a:hlinkClick r:id="rId3"/>
              </a:rPr>
              <a:t>mailer@services.e2open.com</a:t>
            </a:r>
            <a:r>
              <a:rPr lang="en-US" sz="1400" b="1" i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>
                <a:solidFill>
                  <a:srgbClr val="1F1F1F"/>
                </a:solidFill>
                <a:effectLst/>
                <a:hlinkClick r:id="rId4"/>
              </a:rPr>
              <a:t>donotreply@e2open.com</a:t>
            </a:r>
            <a:endParaRPr lang="en-US" sz="1400" b="1" i="0">
              <a:solidFill>
                <a:srgbClr val="1F1F1F"/>
              </a:solidFill>
              <a:effectLst/>
            </a:endParaRPr>
          </a:p>
          <a:p>
            <a:endParaRPr lang="en-US" sz="1400" b="1" i="0">
              <a:solidFill>
                <a:srgbClr val="5F6368"/>
              </a:solidFill>
              <a:effectLst/>
            </a:endParaRPr>
          </a:p>
          <a:p>
            <a:r>
              <a:rPr lang="en-US" sz="140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92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/>
              <a:t>PO STATE TRANSITIONS IN e2open</a:t>
            </a:r>
            <a:endParaRPr lang="en-US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8696060" y="1237578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</a:t>
            </a:r>
            <a:r>
              <a:rPr kumimoji="0" lang="hu-HU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hu-HU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no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34400" y="5754255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>
                <a:solidFill>
                  <a:schemeClr val="accent1"/>
                </a:solidFill>
                <a:latin typeface="Grandview"/>
              </a:rPr>
              <a:t>EMAIL-BASED</a:t>
            </a:r>
            <a:br>
              <a:rPr lang="hu-HU">
                <a:solidFill>
                  <a:schemeClr val="accent1"/>
                </a:solidFill>
                <a:latin typeface="Grandview"/>
              </a:rPr>
            </a:br>
            <a:r>
              <a:rPr lang="hu-HU">
                <a:solidFill>
                  <a:schemeClr val="accent1"/>
                </a:solidFill>
                <a:latin typeface="Grandview"/>
              </a:rPr>
              <a:t>SUPPLIERS</a:t>
            </a:r>
            <a:br>
              <a:rPr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Grandview" panose="020B0502040204020203" pitchFamily="34" charset="0"/>
              </a:rPr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>
                <a:latin typeface="Grandview" panose="020B0502040204020203" pitchFamily="34" charset="0"/>
              </a:rPr>
              <a:t>Supplier will receive system email notification with Excel attachment about </a:t>
            </a:r>
          </a:p>
          <a:p>
            <a:endParaRPr lang="en-US" sz="1600" b="1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>
                <a:latin typeface="Grandview" panose="020B0502040204020203" pitchFamily="34" charset="0"/>
              </a:rPr>
              <a:t>New Purchase Orders </a:t>
            </a:r>
          </a:p>
          <a:p>
            <a:r>
              <a:rPr lang="en-US" sz="1600" i="1">
                <a:latin typeface="Grandview" panose="020B0502040204020203" pitchFamily="34" charset="0"/>
              </a:rPr>
              <a:t>after Jabil place new PO, two times per day/no repeating Alerts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>
                <a:latin typeface="Grandview" panose="020B0502040204020203" pitchFamily="34" charset="0"/>
              </a:rPr>
              <a:t>Open PO Summary</a:t>
            </a:r>
          </a:p>
          <a:p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>
                <a:latin typeface="Grandview" panose="020B0502040204020203" pitchFamily="34" charset="0"/>
              </a:rPr>
              <a:t>New or Changed Forecast</a:t>
            </a:r>
          </a:p>
          <a:p>
            <a:r>
              <a:rPr lang="en-US" sz="1600" i="1">
                <a:latin typeface="Grandview" panose="020B0502040204020203" pitchFamily="34" charset="0"/>
              </a:rPr>
              <a:t>once per week /upon Jabil buyer review and release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latin typeface="Grandview" panose="020B0502040204020203" pitchFamily="34" charset="0"/>
              </a:rPr>
              <a:t>PO Cancellation request</a:t>
            </a:r>
          </a:p>
          <a:p>
            <a:r>
              <a:rPr lang="en-US" sz="1600" i="1">
                <a:latin typeface="Grandview" panose="020B0502040204020203" pitchFamily="34" charset="0"/>
              </a:rPr>
              <a:t>once per day/no repeating Alerts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>
              <a:latin typeface="Grandview" panose="020B0502040204020203" pitchFamily="34" charset="0"/>
            </a:endParaRPr>
          </a:p>
          <a:p>
            <a:r>
              <a:rPr lang="en-US" sz="1600" b="1">
                <a:latin typeface="Grandview" panose="020B0502040204020203" pitchFamily="34" charset="0"/>
              </a:rPr>
              <a:t>Supplier will be able to send confirmation for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latin typeface="Grandview" panose="020B0502040204020203" pitchFamily="34" charset="0"/>
              </a:rPr>
              <a:t>New and Open PO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latin typeface="Grandview" panose="020B0502040204020203" pitchFamily="34" charset="0"/>
              </a:rPr>
              <a:t>Forecast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latin typeface="Grandview" panose="020B0502040204020203" pitchFamily="34" charset="0"/>
              </a:rPr>
              <a:t>PO Cancel request</a:t>
            </a:r>
          </a:p>
          <a:p>
            <a:endParaRPr lang="en-US" sz="1600">
              <a:latin typeface="Grandview" panose="020B0502040204020203" pitchFamily="34" charset="0"/>
            </a:endParaRPr>
          </a:p>
          <a:p>
            <a:r>
              <a:rPr lang="en-US" sz="1600" u="sng">
                <a:latin typeface="Grandview" panose="020B0502040204020203" pitchFamily="34" charset="0"/>
              </a:rPr>
              <a:t>in reply email with updated Excel attachment</a:t>
            </a:r>
          </a:p>
          <a:p>
            <a:endParaRPr lang="en-US" sz="1600">
              <a:latin typeface="Grandview" panose="020B0502040204020203" pitchFamily="34" charset="0"/>
            </a:endParaRPr>
          </a:p>
          <a:p>
            <a:r>
              <a:rPr lang="en-US" sz="1600" b="1">
                <a:latin typeface="Grandview" panose="020B0502040204020203" pitchFamily="34" charset="0"/>
              </a:rPr>
              <a:t>After  72 hours one-time token will be expired!</a:t>
            </a:r>
          </a:p>
          <a:p>
            <a:pPr algn="l"/>
            <a:endParaRPr lang="en-US" sz="150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hu-HU" sz="3200">
                <a:solidFill>
                  <a:schemeClr val="accent1"/>
                </a:solidFill>
                <a:latin typeface="Grandview" panose="020B0502040204020203" pitchFamily="34" charset="0"/>
              </a:rPr>
              <a:t>EMAIL/EXCEL NOTIFICATION</a:t>
            </a:r>
            <a:endParaRPr lang="en-US" sz="150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7865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28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SUPPLIER ALERTS</a:t>
            </a:r>
            <a:r>
              <a:rPr lang="en-US"/>
              <a:t> |</a:t>
            </a:r>
            <a:r>
              <a:rPr lang="hu-HU"/>
              <a:t> EXCEL ATTACHMENT NOTIFICATION</a:t>
            </a:r>
            <a:r>
              <a:rPr lang="en-US"/>
              <a:t> |</a:t>
            </a:r>
            <a:r>
              <a:rPr lang="hu-HU"/>
              <a:t> STEPS &amp; TIPS</a:t>
            </a:r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9784200"/>
              </p:ext>
            </p:extLst>
          </p:nvPr>
        </p:nvGraphicFramePr>
        <p:xfrm>
          <a:off x="7047345" y="914400"/>
          <a:ext cx="4886870" cy="5067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7" ma:contentTypeDescription="Create a new document." ma:contentTypeScope="" ma:versionID="18dc10aa07ccac629db66003779a3219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df29706e7c33426be68eab08df915402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TaxCatchAll xmlns="8df4ecc1-dfa4-474d-adc0-f795c9945782" xsi:nil="true"/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180D07-DD61-42DE-B412-A4879A299DA4}">
  <ds:schemaRefs>
    <ds:schemaRef ds:uri="1a2d8a1b-ec49-48b3-a505-2779a2783986"/>
    <ds:schemaRef ds:uri="8df4ecc1-dfa4-474d-adc0-f795c9945782"/>
    <ds:schemaRef ds:uri="96a41bf7-7bba-400d-9b09-6d9131e6821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8B44CEB-53E9-4FE0-A40B-971794A45B63}">
  <ds:schemaRefs>
    <ds:schemaRef ds:uri="1a2d8a1b-ec49-48b3-a505-2779a2783986"/>
    <ds:schemaRef ds:uri="8df4ecc1-dfa4-474d-adc0-f795c9945782"/>
    <ds:schemaRef ds:uri="96a41bf7-7bba-400d-9b09-6d9131e6821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Jabil</vt:lpstr>
      <vt:lpstr>2_Jabil</vt:lpstr>
      <vt:lpstr>Supplier Order Collaboration</vt:lpstr>
      <vt:lpstr>WHY e2open?</vt:lpstr>
      <vt:lpstr>SUPPLIERS IN e2open | OVERVIEW</vt:lpstr>
      <vt:lpstr>SUPPLIERS IN e2open |  TYPES OF SUPPLIERS</vt:lpstr>
      <vt:lpstr>SUPPLIERS IN e2open |  COLLABORATION OPTIONS</vt:lpstr>
      <vt:lpstr>COLLABORATION OPTION DETAILS</vt:lpstr>
      <vt:lpstr>PO STATE TRANSITIONS IN e2open</vt:lpstr>
      <vt:lpstr>EMAIL-BASED SUPPLIERS </vt:lpstr>
      <vt:lpstr>SUPPLIER ALERTS | EXCEL ATTACHMENT NOTIFICATION | STEPS &amp; TIPS</vt:lpstr>
      <vt:lpstr>SUPPLIER RESPONSE | EXCEL ATTACHMENT</vt:lpstr>
      <vt:lpstr>SUPPLIER RESPONSE | EXCEL ATTACHMENT |RESPONSE OPTIONS</vt:lpstr>
      <vt:lpstr>EMAIL-BASED  SUPPLIERS </vt:lpstr>
      <vt:lpstr>SUPPLIER ALERTS | UI LINK NOTIFICATION | STEPS &amp; TIPS</vt:lpstr>
      <vt:lpstr>SUPPLIER RESPONSE | UI LINK RESONSE</vt:lpstr>
      <vt:lpstr>SUPPLIER RESPONSE | UI LINK | RESPONSE OPTIONS</vt:lpstr>
      <vt:lpstr>EMAIL-BASED SUPPLIERS </vt:lpstr>
      <vt:lpstr>SUPPLIER ALERTS | EMAIL TEXT NOTIFICATION</vt:lpstr>
      <vt:lpstr>SUPPLIER ALERTS | EMAIL TEXT NOTIFICATION</vt:lpstr>
      <vt:lpstr>SUPPLIER RESPONSE | EMAIL TEXT | RESPONSE OPTIONS</vt:lpstr>
      <vt:lpstr>PORTAL SUPPLIERS   </vt:lpstr>
      <vt:lpstr>PORTAL SUPPLIER AVAILABLE ALERTS | EMAIL LINK NOTIFICATION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revision>1</cp:revision>
  <dcterms:created xsi:type="dcterms:W3CDTF">2022-05-05T08:26:01Z</dcterms:created>
  <dcterms:modified xsi:type="dcterms:W3CDTF">2023-01-23T15:11:54Z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