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6"/>
  </p:notesMasterIdLst>
  <p:sldIdLst>
    <p:sldId id="3416" r:id="rId6"/>
    <p:sldId id="3419" r:id="rId7"/>
    <p:sldId id="3324" r:id="rId8"/>
    <p:sldId id="3346" r:id="rId9"/>
    <p:sldId id="3388" r:id="rId10"/>
    <p:sldId id="2134959135" r:id="rId11"/>
    <p:sldId id="3418" r:id="rId12"/>
    <p:sldId id="2134959136" r:id="rId13"/>
    <p:sldId id="3389" r:id="rId14"/>
    <p:sldId id="2134959129" r:id="rId15"/>
    <p:sldId id="3390" r:id="rId16"/>
    <p:sldId id="2134959137" r:id="rId17"/>
    <p:sldId id="2134959139" r:id="rId18"/>
    <p:sldId id="2134959131" r:id="rId19"/>
    <p:sldId id="3397" r:id="rId20"/>
    <p:sldId id="2134959138" r:id="rId21"/>
    <p:sldId id="2134959134" r:id="rId22"/>
    <p:sldId id="2134959132" r:id="rId23"/>
    <p:sldId id="3405" r:id="rId24"/>
    <p:sldId id="321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3419"/>
          </p14:sldIdLst>
        </p14:section>
        <p14:section name="SUPPLIERS IN E2O |  COLLABORATION OPTIONS" id="{E57C60B6-9014-43AB-A0D1-535459A2B65F}">
          <p14:sldIdLst>
            <p14:sldId id="3324"/>
            <p14:sldId id="3346"/>
            <p14:sldId id="3388"/>
            <p14:sldId id="2134959135"/>
            <p14:sldId id="3418"/>
          </p14:sldIdLst>
        </p14:section>
        <p14:section name="Long Tail - Email/EXCEL Notification" id="{A77DDD29-6018-46DC-A57B-EDC44C066555}">
          <p14:sldIdLst>
            <p14:sldId id="2134959136"/>
            <p14:sldId id="3389"/>
            <p14:sldId id="2134959129"/>
            <p14:sldId id="3390"/>
          </p14:sldIdLst>
        </p14:section>
        <p14:section name="Long Tail/Email LINK Notification" id="{E80AE72A-C48B-4CF3-9855-3EF5D0494299}">
          <p14:sldIdLst>
            <p14:sldId id="2134959137"/>
            <p14:sldId id="2134959139"/>
            <p14:sldId id="2134959131"/>
            <p14:sldId id="3397"/>
          </p14:sldIdLst>
        </p14:section>
        <p14:section name="Long Tail - Email TEXT Notification" id="{9315AFB4-1D2B-4733-AC2F-B6177D9E1ED2}">
          <p14:sldIdLst>
            <p14:sldId id="2134959138"/>
            <p14:sldId id="2134959134"/>
            <p14:sldId id="2134959132"/>
            <p14:sldId id="3405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9F80C0-4E73-558A-F18A-B58AF76AD851}" v="54" dt="2023-07-12T12:48:35.064"/>
    <p1510:client id="{8F2D7010-F15C-2FC5-98E2-9464A1D9DAB5}" v="7" dt="2023-07-13T09:01:23.608"/>
    <p1510:client id="{AA6BCF65-59B3-5AD1-DAF8-4996C36E842E}" v="12" dt="2023-07-12T13:28:55.4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S::henriett_bakos@jabil.com::5d2ec3e7-1a7a-41e3-9159-81dffa35c265" providerId="AD" clId="Web-{8F2D7010-F15C-2FC5-98E2-9464A1D9DAB5}"/>
    <pc:docChg chg="addSld delSld modSld modSection">
      <pc:chgData name="Henriett Bakos" userId="S::henriett_bakos@jabil.com::5d2ec3e7-1a7a-41e3-9159-81dffa35c265" providerId="AD" clId="Web-{8F2D7010-F15C-2FC5-98E2-9464A1D9DAB5}" dt="2023-07-13T09:01:23.608" v="6"/>
      <pc:docMkLst>
        <pc:docMk/>
      </pc:docMkLst>
      <pc:sldChg chg="modSp">
        <pc:chgData name="Henriett Bakos" userId="S::henriett_bakos@jabil.com::5d2ec3e7-1a7a-41e3-9159-81dffa35c265" providerId="AD" clId="Web-{8F2D7010-F15C-2FC5-98E2-9464A1D9DAB5}" dt="2023-07-13T08:49:14.258" v="0" actId="14100"/>
        <pc:sldMkLst>
          <pc:docMk/>
          <pc:sldMk cId="2879904567" sldId="3390"/>
        </pc:sldMkLst>
        <pc:spChg chg="mod">
          <ac:chgData name="Henriett Bakos" userId="S::henriett_bakos@jabil.com::5d2ec3e7-1a7a-41e3-9159-81dffa35c265" providerId="AD" clId="Web-{8F2D7010-F15C-2FC5-98E2-9464A1D9DAB5}" dt="2023-07-13T08:49:14.258" v="0" actId="14100"/>
          <ac:spMkLst>
            <pc:docMk/>
            <pc:sldMk cId="2879904567" sldId="3390"/>
            <ac:spMk id="7" creationId="{C761A66F-297F-3C9D-A29F-599C4333B42C}"/>
          </ac:spMkLst>
        </pc:spChg>
      </pc:sldChg>
      <pc:sldChg chg="modSp">
        <pc:chgData name="Henriett Bakos" userId="S::henriett_bakos@jabil.com::5d2ec3e7-1a7a-41e3-9159-81dffa35c265" providerId="AD" clId="Web-{8F2D7010-F15C-2FC5-98E2-9464A1D9DAB5}" dt="2023-07-13T08:49:41.853" v="2" actId="14100"/>
        <pc:sldMkLst>
          <pc:docMk/>
          <pc:sldMk cId="3148262085" sldId="3397"/>
        </pc:sldMkLst>
        <pc:spChg chg="mod">
          <ac:chgData name="Henriett Bakos" userId="S::henriett_bakos@jabil.com::5d2ec3e7-1a7a-41e3-9159-81dffa35c265" providerId="AD" clId="Web-{8F2D7010-F15C-2FC5-98E2-9464A1D9DAB5}" dt="2023-07-13T08:49:41.853" v="2" actId="14100"/>
          <ac:spMkLst>
            <pc:docMk/>
            <pc:sldMk cId="3148262085" sldId="3397"/>
            <ac:spMk id="7" creationId="{C761A66F-297F-3C9D-A29F-599C4333B42C}"/>
          </ac:spMkLst>
        </pc:spChg>
      </pc:sldChg>
      <pc:sldChg chg="modSp del">
        <pc:chgData name="Henriett Bakos" userId="S::henriett_bakos@jabil.com::5d2ec3e7-1a7a-41e3-9159-81dffa35c265" providerId="AD" clId="Web-{8F2D7010-F15C-2FC5-98E2-9464A1D9DAB5}" dt="2023-07-13T09:01:23.608" v="6"/>
        <pc:sldMkLst>
          <pc:docMk/>
          <pc:sldMk cId="3095973615" sldId="3427"/>
        </pc:sldMkLst>
        <pc:spChg chg="mod">
          <ac:chgData name="Henriett Bakos" userId="S::henriett_bakos@jabil.com::5d2ec3e7-1a7a-41e3-9159-81dffa35c265" providerId="AD" clId="Web-{8F2D7010-F15C-2FC5-98E2-9464A1D9DAB5}" dt="2023-07-13T08:49:33.743" v="1" actId="14100"/>
          <ac:spMkLst>
            <pc:docMk/>
            <pc:sldMk cId="3095973615" sldId="3427"/>
            <ac:spMk id="2" creationId="{B71E889C-241D-C149-7C96-A13B56A85E2C}"/>
          </ac:spMkLst>
        </pc:spChg>
      </pc:sldChg>
      <pc:sldChg chg="modSp">
        <pc:chgData name="Henriett Bakos" userId="S::henriett_bakos@jabil.com::5d2ec3e7-1a7a-41e3-9159-81dffa35c265" providerId="AD" clId="Web-{8F2D7010-F15C-2FC5-98E2-9464A1D9DAB5}" dt="2023-07-13T08:49:51.462" v="4" actId="20577"/>
        <pc:sldMkLst>
          <pc:docMk/>
          <pc:sldMk cId="2952177132" sldId="2134959138"/>
        </pc:sldMkLst>
        <pc:spChg chg="mod">
          <ac:chgData name="Henriett Bakos" userId="S::henriett_bakos@jabil.com::5d2ec3e7-1a7a-41e3-9159-81dffa35c265" providerId="AD" clId="Web-{8F2D7010-F15C-2FC5-98E2-9464A1D9DAB5}" dt="2023-07-13T08:49:51.462" v="4" actId="20577"/>
          <ac:spMkLst>
            <pc:docMk/>
            <pc:sldMk cId="2952177132" sldId="2134959138"/>
            <ac:spMk id="7" creationId="{A9948B4C-2FFD-49EE-9DBB-6C0862BD1359}"/>
          </ac:spMkLst>
        </pc:spChg>
      </pc:sldChg>
      <pc:sldChg chg="add">
        <pc:chgData name="Henriett Bakos" userId="S::henriett_bakos@jabil.com::5d2ec3e7-1a7a-41e3-9159-81dffa35c265" providerId="AD" clId="Web-{8F2D7010-F15C-2FC5-98E2-9464A1D9DAB5}" dt="2023-07-13T09:01:17.030" v="5"/>
        <pc:sldMkLst>
          <pc:docMk/>
          <pc:sldMk cId="22512025" sldId="2134959139"/>
        </pc:sldMkLst>
      </pc:sldChg>
    </pc:docChg>
  </pc:docChgLst>
  <pc:docChgLst>
    <pc:chgData name="Henriett Bakos" userId="S::henriett_bakos@jabil.com::5d2ec3e7-1a7a-41e3-9159-81dffa35c265" providerId="AD" clId="Web-{AA6BCF65-59B3-5AD1-DAF8-4996C36E842E}"/>
    <pc:docChg chg="modSld modMainMaster">
      <pc:chgData name="Henriett Bakos" userId="S::henriett_bakos@jabil.com::5d2ec3e7-1a7a-41e3-9159-81dffa35c265" providerId="AD" clId="Web-{AA6BCF65-59B3-5AD1-DAF8-4996C36E842E}" dt="2023-07-12T13:28:52.997" v="9" actId="20577"/>
      <pc:docMkLst>
        <pc:docMk/>
      </pc:docMkLst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1913164912" sldId="3346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1913164912" sldId="3346"/>
            <ac:spMk id="10" creationId="{58977535-EF3A-B7CF-8466-BE0BA7459239}"/>
          </ac:spMkLst>
        </pc:sp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3012219422" sldId="3388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012219422" sldId="3388"/>
            <ac:spMk id="14" creationId="{3414C9A3-D30B-C54F-26DB-D275F2D2D61D}"/>
          </ac:spMkLst>
        </pc:spChg>
        <pc:graphicFrameChg chg="modGraphic">
          <ac:chgData name="Henriett Bakos" userId="S::henriett_bakos@jabil.com::5d2ec3e7-1a7a-41e3-9159-81dffa35c265" providerId="AD" clId="Web-{AA6BCF65-59B3-5AD1-DAF8-4996C36E842E}" dt="2023-07-12T13:22:52.547" v="1"/>
          <ac:graphicFrameMkLst>
            <pc:docMk/>
            <pc:sldMk cId="3012219422" sldId="3388"/>
            <ac:graphicFrameMk id="6" creationId="{36865B3A-94A5-A12A-1CB1-215CC04F6E7C}"/>
          </ac:graphicFrameMkLst>
        </pc:graphicFrame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3148262085" sldId="3397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148262085" sldId="3397"/>
            <ac:spMk id="3" creationId="{56858EBD-4577-15B3-2535-6514174B3017}"/>
          </ac:spMkLst>
        </pc:spChg>
      </pc:sldChg>
      <pc:sldChg chg="modSp">
        <pc:chgData name="Henriett Bakos" userId="S::henriett_bakos@jabil.com::5d2ec3e7-1a7a-41e3-9159-81dffa35c265" providerId="AD" clId="Web-{AA6BCF65-59B3-5AD1-DAF8-4996C36E842E}" dt="2023-07-12T13:28:52.997" v="9" actId="20577"/>
        <pc:sldMkLst>
          <pc:docMk/>
          <pc:sldMk cId="1502886675" sldId="3416"/>
        </pc:sldMkLst>
        <pc:spChg chg="mod">
          <ac:chgData name="Henriett Bakos" userId="S::henriett_bakos@jabil.com::5d2ec3e7-1a7a-41e3-9159-81dffa35c265" providerId="AD" clId="Web-{AA6BCF65-59B3-5AD1-DAF8-4996C36E842E}" dt="2023-07-12T13:28:52.997" v="9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3510232259" sldId="3419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510232259" sldId="3419"/>
            <ac:spMk id="5" creationId="{58CD3C6B-C613-D1C9-EE28-C98084C3472A}"/>
          </ac:spMkLst>
        </pc:sp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3095973615" sldId="3427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095973615" sldId="3427"/>
            <ac:spMk id="2" creationId="{B71E889C-241D-C149-7C96-A13B56A85E2C}"/>
          </ac:spMkLst>
        </pc:spChg>
        <pc:graphicFrameChg chg="modGraphic">
          <ac:chgData name="Henriett Bakos" userId="S::henriett_bakos@jabil.com::5d2ec3e7-1a7a-41e3-9159-81dffa35c265" providerId="AD" clId="Web-{AA6BCF65-59B3-5AD1-DAF8-4996C36E842E}" dt="2023-07-12T13:22:52.547" v="1"/>
          <ac:graphicFrameMkLst>
            <pc:docMk/>
            <pc:sldMk cId="3095973615" sldId="3427"/>
            <ac:graphicFrameMk id="3" creationId="{90EBBB2B-F175-7446-5B07-62D299046DA7}"/>
          </ac:graphicFrameMkLst>
        </pc:graphicFrame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3915112864" sldId="2134959131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915112864" sldId="2134959131"/>
            <ac:spMk id="2" creationId="{6083128B-BA1D-9DB8-BC0E-4B5D94EA7DE7}"/>
          </ac:spMkLst>
        </pc:spChg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3915112864" sldId="2134959131"/>
            <ac:spMk id="5" creationId="{30DCF1F0-A733-84A4-488F-3C961E45AD38}"/>
          </ac:spMkLst>
        </pc:spChg>
        <pc:graphicFrameChg chg="modGraphic">
          <ac:chgData name="Henriett Bakos" userId="S::henriett_bakos@jabil.com::5d2ec3e7-1a7a-41e3-9159-81dffa35c265" providerId="AD" clId="Web-{AA6BCF65-59B3-5AD1-DAF8-4996C36E842E}" dt="2023-07-12T13:22:52.547" v="1"/>
          <ac:graphicFrameMkLst>
            <pc:docMk/>
            <pc:sldMk cId="3915112864" sldId="2134959131"/>
            <ac:graphicFrameMk id="4" creationId="{E5D6B330-0919-EDAE-1C78-3FC11E1793A8}"/>
          </ac:graphicFrameMkLst>
        </pc:graphicFrameChg>
      </pc:sldChg>
      <pc:sldChg chg="modSp">
        <pc:chgData name="Henriett Bakos" userId="S::henriett_bakos@jabil.com::5d2ec3e7-1a7a-41e3-9159-81dffa35c265" providerId="AD" clId="Web-{AA6BCF65-59B3-5AD1-DAF8-4996C36E842E}" dt="2023-07-12T13:22:52.547" v="1"/>
        <pc:sldMkLst>
          <pc:docMk/>
          <pc:sldMk cId="1770880022" sldId="2134959137"/>
        </pc:sldMkLst>
        <pc:spChg chg="mod">
          <ac:chgData name="Henriett Bakos" userId="S::henriett_bakos@jabil.com::5d2ec3e7-1a7a-41e3-9159-81dffa35c265" providerId="AD" clId="Web-{AA6BCF65-59B3-5AD1-DAF8-4996C36E842E}" dt="2023-07-12T13:22:52.547" v="1"/>
          <ac:spMkLst>
            <pc:docMk/>
            <pc:sldMk cId="1770880022" sldId="2134959137"/>
            <ac:spMk id="7" creationId="{A9948B4C-2FFD-49EE-9DBB-6C0862BD1359}"/>
          </ac:spMkLst>
        </pc:spChg>
        <pc:spChg chg="mod">
          <ac:chgData name="Henriett Bakos" userId="S::henriett_bakos@jabil.com::5d2ec3e7-1a7a-41e3-9159-81dffa35c265" providerId="AD" clId="Web-{AA6BCF65-59B3-5AD1-DAF8-4996C36E842E}" dt="2023-07-12T13:17:51.518" v="0" actId="20577"/>
          <ac:spMkLst>
            <pc:docMk/>
            <pc:sldMk cId="1770880022" sldId="2134959137"/>
            <ac:spMk id="8" creationId="{AA597A26-227F-F37B-CA31-D870CF3384DE}"/>
          </ac:spMkLst>
        </pc:spChg>
      </pc:sldChg>
      <pc:sldMasterChg chg="modSldLayout">
        <pc:chgData name="Henriett Bakos" userId="S::henriett_bakos@jabil.com::5d2ec3e7-1a7a-41e3-9159-81dffa35c265" providerId="AD" clId="Web-{AA6BCF65-59B3-5AD1-DAF8-4996C36E842E}" dt="2023-07-12T13:22:52.547" v="1"/>
        <pc:sldMasterMkLst>
          <pc:docMk/>
          <pc:sldMasterMk cId="1481036140" sldId="2147483661"/>
        </pc:sldMasterMkLst>
        <pc:sldLayoutChg chg="modSp">
          <pc:chgData name="Henriett Bakos" userId="S::henriett_bakos@jabil.com::5d2ec3e7-1a7a-41e3-9159-81dffa35c265" providerId="AD" clId="Web-{AA6BCF65-59B3-5AD1-DAF8-4996C36E842E}" dt="2023-07-12T13:22:52.547" v="1"/>
          <pc:sldLayoutMkLst>
            <pc:docMk/>
            <pc:sldMasterMk cId="1481036140" sldId="2147483661"/>
            <pc:sldLayoutMk cId="2511965937" sldId="2147483663"/>
          </pc:sldLayoutMkLst>
          <pc:spChg chg="mod">
            <ac:chgData name="Henriett Bakos" userId="S::henriett_bakos@jabil.com::5d2ec3e7-1a7a-41e3-9159-81dffa35c265" providerId="AD" clId="Web-{AA6BCF65-59B3-5AD1-DAF8-4996C36E842E}" dt="2023-07-12T13:22:52.547" v="1"/>
            <ac:spMkLst>
              <pc:docMk/>
              <pc:sldMasterMk cId="1481036140" sldId="2147483661"/>
              <pc:sldLayoutMk cId="2511965937" sldId="2147483663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AA6BCF65-59B3-5AD1-DAF8-4996C36E842E}" dt="2023-07-12T13:22:52.547" v="1"/>
          <pc:sldLayoutMkLst>
            <pc:docMk/>
            <pc:sldMasterMk cId="1481036140" sldId="2147483661"/>
            <pc:sldLayoutMk cId="782298884" sldId="2147483664"/>
          </pc:sldLayoutMkLst>
          <pc:spChg chg="mod">
            <ac:chgData name="Henriett Bakos" userId="S::henriett_bakos@jabil.com::5d2ec3e7-1a7a-41e3-9159-81dffa35c265" providerId="AD" clId="Web-{AA6BCF65-59B3-5AD1-DAF8-4996C36E842E}" dt="2023-07-12T13:22:52.547" v="1"/>
            <ac:spMkLst>
              <pc:docMk/>
              <pc:sldMasterMk cId="1481036140" sldId="2147483661"/>
              <pc:sldLayoutMk cId="782298884" sldId="2147483664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AA6BCF65-59B3-5AD1-DAF8-4996C36E842E}" dt="2023-07-12T13:22:52.547" v="1"/>
          <pc:sldLayoutMkLst>
            <pc:docMk/>
            <pc:sldMasterMk cId="1481036140" sldId="2147483661"/>
            <pc:sldLayoutMk cId="1808181864" sldId="2147483665"/>
          </pc:sldLayoutMkLst>
          <pc:spChg chg="mod">
            <ac:chgData name="Henriett Bakos" userId="S::henriett_bakos@jabil.com::5d2ec3e7-1a7a-41e3-9159-81dffa35c265" providerId="AD" clId="Web-{AA6BCF65-59B3-5AD1-DAF8-4996C36E842E}" dt="2023-07-12T13:22:52.547" v="1"/>
            <ac:spMkLst>
              <pc:docMk/>
              <pc:sldMasterMk cId="1481036140" sldId="2147483661"/>
              <pc:sldLayoutMk cId="1808181864" sldId="2147483665"/>
              <ac:spMk id="21" creationId="{6CDD1CA3-6173-C942-BB0C-1EC6746C053A}"/>
            </ac:spMkLst>
          </pc:spChg>
        </pc:sldLayoutChg>
      </pc:sldMasterChg>
    </pc:docChg>
  </pc:docChgLst>
  <pc:docChgLst>
    <pc:chgData name="Henriett Bakos" userId="S::henriett_bakos@jabil.com::5d2ec3e7-1a7a-41e3-9159-81dffa35c265" providerId="AD" clId="Web-{689F80C0-4E73-558A-F18A-B58AF76AD851}"/>
    <pc:docChg chg="addSld delSld modSld modSection">
      <pc:chgData name="Henriett Bakos" userId="S::henriett_bakos@jabil.com::5d2ec3e7-1a7a-41e3-9159-81dffa35c265" providerId="AD" clId="Web-{689F80C0-4E73-558A-F18A-B58AF76AD851}" dt="2023-07-12T12:48:35.064" v="31" actId="20577"/>
      <pc:docMkLst>
        <pc:docMk/>
      </pc:docMkLst>
      <pc:sldChg chg="modSp">
        <pc:chgData name="Henriett Bakos" userId="S::henriett_bakos@jabil.com::5d2ec3e7-1a7a-41e3-9159-81dffa35c265" providerId="AD" clId="Web-{689F80C0-4E73-558A-F18A-B58AF76AD851}" dt="2023-07-12T12:48:35.064" v="31" actId="20577"/>
        <pc:sldMkLst>
          <pc:docMk/>
          <pc:sldMk cId="190513000" sldId="3219"/>
        </pc:sldMkLst>
        <pc:spChg chg="mod">
          <ac:chgData name="Henriett Bakos" userId="S::henriett_bakos@jabil.com::5d2ec3e7-1a7a-41e3-9159-81dffa35c265" providerId="AD" clId="Web-{689F80C0-4E73-558A-F18A-B58AF76AD851}" dt="2023-07-12T12:48:35.064" v="31" actId="20577"/>
          <ac:spMkLst>
            <pc:docMk/>
            <pc:sldMk cId="190513000" sldId="3219"/>
            <ac:spMk id="3" creationId="{A9B40832-59CE-A743-B137-86202DD7F3DE}"/>
          </ac:spMkLst>
        </pc:spChg>
      </pc:sldChg>
      <pc:sldChg chg="modSp">
        <pc:chgData name="Henriett Bakos" userId="S::henriett_bakos@jabil.com::5d2ec3e7-1a7a-41e3-9159-81dffa35c265" providerId="AD" clId="Web-{689F80C0-4E73-558A-F18A-B58AF76AD851}" dt="2023-07-12T12:43:00.129" v="2" actId="20577"/>
        <pc:sldMkLst>
          <pc:docMk/>
          <pc:sldMk cId="1660064476" sldId="3324"/>
        </pc:sldMkLst>
        <pc:spChg chg="mod">
          <ac:chgData name="Henriett Bakos" userId="S::henriett_bakos@jabil.com::5d2ec3e7-1a7a-41e3-9159-81dffa35c265" providerId="AD" clId="Web-{689F80C0-4E73-558A-F18A-B58AF76AD851}" dt="2023-07-12T12:43:00.129" v="2" actId="20577"/>
          <ac:spMkLst>
            <pc:docMk/>
            <pc:sldMk cId="1660064476" sldId="3324"/>
            <ac:spMk id="7" creationId="{BBDD818A-481D-08F9-A5EE-6DCCBA2878CA}"/>
          </ac:spMkLst>
        </pc:spChg>
      </pc:sldChg>
      <pc:sldChg chg="modSp">
        <pc:chgData name="Henriett Bakos" userId="S::henriett_bakos@jabil.com::5d2ec3e7-1a7a-41e3-9159-81dffa35c265" providerId="AD" clId="Web-{689F80C0-4E73-558A-F18A-B58AF76AD851}" dt="2023-07-12T12:43:26.427" v="5" actId="14100"/>
        <pc:sldMkLst>
          <pc:docMk/>
          <pc:sldMk cId="3012219422" sldId="3388"/>
        </pc:sldMkLst>
        <pc:spChg chg="mod">
          <ac:chgData name="Henriett Bakos" userId="S::henriett_bakos@jabil.com::5d2ec3e7-1a7a-41e3-9159-81dffa35c265" providerId="AD" clId="Web-{689F80C0-4E73-558A-F18A-B58AF76AD851}" dt="2023-07-12T12:43:14.457" v="3" actId="20577"/>
          <ac:spMkLst>
            <pc:docMk/>
            <pc:sldMk cId="3012219422" sldId="3388"/>
            <ac:spMk id="14" creationId="{3414C9A3-D30B-C54F-26DB-D275F2D2D61D}"/>
          </ac:spMkLst>
        </pc:spChg>
        <pc:spChg chg="mod">
          <ac:chgData name="Henriett Bakos" userId="S::henriett_bakos@jabil.com::5d2ec3e7-1a7a-41e3-9159-81dffa35c265" providerId="AD" clId="Web-{689F80C0-4E73-558A-F18A-B58AF76AD851}" dt="2023-07-12T12:43:26.427" v="5" actId="14100"/>
          <ac:spMkLst>
            <pc:docMk/>
            <pc:sldMk cId="3012219422" sldId="3388"/>
            <ac:spMk id="17" creationId="{5C43C7A6-2101-45CC-6B0C-1BFBB8C966C3}"/>
          </ac:spMkLst>
        </pc:spChg>
        <pc:cxnChg chg="mod">
          <ac:chgData name="Henriett Bakos" userId="S::henriett_bakos@jabil.com::5d2ec3e7-1a7a-41e3-9159-81dffa35c265" providerId="AD" clId="Web-{689F80C0-4E73-558A-F18A-B58AF76AD851}" dt="2023-07-12T12:43:26.427" v="5" actId="14100"/>
          <ac:cxnSpMkLst>
            <pc:docMk/>
            <pc:sldMk cId="3012219422" sldId="3388"/>
            <ac:cxnSpMk id="22" creationId="{BD51DB29-BB5F-029A-6A6E-9063B58D55A4}"/>
          </ac:cxnSpMkLst>
        </pc:cxnChg>
      </pc:sldChg>
      <pc:sldChg chg="modSp">
        <pc:chgData name="Henriett Bakos" userId="S::henriett_bakos@jabil.com::5d2ec3e7-1a7a-41e3-9159-81dffa35c265" providerId="AD" clId="Web-{689F80C0-4E73-558A-F18A-B58AF76AD851}" dt="2023-07-12T12:48:27.501" v="30" actId="14100"/>
        <pc:sldMkLst>
          <pc:docMk/>
          <pc:sldMk cId="4043901168" sldId="3405"/>
        </pc:sldMkLst>
        <pc:spChg chg="mod">
          <ac:chgData name="Henriett Bakos" userId="S::henriett_bakos@jabil.com::5d2ec3e7-1a7a-41e3-9159-81dffa35c265" providerId="AD" clId="Web-{689F80C0-4E73-558A-F18A-B58AF76AD851}" dt="2023-07-12T12:48:27.501" v="30" actId="14100"/>
          <ac:spMkLst>
            <pc:docMk/>
            <pc:sldMk cId="4043901168" sldId="3405"/>
            <ac:spMk id="7" creationId="{C761A66F-297F-3C9D-A29F-599C4333B42C}"/>
          </ac:spMkLst>
        </pc:spChg>
      </pc:sldChg>
      <pc:sldChg chg="del">
        <pc:chgData name="Henriett Bakos" userId="S::henriett_bakos@jabil.com::5d2ec3e7-1a7a-41e3-9159-81dffa35c265" providerId="AD" clId="Web-{689F80C0-4E73-558A-F18A-B58AF76AD851}" dt="2023-07-12T12:45:01.712" v="9"/>
        <pc:sldMkLst>
          <pc:docMk/>
          <pc:sldMk cId="3003928859" sldId="3428"/>
        </pc:sldMkLst>
      </pc:sldChg>
      <pc:sldChg chg="del">
        <pc:chgData name="Henriett Bakos" userId="S::henriett_bakos@jabil.com::5d2ec3e7-1a7a-41e3-9159-81dffa35c265" providerId="AD" clId="Web-{689F80C0-4E73-558A-F18A-B58AF76AD851}" dt="2023-07-12T12:45:35.354" v="11"/>
        <pc:sldMkLst>
          <pc:docMk/>
          <pc:sldMk cId="4029321388" sldId="3429"/>
        </pc:sldMkLst>
      </pc:sldChg>
      <pc:sldChg chg="del">
        <pc:chgData name="Henriett Bakos" userId="S::henriett_bakos@jabil.com::5d2ec3e7-1a7a-41e3-9159-81dffa35c265" providerId="AD" clId="Web-{689F80C0-4E73-558A-F18A-B58AF76AD851}" dt="2023-07-12T12:46:11.652" v="15"/>
        <pc:sldMkLst>
          <pc:docMk/>
          <pc:sldMk cId="3836634336" sldId="3432"/>
        </pc:sldMkLst>
      </pc:sldChg>
      <pc:sldChg chg="modSp">
        <pc:chgData name="Henriett Bakos" userId="S::henriett_bakos@jabil.com::5d2ec3e7-1a7a-41e3-9159-81dffa35c265" providerId="AD" clId="Web-{689F80C0-4E73-558A-F18A-B58AF76AD851}" dt="2023-07-12T12:45:54.386" v="13" actId="1076"/>
        <pc:sldMkLst>
          <pc:docMk/>
          <pc:sldMk cId="3915112864" sldId="2134959131"/>
        </pc:sldMkLst>
        <pc:spChg chg="mod">
          <ac:chgData name="Henriett Bakos" userId="S::henriett_bakos@jabil.com::5d2ec3e7-1a7a-41e3-9159-81dffa35c265" providerId="AD" clId="Web-{689F80C0-4E73-558A-F18A-B58AF76AD851}" dt="2023-07-12T12:45:49.776" v="12" actId="20577"/>
          <ac:spMkLst>
            <pc:docMk/>
            <pc:sldMk cId="3915112864" sldId="2134959131"/>
            <ac:spMk id="3" creationId="{0C40B817-6CFD-1A49-ACE3-2B14A01975EC}"/>
          </ac:spMkLst>
        </pc:spChg>
        <pc:spChg chg="mod">
          <ac:chgData name="Henriett Bakos" userId="S::henriett_bakos@jabil.com::5d2ec3e7-1a7a-41e3-9159-81dffa35c265" providerId="AD" clId="Web-{689F80C0-4E73-558A-F18A-B58AF76AD851}" dt="2023-07-12T12:45:54.386" v="13" actId="1076"/>
          <ac:spMkLst>
            <pc:docMk/>
            <pc:sldMk cId="3915112864" sldId="2134959131"/>
            <ac:spMk id="5" creationId="{30DCF1F0-A733-84A4-488F-3C961E45AD38}"/>
          </ac:spMkLst>
        </pc:spChg>
      </pc:sldChg>
      <pc:sldChg chg="modSp">
        <pc:chgData name="Henriett Bakos" userId="S::henriett_bakos@jabil.com::5d2ec3e7-1a7a-41e3-9159-81dffa35c265" providerId="AD" clId="Web-{689F80C0-4E73-558A-F18A-B58AF76AD851}" dt="2023-07-12T12:46:42.325" v="29" actId="20577"/>
        <pc:sldMkLst>
          <pc:docMk/>
          <pc:sldMk cId="4245387875" sldId="2134959132"/>
        </pc:sldMkLst>
        <pc:spChg chg="mod">
          <ac:chgData name="Henriett Bakos" userId="S::henriett_bakos@jabil.com::5d2ec3e7-1a7a-41e3-9159-81dffa35c265" providerId="AD" clId="Web-{689F80C0-4E73-558A-F18A-B58AF76AD851}" dt="2023-07-12T12:46:42.325" v="29" actId="20577"/>
          <ac:spMkLst>
            <pc:docMk/>
            <pc:sldMk cId="4245387875" sldId="2134959132"/>
            <ac:spMk id="5" creationId="{30DCF1F0-A733-84A4-488F-3C961E45AD38}"/>
          </ac:spMkLst>
        </pc:spChg>
      </pc:sldChg>
      <pc:sldChg chg="del">
        <pc:chgData name="Henriett Bakos" userId="S::henriett_bakos@jabil.com::5d2ec3e7-1a7a-41e3-9159-81dffa35c265" providerId="AD" clId="Web-{689F80C0-4E73-558A-F18A-B58AF76AD851}" dt="2023-07-12T12:44:15.069" v="7"/>
        <pc:sldMkLst>
          <pc:docMk/>
          <pc:sldMk cId="4021809477" sldId="2134959133"/>
        </pc:sldMkLst>
      </pc:sldChg>
      <pc:sldChg chg="add">
        <pc:chgData name="Henriett Bakos" userId="S::henriett_bakos@jabil.com::5d2ec3e7-1a7a-41e3-9159-81dffa35c265" providerId="AD" clId="Web-{689F80C0-4E73-558A-F18A-B58AF76AD851}" dt="2023-07-12T12:44:09.881" v="6"/>
        <pc:sldMkLst>
          <pc:docMk/>
          <pc:sldMk cId="3771802350" sldId="2134959135"/>
        </pc:sldMkLst>
      </pc:sldChg>
      <pc:sldChg chg="add">
        <pc:chgData name="Henriett Bakos" userId="S::henriett_bakos@jabil.com::5d2ec3e7-1a7a-41e3-9159-81dffa35c265" providerId="AD" clId="Web-{689F80C0-4E73-558A-F18A-B58AF76AD851}" dt="2023-07-12T12:44:58.321" v="8"/>
        <pc:sldMkLst>
          <pc:docMk/>
          <pc:sldMk cId="3527617832" sldId="2134959136"/>
        </pc:sldMkLst>
      </pc:sldChg>
      <pc:sldChg chg="add">
        <pc:chgData name="Henriett Bakos" userId="S::henriett_bakos@jabil.com::5d2ec3e7-1a7a-41e3-9159-81dffa35c265" providerId="AD" clId="Web-{689F80C0-4E73-558A-F18A-B58AF76AD851}" dt="2023-07-12T12:45:32.650" v="10"/>
        <pc:sldMkLst>
          <pc:docMk/>
          <pc:sldMk cId="1770880022" sldId="2134959137"/>
        </pc:sldMkLst>
      </pc:sldChg>
      <pc:sldChg chg="add">
        <pc:chgData name="Henriett Bakos" userId="S::henriett_bakos@jabil.com::5d2ec3e7-1a7a-41e3-9159-81dffa35c265" providerId="AD" clId="Web-{689F80C0-4E73-558A-F18A-B58AF76AD851}" dt="2023-07-12T12:46:09.370" v="14"/>
        <pc:sldMkLst>
          <pc:docMk/>
          <pc:sldMk cId="2952177132" sldId="2134959138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Relationship Id="rId5" Type="http://schemas.openxmlformats.org/officeDocument/2006/relationships/image" Target="../media/image69.png"/><Relationship Id="rId4" Type="http://schemas.openxmlformats.org/officeDocument/2006/relationships/image" Target="../media/image68.sv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bProcess3" loCatId="process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n-US" sz="1000" dirty="0"/>
            <a:t>Supplier User receives email notifications WITH Excel attachment</a:t>
          </a:r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en-US" sz="1000"/>
            <a:t>Only one email address per supplier is allowed</a:t>
          </a:r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r>
            <a:rPr lang="en-US" sz="1000" dirty="0"/>
            <a:t>The email will arrive from the system email address: </a:t>
          </a:r>
          <a:r>
            <a:rPr lang="en-US" sz="1000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dirty="0"/>
            <a:t> (</a:t>
          </a:r>
          <a:r>
            <a:rPr lang="hu-HU" sz="1000" b="1" i="0" dirty="0"/>
            <a:t>1)</a:t>
          </a:r>
          <a:endParaRPr lang="en-US" sz="100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47CC33A3-E393-4A48-8556-A4664BD2A35F}">
      <dgm:prSet custT="1"/>
      <dgm:spPr/>
      <dgm:t>
        <a:bodyPr/>
        <a:lstStyle/>
        <a:p>
          <a:r>
            <a:rPr lang="en-US" sz="1000" u="sng" dirty="0"/>
            <a:t>IMPORTANT</a:t>
          </a:r>
          <a:r>
            <a:rPr lang="en-US" sz="1000" dirty="0"/>
            <a:t>: ensure you are not blocking this mail address!</a:t>
          </a:r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n-US" sz="1000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en-US" sz="1000" dirty="0"/>
            <a:t>Email subject will always </a:t>
          </a:r>
          <a:r>
            <a:rPr lang="en-US" sz="1000" b="1" dirty="0"/>
            <a:t>include reference number (2)</a:t>
          </a:r>
          <a:r>
            <a:rPr lang="en-US" sz="1000" dirty="0"/>
            <a:t>– please make sure to </a:t>
          </a:r>
          <a:r>
            <a:rPr lang="en-US" sz="1000" u="sng" dirty="0"/>
            <a:t>not</a:t>
          </a:r>
          <a:r>
            <a:rPr lang="en-US" sz="1000" dirty="0"/>
            <a:t> delete this number from your reply back email so we can reference it.</a:t>
          </a:r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106FA0A2-FEAC-42C5-8BD7-8CA3E2B4ADFE}" type="pres">
      <dgm:prSet presAssocID="{42BE0261-F477-41F4-BCEF-DDE52FEF4DD7}" presName="Name0" presStyleCnt="0">
        <dgm:presLayoutVars>
          <dgm:dir/>
          <dgm:resizeHandles val="exact"/>
        </dgm:presLayoutVars>
      </dgm:prSet>
      <dgm:spPr/>
    </dgm:pt>
    <dgm:pt modelId="{B47798A1-599B-4B0F-84CA-5B3CB23CA5F7}" type="pres">
      <dgm:prSet presAssocID="{92FC4195-05FF-416C-8D23-010B0211CF65}" presName="node" presStyleLbl="node1" presStyleIdx="0" presStyleCnt="4">
        <dgm:presLayoutVars>
          <dgm:bulletEnabled val="1"/>
        </dgm:presLayoutVars>
      </dgm:prSet>
      <dgm:spPr/>
    </dgm:pt>
    <dgm:pt modelId="{579D2231-F981-440C-AB58-34E6C3897ADB}" type="pres">
      <dgm:prSet presAssocID="{CB69F37F-0958-47C3-8EB6-65E2E7C56E7D}" presName="sibTrans" presStyleLbl="sibTrans1D1" presStyleIdx="0" presStyleCnt="3"/>
      <dgm:spPr/>
    </dgm:pt>
    <dgm:pt modelId="{D75AE156-C32B-4D24-9EA9-9C903EA7F97A}" type="pres">
      <dgm:prSet presAssocID="{CB69F37F-0958-47C3-8EB6-65E2E7C56E7D}" presName="connectorText" presStyleLbl="sibTrans1D1" presStyleIdx="0" presStyleCnt="3"/>
      <dgm:spPr/>
    </dgm:pt>
    <dgm:pt modelId="{E39A07A3-F047-4D21-A881-0B53B1597F50}" type="pres">
      <dgm:prSet presAssocID="{C7EE7E3E-7E3D-4E9A-9742-26708A92A1E0}" presName="node" presStyleLbl="node1" presStyleIdx="1" presStyleCnt="4">
        <dgm:presLayoutVars>
          <dgm:bulletEnabled val="1"/>
        </dgm:presLayoutVars>
      </dgm:prSet>
      <dgm:spPr/>
    </dgm:pt>
    <dgm:pt modelId="{576A370D-0B7D-45E5-ADA1-AB45EA1BF052}" type="pres">
      <dgm:prSet presAssocID="{323700AE-56FC-4148-8D31-E96A57380AF3}" presName="sibTrans" presStyleLbl="sibTrans1D1" presStyleIdx="1" presStyleCnt="3"/>
      <dgm:spPr/>
    </dgm:pt>
    <dgm:pt modelId="{BB5F71A1-34F2-4E79-B6D3-EDD003D8A366}" type="pres">
      <dgm:prSet presAssocID="{323700AE-56FC-4148-8D31-E96A57380AF3}" presName="connectorText" presStyleLbl="sibTrans1D1" presStyleIdx="1" presStyleCnt="3"/>
      <dgm:spPr/>
    </dgm:pt>
    <dgm:pt modelId="{DE49A658-E371-424F-A27C-03E2520D5D64}" type="pres">
      <dgm:prSet presAssocID="{951E9C86-B412-4459-A4B0-B1F83A9CDD6B}" presName="node" presStyleLbl="node1" presStyleIdx="2" presStyleCnt="4">
        <dgm:presLayoutVars>
          <dgm:bulletEnabled val="1"/>
        </dgm:presLayoutVars>
      </dgm:prSet>
      <dgm:spPr/>
    </dgm:pt>
    <dgm:pt modelId="{28145C9B-A9EF-4EFB-BE4A-7CC671B09CB1}" type="pres">
      <dgm:prSet presAssocID="{87FA72B7-BBB5-44D7-96CB-73DBCD9E846A}" presName="sibTrans" presStyleLbl="sibTrans1D1" presStyleIdx="2" presStyleCnt="3"/>
      <dgm:spPr/>
    </dgm:pt>
    <dgm:pt modelId="{21EA95BE-FF59-4254-9CB9-C6B2DA562FB9}" type="pres">
      <dgm:prSet presAssocID="{87FA72B7-BBB5-44D7-96CB-73DBCD9E846A}" presName="connectorText" presStyleLbl="sibTrans1D1" presStyleIdx="2" presStyleCnt="3"/>
      <dgm:spPr/>
    </dgm:pt>
    <dgm:pt modelId="{7B17D1F9-4D64-4CCC-AF0D-21AB3EE359F0}" type="pres">
      <dgm:prSet presAssocID="{5F732F60-81D9-4BAD-9C17-E49AE0A5DAA3}" presName="node" presStyleLbl="node1" presStyleIdx="3" presStyleCnt="4">
        <dgm:presLayoutVars>
          <dgm:bulletEnabled val="1"/>
        </dgm:presLayoutVars>
      </dgm:prSet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1BBE8008-78E0-4916-82A8-5BAA019F13A7}" type="presOf" srcId="{951E9C86-B412-4459-A4B0-B1F83A9CDD6B}" destId="{DE49A658-E371-424F-A27C-03E2520D5D64}" srcOrd="0" destOrd="0" presId="urn:microsoft.com/office/officeart/2005/8/layout/bProcess3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3B5726-7B56-4395-A4A3-D7C39E73ABCA}" type="presOf" srcId="{323700AE-56FC-4148-8D31-E96A57380AF3}" destId="{BB5F71A1-34F2-4E79-B6D3-EDD003D8A366}" srcOrd="1" destOrd="0" presId="urn:microsoft.com/office/officeart/2005/8/layout/bProcess3"/>
    <dgm:cxn modelId="{7B650230-635C-4F76-9B98-81BA4F9496E2}" type="presOf" srcId="{323700AE-56FC-4148-8D31-E96A57380AF3}" destId="{576A370D-0B7D-45E5-ADA1-AB45EA1BF052}" srcOrd="0" destOrd="0" presId="urn:microsoft.com/office/officeart/2005/8/layout/bProcess3"/>
    <dgm:cxn modelId="{5C95A45E-FE84-4234-A0BB-E0EB0F6FF897}" type="presOf" srcId="{42BE0261-F477-41F4-BCEF-DDE52FEF4DD7}" destId="{106FA0A2-FEAC-42C5-8BD7-8CA3E2B4ADFE}" srcOrd="0" destOrd="0" presId="urn:microsoft.com/office/officeart/2005/8/layout/bProcess3"/>
    <dgm:cxn modelId="{09106F60-032A-41DA-90C5-AC3D5CBEE31C}" type="presOf" srcId="{5F732F60-81D9-4BAD-9C17-E49AE0A5DAA3}" destId="{7B17D1F9-4D64-4CCC-AF0D-21AB3EE359F0}" srcOrd="0" destOrd="0" presId="urn:microsoft.com/office/officeart/2005/8/layout/bProcess3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F5531980-FCF2-447C-9922-786A6EE2CBDC}" type="presOf" srcId="{47CC33A3-E393-4A48-8556-A4664BD2A35F}" destId="{DE49A658-E371-424F-A27C-03E2520D5D64}" srcOrd="0" destOrd="1" presId="urn:microsoft.com/office/officeart/2005/8/layout/bProcess3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9B018991-F334-4CFE-AAE0-2DBC7164C090}" type="presOf" srcId="{92FC4195-05FF-416C-8D23-010B0211CF65}" destId="{B47798A1-599B-4B0F-84CA-5B3CB23CA5F7}" srcOrd="0" destOrd="0" presId="urn:microsoft.com/office/officeart/2005/8/layout/bProcess3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EF81939B-17E1-4CAB-AE1B-432640CCD9EB}" type="presOf" srcId="{CB69F37F-0958-47C3-8EB6-65E2E7C56E7D}" destId="{D75AE156-C32B-4D24-9EA9-9C903EA7F97A}" srcOrd="1" destOrd="0" presId="urn:microsoft.com/office/officeart/2005/8/layout/bProcess3"/>
    <dgm:cxn modelId="{8D4B42A8-5F2B-4B74-BF92-9547D7C40B37}" type="presOf" srcId="{CB69F37F-0958-47C3-8EB6-65E2E7C56E7D}" destId="{579D2231-F981-440C-AB58-34E6C3897ADB}" srcOrd="0" destOrd="0" presId="urn:microsoft.com/office/officeart/2005/8/layout/bProcess3"/>
    <dgm:cxn modelId="{140C59D2-2A98-4B51-AA30-0EBF9AE37934}" type="presOf" srcId="{C7EE7E3E-7E3D-4E9A-9742-26708A92A1E0}" destId="{E39A07A3-F047-4D21-A881-0B53B1597F50}" srcOrd="0" destOrd="0" presId="urn:microsoft.com/office/officeart/2005/8/layout/bProcess3"/>
    <dgm:cxn modelId="{806D9AD4-0C7A-49A5-9ACC-E6F00C24DB38}" type="presOf" srcId="{87FA72B7-BBB5-44D7-96CB-73DBCD9E846A}" destId="{28145C9B-A9EF-4EFB-BE4A-7CC671B09CB1}" srcOrd="0" destOrd="0" presId="urn:microsoft.com/office/officeart/2005/8/layout/bProcess3"/>
    <dgm:cxn modelId="{FC1473F9-D794-4296-BF71-FAF689F87F79}" type="presOf" srcId="{87FA72B7-BBB5-44D7-96CB-73DBCD9E846A}" destId="{21EA95BE-FF59-4254-9CB9-C6B2DA562FB9}" srcOrd="1" destOrd="0" presId="urn:microsoft.com/office/officeart/2005/8/layout/bProcess3"/>
    <dgm:cxn modelId="{7E06068C-D0D6-4995-9E9F-307B73FABA4B}" type="presParOf" srcId="{106FA0A2-FEAC-42C5-8BD7-8CA3E2B4ADFE}" destId="{B47798A1-599B-4B0F-84CA-5B3CB23CA5F7}" srcOrd="0" destOrd="0" presId="urn:microsoft.com/office/officeart/2005/8/layout/bProcess3"/>
    <dgm:cxn modelId="{3AEDB6D2-3809-40A3-B53A-F0261C51DE08}" type="presParOf" srcId="{106FA0A2-FEAC-42C5-8BD7-8CA3E2B4ADFE}" destId="{579D2231-F981-440C-AB58-34E6C3897ADB}" srcOrd="1" destOrd="0" presId="urn:microsoft.com/office/officeart/2005/8/layout/bProcess3"/>
    <dgm:cxn modelId="{B6276503-5D08-42F3-A297-65E0CC8E3566}" type="presParOf" srcId="{579D2231-F981-440C-AB58-34E6C3897ADB}" destId="{D75AE156-C32B-4D24-9EA9-9C903EA7F97A}" srcOrd="0" destOrd="0" presId="urn:microsoft.com/office/officeart/2005/8/layout/bProcess3"/>
    <dgm:cxn modelId="{CF3E03EB-671A-4AA6-9838-8FF36728FACF}" type="presParOf" srcId="{106FA0A2-FEAC-42C5-8BD7-8CA3E2B4ADFE}" destId="{E39A07A3-F047-4D21-A881-0B53B1597F50}" srcOrd="2" destOrd="0" presId="urn:microsoft.com/office/officeart/2005/8/layout/bProcess3"/>
    <dgm:cxn modelId="{132E5F17-1906-40C8-82B8-DA6C3465EACA}" type="presParOf" srcId="{106FA0A2-FEAC-42C5-8BD7-8CA3E2B4ADFE}" destId="{576A370D-0B7D-45E5-ADA1-AB45EA1BF052}" srcOrd="3" destOrd="0" presId="urn:microsoft.com/office/officeart/2005/8/layout/bProcess3"/>
    <dgm:cxn modelId="{9F182438-D8C8-46AD-9324-13DE18CC79AA}" type="presParOf" srcId="{576A370D-0B7D-45E5-ADA1-AB45EA1BF052}" destId="{BB5F71A1-34F2-4E79-B6D3-EDD003D8A366}" srcOrd="0" destOrd="0" presId="urn:microsoft.com/office/officeart/2005/8/layout/bProcess3"/>
    <dgm:cxn modelId="{CA24266E-F702-4E8A-8A72-0D98E7DF6050}" type="presParOf" srcId="{106FA0A2-FEAC-42C5-8BD7-8CA3E2B4ADFE}" destId="{DE49A658-E371-424F-A27C-03E2520D5D64}" srcOrd="4" destOrd="0" presId="urn:microsoft.com/office/officeart/2005/8/layout/bProcess3"/>
    <dgm:cxn modelId="{594613FA-D280-4730-B907-BA1716099B51}" type="presParOf" srcId="{106FA0A2-FEAC-42C5-8BD7-8CA3E2B4ADFE}" destId="{28145C9B-A9EF-4EFB-BE4A-7CC671B09CB1}" srcOrd="5" destOrd="0" presId="urn:microsoft.com/office/officeart/2005/8/layout/bProcess3"/>
    <dgm:cxn modelId="{A567D4D4-F202-45FB-85CE-7DCBD311A5D8}" type="presParOf" srcId="{28145C9B-A9EF-4EFB-BE4A-7CC671B09CB1}" destId="{21EA95BE-FF59-4254-9CB9-C6B2DA562FB9}" srcOrd="0" destOrd="0" presId="urn:microsoft.com/office/officeart/2005/8/layout/bProcess3"/>
    <dgm:cxn modelId="{B3D58360-669B-446D-9D0A-B246F9EF6896}" type="presParOf" srcId="{106FA0A2-FEAC-42C5-8BD7-8CA3E2B4ADFE}" destId="{7B17D1F9-4D64-4CCC-AF0D-21AB3EE359F0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Download the Excel file and Open</a:t>
          </a:r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Update your confirmation in the Excel based on the provided instructions.</a:t>
          </a:r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 dirty="0"/>
            <a:t>Save file and attached into your reply – </a:t>
          </a:r>
          <a:r>
            <a:rPr lang="en-US" b="1" noProof="0" dirty="0"/>
            <a:t>please do not rename the attachment</a:t>
          </a:r>
          <a:endParaRPr lang="en-US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Send reply to the original mail address and attach updated Excel file- </a:t>
          </a:r>
          <a:r>
            <a:rPr lang="en-US" b="1" dirty="0"/>
            <a:t>please do not change Subject</a:t>
          </a:r>
          <a:endParaRPr lang="en-US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EF4A0FB9-10DD-425B-AF5D-65CD2B3F2A3A}">
      <dgm:prSet/>
      <dgm:spPr/>
      <dgm:t>
        <a:bodyPr/>
        <a:lstStyle/>
        <a:p>
          <a:r>
            <a:rPr lang="en-US" b="1" u="sng" dirty="0"/>
            <a:t>Supplier User receives email notifications WITH simplified WEB LINK</a:t>
          </a:r>
          <a:endParaRPr lang="en-US" dirty="0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/>
      <dgm:spPr/>
      <dgm:t>
        <a:bodyPr/>
        <a:lstStyle/>
        <a:p>
          <a:r>
            <a:rPr lang="en-US"/>
            <a:t>Only one email address per supplier</a:t>
          </a:r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/>
      <dgm:spPr/>
      <dgm:t>
        <a:bodyPr/>
        <a:lstStyle/>
        <a:p>
          <a:r>
            <a:rPr lang="en-US" u="sng" dirty="0"/>
            <a:t>System mail address</a:t>
          </a:r>
          <a:r>
            <a:rPr lang="en-US" dirty="0"/>
            <a:t>: </a:t>
          </a:r>
          <a:r>
            <a:rPr lang="en-US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b="1" i="0" dirty="0"/>
            <a:t> (1)</a:t>
          </a:r>
          <a:endParaRPr lang="en-US" dirty="0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/>
      <dgm:spPr/>
      <dgm:t>
        <a:bodyPr/>
        <a:lstStyle/>
        <a:p>
          <a:r>
            <a:rPr lang="en-US" dirty="0"/>
            <a:t>Please ensure you are not blocking this mail address!</a:t>
          </a:r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/>
      <dgm:spPr/>
      <dgm:t>
        <a:bodyPr/>
        <a:lstStyle/>
        <a:p>
          <a:r>
            <a:rPr lang="en-US" dirty="0"/>
            <a:t>Email subject is always </a:t>
          </a:r>
          <a:r>
            <a:rPr lang="en-US" b="1" dirty="0"/>
            <a:t>including reference number (2)</a:t>
          </a:r>
          <a:r>
            <a:rPr lang="en-US" dirty="0"/>
            <a:t>– please make sure not delete this number from your reply back email! </a:t>
          </a:r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noProof="0" dirty="0">
              <a:solidFill>
                <a:schemeClr val="tx1"/>
              </a:solidFill>
            </a:rPr>
            <a:t>Click the link to respond to the collaboration request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Update your confirmation in </a:t>
          </a:r>
          <a:r>
            <a:rPr lang="hu-HU" dirty="0"/>
            <a:t>WEB</a:t>
          </a:r>
          <a:r>
            <a:rPr lang="en-US" dirty="0"/>
            <a:t> based on the provided instructions.</a:t>
          </a:r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Save </a:t>
          </a:r>
          <a:r>
            <a:rPr lang="en-US" noProof="0" dirty="0"/>
            <a:t>your</a:t>
          </a:r>
          <a:r>
            <a:rPr lang="en-US" dirty="0"/>
            <a:t> updates and it will be in sync almost immediately </a:t>
          </a:r>
          <a:r>
            <a:rPr lang="hu-HU" dirty="0"/>
            <a:t>with </a:t>
          </a:r>
          <a:r>
            <a:rPr lang="en-US" dirty="0"/>
            <a:t>our ERP system (SAP)</a:t>
          </a:r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en-US" sz="1200" b="1" u="sng" noProof="0" dirty="0"/>
            <a:t>Supplier User receives email notifications WITH embedded </a:t>
          </a:r>
          <a:r>
            <a:rPr lang="en-US" sz="1200" u="sng" noProof="0" dirty="0"/>
            <a:t>HTML table </a:t>
          </a:r>
          <a:r>
            <a:rPr lang="en-US" sz="1200" noProof="0" dirty="0"/>
            <a:t>in the email body</a:t>
          </a:r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550564DF-C842-40D8-B64F-D7768D75A7B6}">
      <dgm:prSet custT="1"/>
      <dgm:spPr/>
      <dgm:t>
        <a:bodyPr/>
        <a:lstStyle/>
        <a:p>
          <a:r>
            <a:rPr lang="en-US" sz="1200" noProof="0" dirty="0"/>
            <a:t>Only one email address per supplier</a:t>
          </a:r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D87191E3-A861-40D6-804D-F9F381A96276}">
      <dgm:prSet custT="1"/>
      <dgm:spPr/>
      <dgm:t>
        <a:bodyPr/>
        <a:lstStyle/>
        <a:p>
          <a:r>
            <a:rPr lang="en-US" sz="1200" u="sng" noProof="0" dirty="0"/>
            <a:t>System mail address</a:t>
          </a:r>
          <a:r>
            <a:rPr lang="en-US" sz="1200" noProof="0" dirty="0"/>
            <a:t>: </a:t>
          </a:r>
          <a:r>
            <a:rPr lang="en-US" sz="1200" b="1" i="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 dirty="0"/>
            <a:t> (1)</a:t>
          </a:r>
          <a:endParaRPr lang="en-US" sz="1200" noProof="0" dirty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AA8B120C-4AC6-4E2E-9309-3E07CD4B1C0B}">
      <dgm:prSet custT="1"/>
      <dgm:spPr/>
      <dgm:t>
        <a:bodyPr/>
        <a:lstStyle/>
        <a:p>
          <a:r>
            <a:rPr lang="en-US" sz="1200" noProof="0" dirty="0"/>
            <a:t>Please ensure you are not blocking this mail address!</a:t>
          </a:r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9A452305-6512-45BD-8AF0-2CB865138B7A}">
      <dgm:prSet custT="1"/>
      <dgm:spPr/>
      <dgm:t>
        <a:bodyPr/>
        <a:lstStyle/>
        <a:p>
          <a:r>
            <a:rPr lang="en-US" sz="1200" noProof="0" dirty="0"/>
            <a:t>Email subject is always </a:t>
          </a:r>
          <a:r>
            <a:rPr lang="en-US" sz="1200" b="1" noProof="0" dirty="0"/>
            <a:t>including reference number (2)</a:t>
          </a:r>
          <a:r>
            <a:rPr lang="en-US" sz="1200" noProof="0" dirty="0"/>
            <a:t>– please make sure not delete this number from your reply back email! </a:t>
          </a:r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tx1"/>
              </a:solidFill>
            </a:rPr>
            <a:t>Open the email and click </a:t>
          </a:r>
          <a:r>
            <a:rPr lang="en-US" b="1" dirty="0">
              <a:solidFill>
                <a:schemeClr val="tx1"/>
              </a:solidFill>
            </a:rPr>
            <a:t>Replay</a:t>
          </a:r>
          <a:r>
            <a:rPr lang="hu-HU" dirty="0">
              <a:solidFill>
                <a:schemeClr val="tx1"/>
              </a:solidFill>
            </a:rPr>
            <a:t> </a:t>
          </a:r>
          <a:r>
            <a:rPr lang="en-US" noProof="0" dirty="0">
              <a:solidFill>
                <a:schemeClr val="tx1"/>
              </a:solidFill>
            </a:rPr>
            <a:t>to respond to the collaboration request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tx1"/>
              </a:solidFill>
            </a:rPr>
            <a:t>After Click you will be able to edit the table</a:t>
          </a:r>
          <a:r>
            <a:rPr lang="hu-HU" dirty="0">
              <a:solidFill>
                <a:schemeClr val="tx1"/>
              </a:solidFill>
            </a:rPr>
            <a:t>.</a:t>
          </a:r>
          <a:r>
            <a:rPr lang="en-US" dirty="0">
              <a:solidFill>
                <a:schemeClr val="tx1"/>
              </a:solidFill>
            </a:rPr>
            <a:t> Reply to the </a:t>
          </a:r>
          <a:r>
            <a:rPr lang="en-US" u="sng" dirty="0">
              <a:solidFill>
                <a:schemeClr val="tx1"/>
              </a:solidFill>
            </a:rPr>
            <a:t>email by filling out HTML table </a:t>
          </a:r>
          <a:r>
            <a:rPr lang="en-US" dirty="0">
              <a:solidFill>
                <a:schemeClr val="tx1"/>
              </a:solidFill>
            </a:rPr>
            <a:t>in the email body</a:t>
          </a:r>
          <a:r>
            <a:rPr lang="hu-HU" dirty="0">
              <a:solidFill>
                <a:schemeClr val="tx1"/>
              </a:solidFill>
            </a:rPr>
            <a:t> . </a:t>
          </a:r>
          <a:r>
            <a:rPr lang="en-US" dirty="0">
              <a:solidFill>
                <a:schemeClr val="tx1"/>
              </a:solidFill>
            </a:rPr>
            <a:t>Please follow the instruction from the email</a:t>
          </a:r>
          <a:endParaRPr lang="en-US" noProof="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After </a:t>
          </a:r>
          <a:r>
            <a:rPr lang="en-US" noProof="0" dirty="0"/>
            <a:t>your</a:t>
          </a:r>
          <a:r>
            <a:rPr lang="en-US" dirty="0"/>
            <a:t> updates click Send to release PO confirmation to Jabil.</a:t>
          </a:r>
        </a:p>
        <a:p>
          <a:pPr>
            <a:lnSpc>
              <a:spcPct val="100000"/>
            </a:lnSpc>
          </a:pPr>
          <a:r>
            <a:rPr lang="en-US" b="1" dirty="0"/>
            <a:t>Do not change Subject!</a:t>
          </a:r>
          <a:endParaRPr lang="en-US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D2231-F981-440C-AB58-34E6C3897ADB}">
      <dsp:nvSpPr>
        <dsp:cNvPr id="0" name=""/>
        <dsp:cNvSpPr/>
      </dsp:nvSpPr>
      <dsp:spPr>
        <a:xfrm>
          <a:off x="2189727" y="1578747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1621948"/>
        <a:ext cx="25190" cy="5038"/>
      </dsp:txXfrm>
    </dsp:sp>
    <dsp:sp modelId="{B47798A1-599B-4B0F-84CA-5B3CB23CA5F7}">
      <dsp:nvSpPr>
        <dsp:cNvPr id="0" name=""/>
        <dsp:cNvSpPr/>
      </dsp:nvSpPr>
      <dsp:spPr>
        <a:xfrm>
          <a:off x="1026" y="967317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Supplier User receives email notifications WITH Excel attachment</a:t>
          </a:r>
        </a:p>
      </dsp:txBody>
      <dsp:txXfrm>
        <a:off x="1026" y="967317"/>
        <a:ext cx="2190501" cy="1314300"/>
      </dsp:txXfrm>
    </dsp:sp>
    <dsp:sp modelId="{576A370D-0B7D-45E5-ADA1-AB45EA1BF052}">
      <dsp:nvSpPr>
        <dsp:cNvPr id="0" name=""/>
        <dsp:cNvSpPr/>
      </dsp:nvSpPr>
      <dsp:spPr>
        <a:xfrm>
          <a:off x="1096276" y="2279818"/>
          <a:ext cx="2694316" cy="473215"/>
        </a:xfrm>
        <a:custGeom>
          <a:avLst/>
          <a:gdLst/>
          <a:ahLst/>
          <a:cxnLst/>
          <a:rect l="0" t="0" r="0" b="0"/>
          <a:pathLst>
            <a:path>
              <a:moveTo>
                <a:pt x="2694316" y="0"/>
              </a:moveTo>
              <a:lnTo>
                <a:pt x="2694316" y="253707"/>
              </a:lnTo>
              <a:lnTo>
                <a:pt x="0" y="253707"/>
              </a:lnTo>
              <a:lnTo>
                <a:pt x="0" y="473215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74909" y="2513906"/>
        <a:ext cx="137050" cy="5038"/>
      </dsp:txXfrm>
    </dsp:sp>
    <dsp:sp modelId="{E39A07A3-F047-4D21-A881-0B53B1597F50}">
      <dsp:nvSpPr>
        <dsp:cNvPr id="0" name=""/>
        <dsp:cNvSpPr/>
      </dsp:nvSpPr>
      <dsp:spPr>
        <a:xfrm>
          <a:off x="2695342" y="967317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Only one email address per supplier is allowed</a:t>
          </a:r>
        </a:p>
      </dsp:txBody>
      <dsp:txXfrm>
        <a:off x="2695342" y="967317"/>
        <a:ext cx="2190501" cy="1314300"/>
      </dsp:txXfrm>
    </dsp:sp>
    <dsp:sp modelId="{28145C9B-A9EF-4EFB-BE4A-7CC671B09CB1}">
      <dsp:nvSpPr>
        <dsp:cNvPr id="0" name=""/>
        <dsp:cNvSpPr/>
      </dsp:nvSpPr>
      <dsp:spPr>
        <a:xfrm>
          <a:off x="2189727" y="3396864"/>
          <a:ext cx="4732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3215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39" y="3440064"/>
        <a:ext cx="25190" cy="5038"/>
      </dsp:txXfrm>
    </dsp:sp>
    <dsp:sp modelId="{DE49A658-E371-424F-A27C-03E2520D5D64}">
      <dsp:nvSpPr>
        <dsp:cNvPr id="0" name=""/>
        <dsp:cNvSpPr/>
      </dsp:nvSpPr>
      <dsp:spPr>
        <a:xfrm>
          <a:off x="1026" y="2785433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The email will arrive from the system email address: </a:t>
          </a:r>
          <a:r>
            <a:rPr lang="en-US" sz="10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 dirty="0"/>
            <a:t> (</a:t>
          </a:r>
          <a:r>
            <a:rPr lang="hu-HU" sz="1000" b="1" i="0" kern="1200" dirty="0"/>
            <a:t>1)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u="sng" kern="1200" dirty="0"/>
            <a:t>IMPORTANT</a:t>
          </a:r>
          <a:r>
            <a:rPr lang="en-US" sz="1000" kern="1200" dirty="0"/>
            <a:t>: ensure you are not blocking this mail address!</a:t>
          </a:r>
        </a:p>
      </dsp:txBody>
      <dsp:txXfrm>
        <a:off x="1026" y="2785433"/>
        <a:ext cx="2190501" cy="1314300"/>
      </dsp:txXfrm>
    </dsp:sp>
    <dsp:sp modelId="{7B17D1F9-4D64-4CCC-AF0D-21AB3EE359F0}">
      <dsp:nvSpPr>
        <dsp:cNvPr id="0" name=""/>
        <dsp:cNvSpPr/>
      </dsp:nvSpPr>
      <dsp:spPr>
        <a:xfrm>
          <a:off x="2695342" y="2785433"/>
          <a:ext cx="2190501" cy="1314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Email subject will always </a:t>
          </a:r>
          <a:r>
            <a:rPr lang="en-US" sz="1000" b="1" kern="1200" dirty="0"/>
            <a:t>include reference number (2)</a:t>
          </a:r>
          <a:r>
            <a:rPr lang="en-US" sz="1000" kern="1200" dirty="0"/>
            <a:t>– please make sure to </a:t>
          </a:r>
          <a:r>
            <a:rPr lang="en-US" sz="1000" u="sng" kern="1200" dirty="0"/>
            <a:t>not</a:t>
          </a:r>
          <a:r>
            <a:rPr lang="en-US" sz="1000" kern="1200" dirty="0"/>
            <a:t> delete this number from your reply back email so we can reference it.</a:t>
          </a:r>
        </a:p>
      </dsp:txBody>
      <dsp:txXfrm>
        <a:off x="2695342" y="2785433"/>
        <a:ext cx="2190501" cy="1314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728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3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Download the Excel file and Open</a:t>
          </a:r>
        </a:p>
      </dsp:txBody>
      <dsp:txXfrm>
        <a:off x="233800" y="1942069"/>
        <a:ext cx="1800000" cy="720000"/>
      </dsp:txXfrm>
    </dsp:sp>
    <dsp:sp modelId="{E4E921D8-AF9D-4D11-9333-2740D8659FD6}">
      <dsp:nvSpPr>
        <dsp:cNvPr id="0" name=""/>
        <dsp:cNvSpPr/>
      </dsp:nvSpPr>
      <dsp:spPr>
        <a:xfrm>
          <a:off x="284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34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Update your confirmation in the Excel based on the provided instructions.</a:t>
          </a:r>
        </a:p>
      </dsp:txBody>
      <dsp:txXfrm>
        <a:off x="2348800" y="1942069"/>
        <a:ext cx="1800000" cy="720000"/>
      </dsp:txXfrm>
    </dsp:sp>
    <dsp:sp modelId="{F2F1415B-EF5E-4B4D-BC3C-E95067C794AD}">
      <dsp:nvSpPr>
        <dsp:cNvPr id="0" name=""/>
        <dsp:cNvSpPr/>
      </dsp:nvSpPr>
      <dsp:spPr>
        <a:xfrm>
          <a:off x="4958800" y="86198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463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noProof="0" dirty="0"/>
            <a:t>Save file and attached into your reply – </a:t>
          </a:r>
          <a:r>
            <a:rPr lang="en-US" sz="1100" b="1" kern="1200" noProof="0" dirty="0"/>
            <a:t>please do not rename the attachment</a:t>
          </a:r>
          <a:endParaRPr lang="en-US" sz="1100" kern="1200" noProof="0" dirty="0"/>
        </a:p>
      </dsp:txBody>
      <dsp:txXfrm>
        <a:off x="4463800" y="1942069"/>
        <a:ext cx="1800000" cy="720000"/>
      </dsp:txXfrm>
    </dsp:sp>
    <dsp:sp modelId="{87A1EB72-BB9E-47C3-81B8-EA392B4585A1}">
      <dsp:nvSpPr>
        <dsp:cNvPr id="0" name=""/>
        <dsp:cNvSpPr/>
      </dsp:nvSpPr>
      <dsp:spPr>
        <a:xfrm>
          <a:off x="7073800" y="861983"/>
          <a:ext cx="810000" cy="810000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6578800" y="19420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Send reply to the original mail address and attach updated Excel file- </a:t>
          </a:r>
          <a:r>
            <a:rPr lang="en-US" sz="1100" b="1" kern="1200" dirty="0"/>
            <a:t>please do not change Subject</a:t>
          </a:r>
          <a:endParaRPr lang="en-US" sz="1100" kern="1200" dirty="0"/>
        </a:p>
      </dsp:txBody>
      <dsp:txXfrm>
        <a:off x="6578800" y="1942069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u="sng" kern="1200" dirty="0"/>
            <a:t>Supplier User receives email notifications WITH simplified WEB LINK</a:t>
          </a:r>
          <a:endParaRPr lang="en-US" sz="1100" kern="1200" dirty="0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Only one email address per supplier</a:t>
          </a:r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u="sng" kern="1200" dirty="0"/>
            <a:t>System mail address</a:t>
          </a:r>
          <a:r>
            <a:rPr lang="en-US" sz="1100" kern="1200" dirty="0"/>
            <a:t>: </a:t>
          </a:r>
          <a:r>
            <a:rPr lang="en-US" sz="11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100" b="1" i="0" kern="1200" dirty="0"/>
            <a:t> (1)</a:t>
          </a:r>
          <a:endParaRPr lang="en-US" sz="1100" kern="1200" dirty="0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Please ensure you are not blocking this mail address!</a:t>
          </a:r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Email subject is always </a:t>
          </a:r>
          <a:r>
            <a:rPr lang="en-US" sz="1100" b="1" kern="1200" dirty="0"/>
            <a:t>including reference number (2)</a:t>
          </a:r>
          <a:r>
            <a:rPr lang="en-US" sz="1100" kern="1200" dirty="0"/>
            <a:t>– please make sure not delete this number from your reply back email! </a:t>
          </a:r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>
              <a:solidFill>
                <a:schemeClr val="tx1"/>
              </a:solidFill>
            </a:rPr>
            <a:t>Click the link to respond to the collaboration request</a:t>
          </a:r>
          <a:endParaRPr lang="en-US" sz="14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Update your confirmation in </a:t>
          </a:r>
          <a:r>
            <a:rPr lang="hu-HU" sz="1400" kern="1200" dirty="0"/>
            <a:t>WEB</a:t>
          </a:r>
          <a:r>
            <a:rPr lang="en-US" sz="1400" kern="1200" dirty="0"/>
            <a:t> based on the provided instructions.</a:t>
          </a:r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Save </a:t>
          </a:r>
          <a:r>
            <a:rPr lang="en-US" sz="1400" kern="1200" noProof="0" dirty="0"/>
            <a:t>your</a:t>
          </a:r>
          <a:r>
            <a:rPr lang="en-US" sz="1400" kern="1200" dirty="0"/>
            <a:t> updates and it will be in sync almost immediately </a:t>
          </a:r>
          <a:r>
            <a:rPr lang="hu-HU" sz="1400" kern="1200" dirty="0"/>
            <a:t>with </a:t>
          </a:r>
          <a:r>
            <a:rPr lang="en-US" sz="1400" kern="1200" dirty="0"/>
            <a:t>our ERP system (SAP)</a:t>
          </a:r>
        </a:p>
      </dsp:txBody>
      <dsp:txXfrm>
        <a:off x="6076075" y="2120408"/>
        <a:ext cx="243868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065932"/>
          <a:ext cx="4371617" cy="5029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Email subject is always </a:t>
          </a:r>
          <a:r>
            <a:rPr lang="en-US" sz="1200" b="1" kern="1200" noProof="0" dirty="0"/>
            <a:t>including reference number (2)</a:t>
          </a:r>
          <a:r>
            <a:rPr lang="en-US" sz="1200" kern="1200" noProof="0" dirty="0"/>
            <a:t>– please make sure not delete this number from your reply back email! </a:t>
          </a:r>
        </a:p>
      </dsp:txBody>
      <dsp:txXfrm>
        <a:off x="0" y="3065932"/>
        <a:ext cx="4371617" cy="502991"/>
      </dsp:txXfrm>
    </dsp:sp>
    <dsp:sp modelId="{FDBEC918-665D-42FA-B554-3959A8EE421A}">
      <dsp:nvSpPr>
        <dsp:cNvPr id="0" name=""/>
        <dsp:cNvSpPr/>
      </dsp:nvSpPr>
      <dsp:spPr>
        <a:xfrm rot="10800000">
          <a:off x="0" y="229987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Please ensure you are not blocking this mail address!</a:t>
          </a:r>
        </a:p>
      </dsp:txBody>
      <dsp:txXfrm rot="10800000">
        <a:off x="0" y="2299876"/>
        <a:ext cx="4371617" cy="502663"/>
      </dsp:txXfrm>
    </dsp:sp>
    <dsp:sp modelId="{8883A966-98C3-4E62-802C-03747D5B7F8B}">
      <dsp:nvSpPr>
        <dsp:cNvPr id="0" name=""/>
        <dsp:cNvSpPr/>
      </dsp:nvSpPr>
      <dsp:spPr>
        <a:xfrm rot="10800000">
          <a:off x="0" y="1533819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noProof="0" dirty="0"/>
            <a:t>System mail address</a:t>
          </a:r>
          <a:r>
            <a:rPr lang="en-US" sz="1200" kern="1200" noProof="0" dirty="0"/>
            <a:t>: </a:t>
          </a:r>
          <a:r>
            <a:rPr lang="en-US" sz="1200" b="1" i="0" kern="120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 dirty="0"/>
            <a:t> (1)</a:t>
          </a:r>
          <a:endParaRPr lang="en-US" sz="1200" kern="1200" noProof="0" dirty="0"/>
        </a:p>
      </dsp:txBody>
      <dsp:txXfrm rot="10800000">
        <a:off x="0" y="1533819"/>
        <a:ext cx="4371617" cy="502663"/>
      </dsp:txXfrm>
    </dsp:sp>
    <dsp:sp modelId="{D2A77E2B-4074-4508-9351-4D417741ABE2}">
      <dsp:nvSpPr>
        <dsp:cNvPr id="0" name=""/>
        <dsp:cNvSpPr/>
      </dsp:nvSpPr>
      <dsp:spPr>
        <a:xfrm rot="10800000">
          <a:off x="0" y="767763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Only one email address per supplier</a:t>
          </a:r>
        </a:p>
      </dsp:txBody>
      <dsp:txXfrm rot="10800000">
        <a:off x="0" y="767763"/>
        <a:ext cx="4371617" cy="502663"/>
      </dsp:txXfrm>
    </dsp:sp>
    <dsp:sp modelId="{5A8FCC2C-7BA2-4BB2-B913-7246A1ACB974}">
      <dsp:nvSpPr>
        <dsp:cNvPr id="0" name=""/>
        <dsp:cNvSpPr/>
      </dsp:nvSpPr>
      <dsp:spPr>
        <a:xfrm rot="10800000">
          <a:off x="0" y="1706"/>
          <a:ext cx="4371617" cy="7736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u="sng" kern="1200" noProof="0" dirty="0"/>
            <a:t>Supplier User receives email notifications WITH embedded </a:t>
          </a:r>
          <a:r>
            <a:rPr lang="en-US" sz="1200" u="sng" kern="1200" noProof="0" dirty="0"/>
            <a:t>HTML table </a:t>
          </a:r>
          <a:r>
            <a:rPr lang="en-US" sz="1200" kern="1200" noProof="0" dirty="0"/>
            <a:t>in the email body</a:t>
          </a:r>
        </a:p>
      </dsp:txBody>
      <dsp:txXfrm rot="10800000">
        <a:off x="0" y="1706"/>
        <a:ext cx="4371617" cy="5026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179454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</a:rPr>
            <a:t>Open the email and click </a:t>
          </a:r>
          <a:r>
            <a:rPr lang="en-US" sz="1100" b="1" kern="1200" dirty="0">
              <a:solidFill>
                <a:schemeClr val="tx1"/>
              </a:solidFill>
            </a:rPr>
            <a:t>Replay</a:t>
          </a:r>
          <a:r>
            <a:rPr lang="hu-HU" sz="1100" kern="1200" dirty="0">
              <a:solidFill>
                <a:schemeClr val="tx1"/>
              </a:solidFill>
            </a:rPr>
            <a:t> </a:t>
          </a:r>
          <a:r>
            <a:rPr lang="en-US" sz="1100" kern="1200" noProof="0" dirty="0">
              <a:solidFill>
                <a:schemeClr val="tx1"/>
              </a:solidFill>
            </a:rPr>
            <a:t>to respond to the collaboration request</a:t>
          </a:r>
          <a:endParaRPr lang="en-US" sz="1100" kern="1200" noProof="0" dirty="0"/>
        </a:p>
      </dsp:txBody>
      <dsp:txXfrm>
        <a:off x="179454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111170"/>
          <a:ext cx="252279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</a:rPr>
            <a:t>After Click you will be able to edit the table</a:t>
          </a:r>
          <a:r>
            <a:rPr lang="hu-HU" sz="1100" kern="1200" dirty="0">
              <a:solidFill>
                <a:schemeClr val="tx1"/>
              </a:solidFill>
            </a:rPr>
            <a:t>.</a:t>
          </a:r>
          <a:r>
            <a:rPr lang="en-US" sz="1100" kern="1200" dirty="0">
              <a:solidFill>
                <a:schemeClr val="tx1"/>
              </a:solidFill>
            </a:rPr>
            <a:t> Reply to the </a:t>
          </a:r>
          <a:r>
            <a:rPr lang="en-US" sz="1100" u="sng" kern="1200" dirty="0">
              <a:solidFill>
                <a:schemeClr val="tx1"/>
              </a:solidFill>
            </a:rPr>
            <a:t>email by filling out HTML table </a:t>
          </a:r>
          <a:r>
            <a:rPr lang="en-US" sz="1100" kern="1200" dirty="0">
              <a:solidFill>
                <a:schemeClr val="tx1"/>
              </a:solidFill>
            </a:rPr>
            <a:t>in the email body</a:t>
          </a:r>
          <a:r>
            <a:rPr lang="hu-HU" sz="1100" kern="1200" dirty="0">
              <a:solidFill>
                <a:schemeClr val="tx1"/>
              </a:solidFill>
            </a:rPr>
            <a:t> . </a:t>
          </a:r>
          <a:r>
            <a:rPr lang="en-US" sz="1100" kern="1200" dirty="0">
              <a:solidFill>
                <a:schemeClr val="tx1"/>
              </a:solidFill>
            </a:rPr>
            <a:t>Please follow the instruction from the email</a:t>
          </a:r>
          <a:endParaRPr lang="en-US" sz="1100" kern="1200" noProof="0" dirty="0"/>
        </a:p>
      </dsp:txBody>
      <dsp:txXfrm>
        <a:off x="3044904" y="2111170"/>
        <a:ext cx="2522791" cy="720000"/>
      </dsp:txXfrm>
    </dsp:sp>
    <dsp:sp modelId="{F2F1415B-EF5E-4B4D-BC3C-E95067C794AD}">
      <dsp:nvSpPr>
        <dsp:cNvPr id="0" name=""/>
        <dsp:cNvSpPr/>
      </dsp:nvSpPr>
      <dsp:spPr>
        <a:xfrm>
          <a:off x="6665102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After </a:t>
          </a:r>
          <a:r>
            <a:rPr lang="en-US" sz="1100" kern="1200" noProof="0" dirty="0"/>
            <a:t>your</a:t>
          </a:r>
          <a:r>
            <a:rPr lang="en-US" sz="1100" kern="1200" dirty="0"/>
            <a:t> updates click Send to release PO confirmation to Jabil.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Do not change Subject!</a:t>
          </a:r>
          <a:endParaRPr lang="en-US" sz="1100" kern="1200" dirty="0"/>
        </a:p>
      </dsp:txBody>
      <dsp:txXfrm>
        <a:off x="6118130" y="2120408"/>
        <a:ext cx="243868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0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0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5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3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50.emf"/><Relationship Id="rId4" Type="http://schemas.openxmlformats.org/officeDocument/2006/relationships/image" Target="../media/image76.pn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0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0.emf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10504668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overview email Suppliers</a:t>
            </a:r>
            <a:endParaRPr lang="en-US" dirty="0">
              <a:latin typeface="Grandview" panose="020B0502040204020203" pitchFamily="34" charset="0"/>
            </a:endParaRPr>
          </a:p>
          <a:p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SUPPLIER RESPONSE</a:t>
            </a:r>
            <a:r>
              <a:rPr lang="hu-HU" sz="3200" dirty="0"/>
              <a:t>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sz="3200" dirty="0"/>
              <a:t>EXCEL ATTACHMENT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6"/>
            <a:ext cx="8416929" cy="18380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none" kern="1200" dirty="0"/>
              <a:t>You will receive email notification with Excel Attachment</a:t>
            </a:r>
            <a:r>
              <a:rPr lang="en-US" sz="1800" u="sng" kern="1200" dirty="0"/>
              <a:t>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 dirty="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 dirty="0"/>
              <a:t>The notification option is </a:t>
            </a:r>
            <a:r>
              <a:rPr lang="en-US" sz="1800" i="1" kern="1200" dirty="0"/>
              <a:t>pending from supplier configuration in e2open – and needs to be agreed before we onboard a Supplier in e2open.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610249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Receive </a:t>
            </a:r>
            <a:r>
              <a:rPr lang="en-US" u="sng" dirty="0"/>
              <a:t>email with Excel attachment: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1948872" y="598516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B299C2-13AA-3DBE-DA0F-812CC994E940}"/>
              </a:ext>
            </a:extLst>
          </p:cNvPr>
          <p:cNvCxnSpPr/>
          <p:nvPr/>
        </p:nvCxnSpPr>
        <p:spPr>
          <a:xfrm>
            <a:off x="4322618" y="596669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6179127" y="5948220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1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 </a:t>
            </a:r>
            <a:r>
              <a:rPr lang="en-US" dirty="0"/>
              <a:t>|</a:t>
            </a:r>
            <a:r>
              <a:rPr lang="hu-HU" dirty="0"/>
              <a:t> EXCEL ATTACHMENT</a:t>
            </a:r>
            <a:r>
              <a:rPr lang="en-US" dirty="0"/>
              <a:t> |</a:t>
            </a:r>
            <a:r>
              <a:rPr lang="hu-HU" dirty="0"/>
              <a:t>RESPONSE OPTIONS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Discrete Purchase Orders 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PO Cancellation </a:t>
            </a:r>
          </a:p>
          <a:p>
            <a:pPr algn="ctr"/>
            <a:r>
              <a:rPr lang="hu-HU" sz="1800" b="1" dirty="0"/>
              <a:t>Request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04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 SUPPLIERS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system email notification with simplified WEB LINK about</a:t>
            </a:r>
            <a:r>
              <a:rPr kumimoji="0" lang="hu-HU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Purchase Orders</a:t>
            </a:r>
          </a:p>
          <a:p>
            <a:pPr>
              <a:defRPr/>
            </a:pPr>
            <a:r>
              <a:rPr lang="en-US" sz="1600" i="1" dirty="0">
                <a:latin typeface="Grandview" panose="020B0502040204020203" pitchFamily="34" charset="0"/>
              </a:rPr>
              <a:t>after Jabil place new PO, two times per day/no repeating Alerts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Open PO Summary</a:t>
            </a:r>
          </a:p>
          <a:p>
            <a:pPr>
              <a:defRPr/>
            </a:pPr>
            <a:r>
              <a:rPr lang="en-US" sz="1600" i="1" dirty="0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1600" i="1" dirty="0">
                <a:solidFill>
                  <a:srgbClr val="494949"/>
                </a:solidFill>
                <a:ea typeface="+mn-lt"/>
                <a:cs typeface="+mn-lt"/>
              </a:rPr>
              <a:t>including PO Rescheduling and Cancellation requests too</a:t>
            </a:r>
            <a:endParaRPr lang="en-US" sz="1600" dirty="0">
              <a:solidFill>
                <a:srgbClr val="494949"/>
              </a:solidFill>
              <a:ea typeface="+mn-lt"/>
              <a:cs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or Changed Forecast</a:t>
            </a:r>
          </a:p>
          <a:p>
            <a:pPr>
              <a:defRPr/>
            </a:pPr>
            <a:r>
              <a:rPr lang="en-US" sz="1600" i="1" dirty="0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send confirmation for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Arial"/>
                <a:cs typeface="Arial"/>
              </a:rPr>
              <a:t>New and Open PO</a:t>
            </a: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 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Arial"/>
                <a:cs typeface="Arial"/>
              </a:rPr>
              <a:t>delivery date and quantity</a:t>
            </a: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,Sans-Serif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Arial"/>
                <a:cs typeface="Arial"/>
              </a:rPr>
              <a:t>PO </a:t>
            </a: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Rescheduling &amp;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Arial"/>
                <a:cs typeface="Arial"/>
              </a:rPr>
              <a:t>Cancel request</a:t>
            </a:r>
            <a:endParaRPr lang="en-US" sz="1600" dirty="0">
              <a:solidFill>
                <a:srgbClr val="494949"/>
              </a:solidFill>
              <a:latin typeface="Arial"/>
              <a:cs typeface="Arial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Forecast</a:t>
            </a: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directly in WEB with using the LINK from the email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 72 hours one-time token will be expired!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hu-HU" sz="3200" dirty="0">
                <a:solidFill>
                  <a:schemeClr val="accent1"/>
                </a:solidFill>
                <a:latin typeface="Grandview"/>
              </a:rPr>
              <a:t>EMAIL/WEB LINK NOTIFICATION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80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 fontScale="90000"/>
          </a:bodyPr>
          <a:lstStyle/>
          <a:p>
            <a:r>
              <a:rPr lang="en-US" sz="3200" kern="1200" dirty="0">
                <a:latin typeface="+mj-lt"/>
                <a:ea typeface="+mj-ea"/>
                <a:cs typeface="+mj-cs"/>
              </a:rPr>
              <a:t>SUPPLIER ALERTS </a:t>
            </a:r>
            <a:r>
              <a:rPr lang="en-US" sz="3200" kern="1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|</a:t>
            </a:r>
            <a:r>
              <a:rPr lang="hu-HU" sz="3200" kern="1200" dirty="0">
                <a:latin typeface="+mj-lt"/>
                <a:ea typeface="+mj-ea"/>
                <a:cs typeface="+mj-cs"/>
              </a:rPr>
              <a:t> </a:t>
            </a:r>
            <a:r>
              <a:rPr lang="en-US" dirty="0">
                <a:latin typeface="+mj-lt"/>
              </a:rPr>
              <a:t>WEB</a:t>
            </a:r>
            <a:r>
              <a:rPr lang="en-US" sz="3200" kern="1200" dirty="0">
                <a:latin typeface="+mj-lt"/>
                <a:ea typeface="+mj-ea"/>
                <a:cs typeface="+mj-cs"/>
              </a:rPr>
              <a:t> LINK NOTIFICATION</a:t>
            </a:r>
            <a:r>
              <a:rPr lang="en-US" sz="3200" kern="1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|</a:t>
            </a:r>
            <a:r>
              <a:rPr lang="hu-HU" dirty="0">
                <a:latin typeface="Grandview"/>
              </a:rPr>
              <a:t> STEPS &amp; TIPS</a:t>
            </a:r>
            <a:endParaRPr lang="en-US" dirty="0">
              <a:latin typeface="Grandview"/>
            </a:endParaRP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8605547"/>
              </p:ext>
            </p:extLst>
          </p:nvPr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SUPPLIER RESPONSE</a:t>
            </a:r>
            <a:r>
              <a:rPr lang="hu-HU" sz="3200" dirty="0"/>
              <a:t>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WEB LINK RESONSE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090187"/>
            <a:ext cx="8416929" cy="233881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none" kern="1200" dirty="0"/>
              <a:t>You will receive an email notification with time-sensitive access LINK</a:t>
            </a:r>
            <a:r>
              <a:rPr lang="en-US" u="sng" dirty="0"/>
              <a:t> </a:t>
            </a:r>
            <a:r>
              <a:rPr lang="en-US" dirty="0"/>
              <a:t>to the web portal</a:t>
            </a:r>
            <a:endParaRPr lang="en-US" sz="1800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 dirty="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 dirty="0"/>
              <a:t>The notification option is </a:t>
            </a:r>
            <a:r>
              <a:rPr lang="en-US" sz="1800" i="1" kern="1200" dirty="0"/>
              <a:t>pending from supplier configuration in e2open – and needs to be agreed upon before we onboard a Supplier in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dirty="0">
                <a:solidFill>
                  <a:schemeClr val="tx1"/>
                </a:solidFill>
              </a:rPr>
              <a:t>Email link is time-sensitive and valid for 72 hours!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5931194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39507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Receive </a:t>
            </a:r>
            <a:r>
              <a:rPr lang="en-US" u="sng" dirty="0"/>
              <a:t>email with </a:t>
            </a:r>
            <a:r>
              <a:rPr lang="hu-HU" u="sng" dirty="0"/>
              <a:t>WEB link: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495636" y="5994401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112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 </a:t>
            </a:r>
            <a:r>
              <a:rPr lang="en-US" dirty="0"/>
              <a:t>|</a:t>
            </a:r>
            <a:r>
              <a:rPr lang="hu-HU" dirty="0"/>
              <a:t> WEB LINK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RESPONSE OPTIONS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Discrete Purchase Orders 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5839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PO Cancellation </a:t>
            </a:r>
          </a:p>
          <a:p>
            <a:pPr algn="ctr"/>
            <a:r>
              <a:rPr lang="hu-HU" sz="1800" b="1" dirty="0"/>
              <a:t>Request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1" y="3182637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REJECETD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1" y="4397142"/>
            <a:ext cx="6411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9897CD2-A9EE-E50F-E5C6-53106DDCD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62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 SUPPLIERS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0"/>
            <a:ext cx="5255492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system email notification with embedded HTML table about </a:t>
            </a:r>
            <a:endParaRPr kumimoji="0" lang="hu-HU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Purchase Orders</a:t>
            </a:r>
          </a:p>
          <a:p>
            <a:pPr>
              <a:defRPr/>
            </a:pPr>
            <a:r>
              <a:rPr lang="en-US" sz="1600" i="1" dirty="0">
                <a:latin typeface="Grandview" panose="020B0502040204020203" pitchFamily="34" charset="0"/>
              </a:rPr>
              <a:t>after Jabil place new PO, two times per day/no repeating Alerts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Open PO Summary</a:t>
            </a:r>
          </a:p>
          <a:p>
            <a:pPr>
              <a:defRPr/>
            </a:pPr>
            <a:r>
              <a:rPr lang="en-US" sz="1600" i="1" dirty="0">
                <a:latin typeface="Grandview" panose="020B0502040204020203" pitchFamily="34" charset="0"/>
              </a:rPr>
              <a:t>once per week /upon Jabil buyer review and release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1600" i="1" dirty="0">
                <a:solidFill>
                  <a:srgbClr val="494949"/>
                </a:solidFill>
                <a:ea typeface="+mn-lt"/>
                <a:cs typeface="+mn-lt"/>
              </a:rPr>
              <a:t>including PO Rescheduling and Cancellation requests too</a:t>
            </a:r>
            <a:endParaRPr lang="en-US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600" i="1" dirty="0">
              <a:solidFill>
                <a:srgbClr val="494949"/>
              </a:solidFill>
              <a:latin typeface="Grandview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Supplier will be able to send confirmation for</a:t>
            </a:r>
            <a:endParaRPr lang="hu-HU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New and Open PO delivery date and quantity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PO Rescheduling &amp; Cancel request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with reply to the email by filling out HTML table in the email body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 72 hours one-time token will be expired!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EMAIL/TEXT NOTIFICATION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77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C0D2F32-E9DC-B3CE-A235-34E5333A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834"/>
            <a:ext cx="7934519" cy="3820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ALERTS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EMAIL TEXT NOTIFICATION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/>
        </p:nvGraphicFramePr>
        <p:xfrm>
          <a:off x="7604025" y="1558516"/>
          <a:ext cx="4371617" cy="3570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7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1200" dirty="0">
                <a:latin typeface="+mj-lt"/>
                <a:ea typeface="+mj-ea"/>
                <a:cs typeface="+mj-cs"/>
              </a:rPr>
              <a:t>SUPPLIER ALERTS |</a:t>
            </a:r>
            <a:r>
              <a:rPr lang="hu-HU" kern="1200" dirty="0">
                <a:latin typeface="+mj-lt"/>
                <a:ea typeface="+mj-ea"/>
                <a:cs typeface="+mj-cs"/>
              </a:rPr>
              <a:t> </a:t>
            </a:r>
            <a:r>
              <a:rPr lang="en-US" kern="1200" dirty="0">
                <a:latin typeface="+mj-lt"/>
                <a:ea typeface="+mj-ea"/>
                <a:cs typeface="+mj-cs"/>
              </a:rPr>
              <a:t>EMAIL TEXT NOTIFICATION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You will receive email notifications with embedded HTML  table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 dirty="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 dirty="0"/>
              <a:t>The notification option is </a:t>
            </a:r>
            <a:r>
              <a:rPr lang="en-US" sz="1800" i="1" kern="1200" dirty="0"/>
              <a:t>pending from supplier configuration in e2open – and needs to be agreed before we onboard a Supplier in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dirty="0">
                <a:solidFill>
                  <a:schemeClr val="tx1"/>
                </a:solidFill>
              </a:rPr>
              <a:t>Email link is time-sensitive and valid for 72 hours!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4631243"/>
              </p:ext>
            </p:extLst>
          </p:nvPr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48578"/>
            <a:ext cx="610061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Receive </a:t>
            </a:r>
            <a:r>
              <a:rPr lang="en-US" u="sng" dirty="0"/>
              <a:t>email with embedded table</a:t>
            </a:r>
            <a:r>
              <a:rPr lang="hu-HU" u="sng" dirty="0"/>
              <a:t>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387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73" y="76495"/>
            <a:ext cx="11010900" cy="986828"/>
          </a:xfrm>
        </p:spPr>
        <p:txBody>
          <a:bodyPr/>
          <a:lstStyle/>
          <a:p>
            <a:r>
              <a:rPr lang="hu-HU" dirty="0"/>
              <a:t>SUPPLIER RESPONSE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EMAIL TEXT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RESPONSE </a:t>
            </a:r>
            <a:r>
              <a:rPr lang="hu-HU" dirty="0"/>
              <a:t>OPTIONS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2519431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Discrete Purchase Orders 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4118142"/>
            <a:ext cx="3175647" cy="59299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PO Cancellation </a:t>
            </a:r>
          </a:p>
          <a:p>
            <a:pPr algn="ctr"/>
            <a:r>
              <a:rPr lang="hu-HU" sz="1800" b="1" dirty="0"/>
              <a:t>Request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2417295"/>
            <a:ext cx="386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992231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379437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5068564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102" name="Picture 6">
            <a:extLst>
              <a:ext uri="{FF2B5EF4-FFF2-40B4-BE49-F238E27FC236}">
                <a16:creationId xmlns:a16="http://schemas.microsoft.com/office/drawing/2014/main" id="{801DFAA3-C0C2-EDC6-7744-B2343C951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29" y="2306145"/>
            <a:ext cx="1204480" cy="12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BD2F5B-B7C9-B461-8889-3B51E946C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0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WHY 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838199" y="1690688"/>
            <a:ext cx="10864273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AUTOMATED ORDER EXCHANGE – </a:t>
            </a:r>
            <a:r>
              <a:rPr lang="en-US" sz="1100" b="1" dirty="0"/>
              <a:t>Reduce buyer’s data handling tasks 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open PO Summary communication </a:t>
            </a:r>
            <a:r>
              <a:rPr lang="en-US" sz="1100" dirty="0"/>
              <a:t>to our Suppliers </a:t>
            </a:r>
            <a:r>
              <a:rPr lang="en-US" sz="1100" b="1" dirty="0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Forecast</a:t>
            </a:r>
            <a:r>
              <a:rPr lang="en-US" sz="1100" dirty="0"/>
              <a:t> Planned Order and Schedule Agreement forecast and firm demand </a:t>
            </a:r>
            <a:r>
              <a:rPr lang="en-US" sz="1100" b="1" dirty="0"/>
              <a:t>communication</a:t>
            </a:r>
            <a:r>
              <a:rPr lang="en-US" sz="1100" dirty="0"/>
              <a:t> to our Suppliers </a:t>
            </a:r>
            <a:r>
              <a:rPr lang="en-US" sz="1100" b="1" dirty="0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SAP write back </a:t>
            </a:r>
            <a:r>
              <a:rPr lang="en-US" sz="1100" dirty="0"/>
              <a:t>of PO confirmed delivery date &amp; qty</a:t>
            </a:r>
            <a:endParaRPr lang="en-US" sz="11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New PO and PO Cancel request communication </a:t>
            </a:r>
            <a:r>
              <a:rPr lang="en-US" sz="1100" dirty="0"/>
              <a:t>to our Suppliers every day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reminders </a:t>
            </a:r>
            <a:r>
              <a:rPr lang="en-US" sz="1100" dirty="0"/>
              <a:t>for PO Cancellation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alerts for quantity and/or date misalignment </a:t>
            </a:r>
            <a:r>
              <a:rPr lang="en-US" sz="1100" dirty="0"/>
              <a:t>- based on Supplier commit (PORTAL users only)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60045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MORE CONFIRMATION OPTIONS FOR SUPPLIERS – Make </a:t>
            </a:r>
            <a:r>
              <a:rPr lang="en-US" sz="1100" b="1" dirty="0"/>
              <a:t>PO Commit process more flexible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be able to provide Ship date commit, and Arrival date commit too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be able to provide Tracking number information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can send Forecast commit against to Discrete Orders and Schedule Agreements too and e2o can store it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can send Ship date and qty commit against JIT SA – firm demand and e2o store data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DATA MANAGEMENT - Provide </a:t>
            </a:r>
            <a:r>
              <a:rPr lang="en-US" sz="1100" b="1" dirty="0"/>
              <a:t>timely supply status visibility </a:t>
            </a:r>
            <a:endParaRPr lang="en-US" sz="11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Daily FC data refresh </a:t>
            </a:r>
            <a:r>
              <a:rPr lang="en-US" sz="1100" dirty="0"/>
              <a:t>for Planned Orders and weekly FC Data refresh for Schedule Agreements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&amp; Prioritized Problem list summary </a:t>
            </a:r>
            <a:r>
              <a:rPr lang="en-US" sz="1100" dirty="0"/>
              <a:t>view of POs which reqWEBre Buyer action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Database in e2o for exception Vendor contact</a:t>
            </a:r>
            <a:r>
              <a:rPr lang="en-US" sz="1100" dirty="0"/>
              <a:t> – centralized solution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Full PO History view </a:t>
            </a:r>
            <a:r>
              <a:rPr lang="en-US" sz="1100" dirty="0"/>
              <a:t>is available in e2o</a:t>
            </a:r>
            <a:endParaRPr lang="hu-HU" sz="11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hu-HU" sz="1100" dirty="0"/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15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 more information, training videos, please visit our portal</a:t>
            </a:r>
            <a:r>
              <a:rPr lang="en-US" sz="1500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</a:t>
            </a:r>
            <a:r>
              <a:rPr lang="en-US" sz="1500" b="1" u="sng" dirty="0">
                <a:solidFill>
                  <a:srgbClr val="15BE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https://www.jabil.com/about-us/supplier/supplier-collaboration.html</a:t>
            </a:r>
            <a:endParaRPr lang="en-US" sz="15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232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Visit our Supplier Portal for more Information: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</a:rPr>
              <a:t>SUPPLIERS IN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hu-HU" dirty="0">
                <a:latin typeface="+mj-lt"/>
              </a:rPr>
              <a:t>OVERVIEW</a:t>
            </a:r>
            <a:endParaRPr lang="en-US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3980298"/>
            <a:ext cx="11545454" cy="22708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sz="1200" b="1" dirty="0">
                <a:solidFill>
                  <a:srgbClr val="60605B"/>
                </a:solidFill>
              </a:rPr>
              <a:t>e2open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is Jabil new Collaboration Platform to standardize and digitize our communication, one system for all Suppliers, all Communication methods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Automation of Purchase Order and Reschedule and/or Cancellation System message and Forecast communication to supplier and response write back into ERP system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Improved partnership with </a:t>
            </a:r>
            <a:r>
              <a:rPr lang="hu-HU" sz="1200" b="0" i="0" dirty="0">
                <a:effectLst/>
              </a:rPr>
              <a:t>our </a:t>
            </a:r>
            <a:r>
              <a:rPr lang="en-US" sz="1200" b="0" i="0" dirty="0">
                <a:effectLst/>
              </a:rPr>
              <a:t>Suppliers thru proactive collaboration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Platform for Suppliers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and Buyers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 for short-term and long-term supply problems to support RISK and Shortage Management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e2open </a:t>
            </a:r>
            <a:r>
              <a:rPr lang="en-GB" sz="1200" b="1" dirty="0">
                <a:solidFill>
                  <a:schemeClr val="tx2"/>
                </a:solidFill>
              </a:rPr>
              <a:t>are mapping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our Open PO and FC data from our ERP system &gt; summarize it </a:t>
            </a:r>
            <a:r>
              <a:rPr lang="en-GB" sz="1200" b="1" dirty="0">
                <a:solidFill>
                  <a:schemeClr val="tx2"/>
                </a:solidFill>
              </a:rPr>
              <a:t>in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a user-friendly Interface &gt;then send it out to our Suppliers automatically</a:t>
            </a:r>
            <a:endParaRPr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  <a:p>
            <a:pPr>
              <a:lnSpc>
                <a:spcPct val="150000"/>
              </a:lnSpc>
              <a:defRPr/>
            </a:pPr>
            <a:endParaRPr lang="en-US" sz="1200" i="0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TYPES OF SUPPLIERS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382048" y="1117244"/>
            <a:ext cx="5037145" cy="440769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/>
              <a:t>IN e2open WE HAVE 2 TYPES OF SUPPLIERS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Email-based Suppliers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Portal Suppliers</a:t>
            </a: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are our email-based</a:t>
            </a:r>
            <a:r>
              <a:rPr lang="hu-HU" sz="1600" dirty="0"/>
              <a:t> supplier</a:t>
            </a:r>
            <a:r>
              <a:rPr lang="en-US" sz="1600" dirty="0"/>
              <a:t>s</a:t>
            </a:r>
            <a:r>
              <a:rPr lang="hu-HU" sz="1600" dirty="0"/>
              <a:t> – </a:t>
            </a:r>
            <a:r>
              <a:rPr lang="en-US" sz="1600" dirty="0"/>
              <a:t>there is </a:t>
            </a:r>
            <a:r>
              <a:rPr lang="hu-HU" sz="1600" dirty="0"/>
              <a:t>no direct access to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No need</a:t>
            </a:r>
            <a:r>
              <a:rPr lang="en-US" sz="1600" dirty="0"/>
              <a:t> for </a:t>
            </a:r>
            <a:r>
              <a:rPr lang="hu-HU" sz="1600" dirty="0"/>
              <a:t>registration</a:t>
            </a:r>
            <a:r>
              <a:rPr lang="en-US" sz="1600" dirty="0"/>
              <a:t> – everything takes place through email</a:t>
            </a:r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There is a one-time</a:t>
            </a:r>
            <a:r>
              <a:rPr lang="hu-HU" sz="1600" dirty="0"/>
              <a:t> token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offer </a:t>
            </a:r>
            <a:r>
              <a:rPr lang="hu-HU" sz="1600" dirty="0"/>
              <a:t>3 communication options – see </a:t>
            </a:r>
            <a:r>
              <a:rPr lang="en-US" sz="1600" dirty="0"/>
              <a:t>more information on the next slide</a:t>
            </a:r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suppliers have direct access to the 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Jabil sends invitation and registration is reqWEBred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 Confirmation is located directly in the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Portal also enables Forecast, PO &amp; Goods Receipts visibility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181468" y="1034146"/>
            <a:ext cx="1195286" cy="224302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stCxn id="6" idx="2"/>
            <a:endCxn id="7" idx="2"/>
          </p:cNvCxnSpPr>
          <p:nvPr/>
        </p:nvCxnSpPr>
        <p:spPr>
          <a:xfrm rot="16200000" flipH="1">
            <a:off x="6377414" y="1081220"/>
            <a:ext cx="1195285" cy="214887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164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hu-HU" u="sng" dirty="0"/>
              <a:t>YOUR</a:t>
            </a:r>
            <a:r>
              <a:rPr lang="hu-HU" dirty="0"/>
              <a:t> COLLABORATION OPTIONS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412930"/>
              </p:ext>
            </p:extLst>
          </p:nvPr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bg1"/>
                          </a:solidFill>
                        </a:rPr>
                        <a:t>Simplified WEB link</a:t>
                      </a:r>
                      <a:endParaRPr lang="en-US" sz="16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Excel attachment + WEB 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/>
                        <a:t>Email body message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Predefined system email  Alerts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Predefined system email Alerts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Predefined system email Alerts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>
                          <a:solidFill>
                            <a:srgbClr val="002060"/>
                          </a:solidFill>
                        </a:rPr>
                        <a:t>simplified WEB link 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</a:rPr>
                        <a:t>from an automated 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Open </a:t>
                      </a:r>
                      <a:r>
                        <a:rPr lang="en-US" sz="1200" b="0" u="sng" noProof="0" dirty="0">
                          <a:solidFill>
                            <a:srgbClr val="002060"/>
                          </a:solidFill>
                        </a:rPr>
                        <a:t>excel attachment </a:t>
                      </a:r>
                      <a:r>
                        <a:rPr lang="en-US" sz="1200" b="0" noProof="0" dirty="0"/>
                        <a:t>from system email / same as today with weekly OOR or 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 dirty="0">
                          <a:solidFill>
                            <a:srgbClr val="002060"/>
                          </a:solidFill>
                        </a:rPr>
                        <a:t>simplified WEB link </a:t>
                      </a:r>
                      <a:r>
                        <a:rPr lang="en-US" sz="1200" u="none" kern="1200" noProof="0" dirty="0">
                          <a:solidFill>
                            <a:schemeClr val="tx1"/>
                          </a:solidFill>
                        </a:rPr>
                        <a:t>from the email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Embedded HTML </a:t>
                      </a:r>
                      <a:r>
                        <a:rPr lang="en-US" sz="1200" b="0" u="sng" noProof="0" dirty="0">
                          <a:solidFill>
                            <a:srgbClr val="002060"/>
                          </a:solidFill>
                        </a:rPr>
                        <a:t>table from the email body text </a:t>
                      </a:r>
                      <a:r>
                        <a:rPr lang="en-US" sz="1200" b="0" noProof="0" dirty="0"/>
                        <a:t>put commit there (date &amp; qty) and send 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ACCESS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NOTIFICATION</a:t>
            </a:r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REPLY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200">
                <a:solidFill>
                  <a:srgbClr val="002060"/>
                </a:solidFill>
              </a:rPr>
              <a:t>NOTE : one time token is expiring after  72 hours</a:t>
            </a: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Email-based Suppliers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You will be onboarded with </a:t>
            </a:r>
            <a:r>
              <a:rPr lang="en-US" b="1" dirty="0"/>
              <a:t>email</a:t>
            </a:r>
            <a:r>
              <a:rPr lang="en-US" dirty="0"/>
              <a:t> communication: </a:t>
            </a:r>
            <a:r>
              <a:rPr lang="en-US" u="sng" dirty="0"/>
              <a:t>default set up is Excel attachment + WEB Link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5865091" y="3427111"/>
            <a:ext cx="2220845" cy="63298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stCxn id="14" idx="1"/>
            <a:endCxn id="17" idx="0"/>
          </p:cNvCxnSpPr>
          <p:nvPr/>
        </p:nvCxnSpPr>
        <p:spPr>
          <a:xfrm rot="16200000" flipH="1">
            <a:off x="5650597" y="2102193"/>
            <a:ext cx="1616693" cy="1033141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1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 dirty="0"/>
              <a:t>YOUR COMMUNICATION DETAILS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233557"/>
              </p:ext>
            </p:extLst>
          </p:nvPr>
        </p:nvGraphicFramePr>
        <p:xfrm>
          <a:off x="461818" y="1860782"/>
          <a:ext cx="10577696" cy="2618431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6 hours (</a:t>
                      </a:r>
                      <a:r>
                        <a:rPr lang="hu-HU" sz="1100" noProof="0" dirty="0">
                          <a:solidFill>
                            <a:schemeClr val="bg1"/>
                          </a:solidFill>
                        </a:rPr>
                        <a:t>starting </a:t>
                      </a:r>
                      <a:r>
                        <a:rPr lang="hu-HU" sz="1100" noProof="0" dirty="0" err="1">
                          <a:solidFill>
                            <a:schemeClr val="bg1"/>
                          </a:solidFill>
                        </a:rPr>
                        <a:t>at</a:t>
                      </a:r>
                      <a:r>
                        <a:rPr lang="hu-HU" sz="110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0:00:00 UTC) based on Buyer approval</a:t>
                      </a: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You will receive this Alert once per week, based on  Buyer approval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twice per day 0:00 UTC and 12:00 UTC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</a:t>
                      </a:r>
                      <a:r>
                        <a:rPr lang="hu-HU" sz="1000" noProof="0" dirty="0" err="1"/>
                        <a:t>twice</a:t>
                      </a:r>
                      <a:r>
                        <a:rPr lang="en-US" sz="1000" noProof="0" dirty="0"/>
                        <a:t> per day (only if Jabil place new PO to you)</a:t>
                      </a:r>
                    </a:p>
                    <a:p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System mail address: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en-US" sz="1400" dirty="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Once you are onboarded into e2open – you will receive below consolidated Alerts for your Vendor code from different plants, based on Communication Period and Alert frequency.</a:t>
            </a:r>
          </a:p>
          <a:p>
            <a:endParaRPr lang="en-US" sz="1400"/>
          </a:p>
          <a:p>
            <a:r>
              <a:rPr lang="en-US" sz="1400" b="1" u="sng">
                <a:solidFill>
                  <a:srgbClr val="002060"/>
                </a:solidFill>
              </a:rPr>
              <a:t>Note: </a:t>
            </a:r>
            <a:r>
              <a:rPr lang="en-US" sz="1400">
                <a:solidFill>
                  <a:srgbClr val="002060"/>
                </a:solidFill>
              </a:rPr>
              <a:t>Alerts will be including only those POs that weren't included in the prior email alert!</a:t>
            </a:r>
          </a:p>
        </p:txBody>
      </p:sp>
    </p:spTree>
    <p:extLst>
      <p:ext uri="{BB962C8B-B14F-4D97-AF65-F5344CB8AC3E}">
        <p14:creationId xmlns:p14="http://schemas.microsoft.com/office/powerpoint/2010/main" val="377180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PO STATE TRANSITIONS IN e2open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8696060" y="1237578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no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34400" y="5754255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 SUPPLIERS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600" b="1" dirty="0">
                <a:latin typeface="Grandview"/>
              </a:rPr>
              <a:t>Supplier will receive system email notification with Excel attachment about </a:t>
            </a:r>
            <a:endParaRPr lang="en-US" sz="1600" b="1" dirty="0">
              <a:latin typeface="Grandview" panose="020B0502040204020203" pitchFamily="34" charset="0"/>
            </a:endParaRPr>
          </a:p>
          <a:p>
            <a:endParaRPr lang="en-US" sz="16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New Purchase Orders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en-US" sz="1600" i="1" dirty="0">
                <a:latin typeface="Grandview"/>
              </a:rPr>
              <a:t>after Jabil place new PO, two times per day/no repeating Alerts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Open PO Summary</a:t>
            </a:r>
          </a:p>
          <a:p>
            <a:r>
              <a:rPr lang="en-US" sz="1600" i="1" dirty="0">
                <a:latin typeface="Grandview"/>
              </a:rPr>
              <a:t>once per week /upon Jabil buyer review and release</a:t>
            </a:r>
          </a:p>
          <a:p>
            <a:r>
              <a:rPr lang="en-US" sz="1600" i="1" dirty="0">
                <a:latin typeface="Grandview"/>
              </a:rPr>
              <a:t>including PO Rescheduling and Cancellation requests too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New or Changed Forecast</a:t>
            </a:r>
          </a:p>
          <a:p>
            <a:r>
              <a:rPr lang="en-US" sz="1600" i="1" dirty="0">
                <a:latin typeface="Grandview"/>
              </a:rPr>
              <a:t>once per week /upon Jabil buyer review and release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b="1" dirty="0">
                <a:latin typeface="Grandview"/>
              </a:rPr>
              <a:t>Supplier will be able to send confirmation for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Grandview"/>
              </a:rPr>
              <a:t>New and Open PO </a:t>
            </a:r>
            <a:r>
              <a:rPr lang="en-US" sz="1600" dirty="0">
                <a:ea typeface="+mn-lt"/>
                <a:cs typeface="+mn-lt"/>
              </a:rPr>
              <a:t>delivery date and quantity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Grandview"/>
              </a:rPr>
              <a:t>PO Rescheduling &amp; Cancel request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ea typeface="+mn-lt"/>
                <a:cs typeface="+mn-lt"/>
              </a:rPr>
              <a:t>Forecast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u="sng" dirty="0">
                <a:latin typeface="Grandview"/>
              </a:rPr>
              <a:t>in reply email with updated Excel attachment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b="1" dirty="0">
                <a:latin typeface="Grandview"/>
              </a:rPr>
              <a:t>After  72 hours one-time token will be expired!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EMAIL/EXCEL NOTIFICATION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7865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17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ALERTS</a:t>
            </a:r>
            <a:r>
              <a:rPr lang="en-US" dirty="0"/>
              <a:t> |</a:t>
            </a:r>
            <a:r>
              <a:rPr lang="hu-HU" dirty="0"/>
              <a:t> EXCEL ATTACHMENT NOTIFICATION</a:t>
            </a:r>
            <a:r>
              <a:rPr lang="en-US" dirty="0"/>
              <a:t> |</a:t>
            </a:r>
            <a:r>
              <a:rPr lang="hu-HU" dirty="0"/>
              <a:t> STEPS &amp; TIPS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6499422"/>
              </p:ext>
            </p:extLst>
          </p:nvPr>
        </p:nvGraphicFramePr>
        <p:xfrm>
          <a:off x="7047345" y="914400"/>
          <a:ext cx="4886870" cy="5067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806b1aa7-8f37-4b3e-a7b1-2529ab7e31a0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ea0f5416-4c9d-4486-861b-6b8141278f4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265F0AABE31544A348F5073C5D8140" ma:contentTypeVersion="17" ma:contentTypeDescription="Create a new document." ma:contentTypeScope="" ma:versionID="21e7e8c7ab58fa039a979025d588093a">
  <xsd:schema xmlns:xsd="http://www.w3.org/2001/XMLSchema" xmlns:xs="http://www.w3.org/2001/XMLSchema" xmlns:p="http://schemas.microsoft.com/office/2006/metadata/properties" xmlns:ns2="ea0f5416-4c9d-4486-861b-6b8141278f4f" xmlns:ns3="8df4ecc1-dfa4-474d-adc0-f795c9945782" xmlns:ns4="806b1aa7-8f37-4b3e-a7b1-2529ab7e31a0" targetNamespace="http://schemas.microsoft.com/office/2006/metadata/properties" ma:root="true" ma:fieldsID="dc3ac3fc80f8b8a9e18440d05b0a184c" ns2:_="" ns3:_="" ns4:_="">
    <xsd:import namespace="ea0f5416-4c9d-4486-861b-6b8141278f4f"/>
    <xsd:import namespace="8df4ecc1-dfa4-474d-adc0-f795c9945782"/>
    <xsd:import namespace="806b1aa7-8f37-4b3e-a7b1-2529ab7e31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0f5416-4c9d-4486-861b-6b8141278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9152a92-a54e-4bc2-8c57-965f15cc0d45}" ma:internalName="TaxCatchAll" ma:showField="CatchAllData" ma:web="806b1aa7-8f37-4b3e-a7b1-2529ab7e31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6b1aa7-8f37-4b3e-a7b1-2529ab7e31a0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schemas.microsoft.com/office/2006/metadata/properties"/>
    <ds:schemaRef ds:uri="8df4ecc1-dfa4-474d-adc0-f795c9945782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96a41bf7-7bba-400d-9b09-6d9131e68213"/>
    <ds:schemaRef ds:uri="http://schemas.microsoft.com/office/infopath/2007/PartnerControls"/>
    <ds:schemaRef ds:uri="1a2d8a1b-ec49-48b3-a505-2779a278398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A6EA38-41DE-4BF9-8996-6E6C95A6A0AF}"/>
</file>

<file path=docProps/app.xml><?xml version="1.0" encoding="utf-8"?>
<Properties xmlns="http://schemas.openxmlformats.org/officeDocument/2006/extended-properties" xmlns:vt="http://schemas.openxmlformats.org/officeDocument/2006/docPropsVTypes">
  <TotalTime>16007</TotalTime>
  <Words>2517</Words>
  <Application>Microsoft Office PowerPoint</Application>
  <PresentationFormat>Szélesvásznú</PresentationFormat>
  <Paragraphs>394</Paragraphs>
  <Slides>20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20</vt:i4>
      </vt:variant>
    </vt:vector>
  </HeadingPairs>
  <TitlesOfParts>
    <vt:vector size="22" baseType="lpstr">
      <vt:lpstr>Jabil</vt:lpstr>
      <vt:lpstr>2_Jabil</vt:lpstr>
      <vt:lpstr>Supplier Order Collaboration</vt:lpstr>
      <vt:lpstr>WHY e2open?</vt:lpstr>
      <vt:lpstr>SUPPLIERS IN e2open | OVERVIEW</vt:lpstr>
      <vt:lpstr>SUPPLIERS IN e2open |  TYPES OF SUPPLIERS</vt:lpstr>
      <vt:lpstr>SUPPLIERS IN e2open |  YOUR COLLABORATION OPTIONS</vt:lpstr>
      <vt:lpstr>YOUR COMMUNICATION DETAILS</vt:lpstr>
      <vt:lpstr>PO STATE TRANSITIONS IN e2open</vt:lpstr>
      <vt:lpstr>Email-based SUPPLIERS </vt:lpstr>
      <vt:lpstr>SUPPLIER ALERTS | EXCEL ATTACHMENT NOTIFICATION | STEPS &amp; TIPS</vt:lpstr>
      <vt:lpstr>SUPPLIER RESPONSE | EXCEL ATTACHMENT</vt:lpstr>
      <vt:lpstr>SUPPLIER RESPONSE | EXCEL ATTACHMENT |RESPONSE OPTIONS</vt:lpstr>
      <vt:lpstr>Email-based SUPPLIERS </vt:lpstr>
      <vt:lpstr>SUPPLIER ALERTS | WEB LINK NOTIFICATION | STEPS &amp; TIPS</vt:lpstr>
      <vt:lpstr>SUPPLIER RESPONSE | WEB LINK RESONSE</vt:lpstr>
      <vt:lpstr>SUPPLIER RESPONSE | WEB LINK | RESPONSE OPTIONS</vt:lpstr>
      <vt:lpstr>Email-based SUPPLIERS </vt:lpstr>
      <vt:lpstr>SUPPLIER ALERTS | EMAIL TEXT NOTIFICATION</vt:lpstr>
      <vt:lpstr>SUPPLIER ALERTS | EMAIL TEXT NOTIFICATION</vt:lpstr>
      <vt:lpstr>SUPPLIER RESPONSE | EMAIL TEXT | RESPONSE OPTIONS</vt:lpstr>
      <vt:lpstr>Visit our Supplier Portal for more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Henriett Bakos</cp:lastModifiedBy>
  <cp:revision>202</cp:revision>
  <dcterms:created xsi:type="dcterms:W3CDTF">2022-05-05T08:26:01Z</dcterms:created>
  <dcterms:modified xsi:type="dcterms:W3CDTF">2023-07-13T09:01:27Z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0x0101009D265F0AABE31544A348F5073C5D8140</vt:lpwstr>
  </property>
  <property fmtid="{D5CDD505-2E9C-101B-9397-08002B2CF9AE}" pid="3" name="MediaServiceImageTags">
    <vt:lpwstr/>
  </property>
</Properties>
</file>