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6"/>
  </p:notesMasterIdLst>
  <p:sldIdLst>
    <p:sldId id="3416" r:id="rId6"/>
    <p:sldId id="2134959155" r:id="rId7"/>
    <p:sldId id="2134959156" r:id="rId8"/>
    <p:sldId id="3388" r:id="rId9"/>
    <p:sldId id="2134959161" r:id="rId10"/>
    <p:sldId id="3349" r:id="rId11"/>
    <p:sldId id="2134959116" r:id="rId12"/>
    <p:sldId id="3432" r:id="rId13"/>
    <p:sldId id="3433" r:id="rId14"/>
    <p:sldId id="3359" r:id="rId15"/>
    <p:sldId id="2134959162" r:id="rId16"/>
    <p:sldId id="2134959163" r:id="rId17"/>
    <p:sldId id="2134959164" r:id="rId18"/>
    <p:sldId id="2134959165" r:id="rId19"/>
    <p:sldId id="2134959134" r:id="rId20"/>
    <p:sldId id="3407" r:id="rId21"/>
    <p:sldId id="3363" r:id="rId22"/>
    <p:sldId id="3408" r:id="rId23"/>
    <p:sldId id="3340" r:id="rId24"/>
    <p:sldId id="213495916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总结部分" id="{7EEACD17-2F28-4906-B264-734175374310}">
          <p14:sldIdLst>
            <p14:sldId id="3416"/>
          </p14:sldIdLst>
        </p14:section>
        <p14:section name="E2Open中的供应商 | 合作方案" id="{E57C60B6-9014-43AB-A0D1-535459A2B65F}">
          <p14:sldIdLst>
            <p14:sldId id="2134959155"/>
            <p14:sldId id="2134959156"/>
            <p14:sldId id="3388"/>
            <p14:sldId id="2134959161"/>
            <p14:sldId id="3349"/>
          </p14:sldIdLst>
        </p14:section>
        <p14:section name="长尾供应商 - 电子邮件文本" id="{19245C6B-899E-4ECB-9C92-9F2E72FFB41A}">
          <p14:sldIdLst>
            <p14:sldId id="2134959116"/>
            <p14:sldId id="3432"/>
            <p14:sldId id="3433"/>
            <p14:sldId id="3359"/>
            <p14:sldId id="2134959162"/>
            <p14:sldId id="2134959163"/>
            <p14:sldId id="2134959164"/>
            <p14:sldId id="2134959165"/>
          </p14:sldIdLst>
        </p14:section>
        <p14:section name="新订单 / 未结订单通知" id="{7C865620-5141-40E9-BA30-E196EEF30D1A}">
          <p14:sldIdLst>
            <p14:sldId id="2134959134"/>
            <p14:sldId id="3407"/>
            <p14:sldId id="3363"/>
            <p14:sldId id="3408"/>
            <p14:sldId id="3340"/>
            <p14:sldId id="21349591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6DD49B-D52D-4A0A-AC0C-5D7F02D9849B}" v="129" dt="2023-10-12T07:24:07.5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Rita Li" userId="a061752a-e4ed-4f2d-9c64-079c4cd78395" providerId="ADAL" clId="{606DD49B-D52D-4A0A-AC0C-5D7F02D9849B}"/>
    <pc:docChg chg="undo custSel addSld delSld modSld modSection">
      <pc:chgData name="MsRita Li" userId="a061752a-e4ed-4f2d-9c64-079c4cd78395" providerId="ADAL" clId="{606DD49B-D52D-4A0A-AC0C-5D7F02D9849B}" dt="2023-10-12T07:24:07.585" v="940"/>
      <pc:docMkLst>
        <pc:docMk/>
      </pc:docMkLst>
      <pc:sldChg chg="del">
        <pc:chgData name="MsRita Li" userId="a061752a-e4ed-4f2d-9c64-079c4cd78395" providerId="ADAL" clId="{606DD49B-D52D-4A0A-AC0C-5D7F02D9849B}" dt="2023-09-21T06:17:42.578" v="7" actId="47"/>
        <pc:sldMkLst>
          <pc:docMk/>
          <pc:sldMk cId="1660064476" sldId="3324"/>
        </pc:sldMkLst>
      </pc:sldChg>
      <pc:sldChg chg="modSp mod">
        <pc:chgData name="MsRita Li" userId="a061752a-e4ed-4f2d-9c64-079c4cd78395" providerId="ADAL" clId="{606DD49B-D52D-4A0A-AC0C-5D7F02D9849B}" dt="2023-09-22T06:57:31.027" v="917"/>
        <pc:sldMkLst>
          <pc:docMk/>
          <pc:sldMk cId="1117504896" sldId="3340"/>
        </pc:sldMkLst>
        <pc:spChg chg="mod">
          <ac:chgData name="MsRita Li" userId="a061752a-e4ed-4f2d-9c64-079c4cd78395" providerId="ADAL" clId="{606DD49B-D52D-4A0A-AC0C-5D7F02D9849B}" dt="2023-09-22T06:43:39.482" v="845"/>
          <ac:spMkLst>
            <pc:docMk/>
            <pc:sldMk cId="1117504896" sldId="3340"/>
            <ac:spMk id="3" creationId="{80C05771-D08D-B3F3-B4C8-6488C0D1896D}"/>
          </ac:spMkLst>
        </pc:spChg>
        <pc:spChg chg="mod">
          <ac:chgData name="MsRita Li" userId="a061752a-e4ed-4f2d-9c64-079c4cd78395" providerId="ADAL" clId="{606DD49B-D52D-4A0A-AC0C-5D7F02D9849B}" dt="2023-09-22T06:57:04.976" v="916" actId="20577"/>
          <ac:spMkLst>
            <pc:docMk/>
            <pc:sldMk cId="1117504896" sldId="3340"/>
            <ac:spMk id="10" creationId="{ABDE4EE8-D1AC-0A3E-B9C5-94A6A8B8CD41}"/>
          </ac:spMkLst>
        </pc:spChg>
        <pc:spChg chg="mod">
          <ac:chgData name="MsRita Li" userId="a061752a-e4ed-4f2d-9c64-079c4cd78395" providerId="ADAL" clId="{606DD49B-D52D-4A0A-AC0C-5D7F02D9849B}" dt="2023-09-22T06:57:31.027" v="917"/>
          <ac:spMkLst>
            <pc:docMk/>
            <pc:sldMk cId="1117504896" sldId="3340"/>
            <ac:spMk id="12" creationId="{50FDA24F-AC1D-4BC7-DE92-6B19444885A6}"/>
          </ac:spMkLst>
        </pc:spChg>
      </pc:sldChg>
      <pc:sldChg chg="del">
        <pc:chgData name="MsRita Li" userId="a061752a-e4ed-4f2d-9c64-079c4cd78395" providerId="ADAL" clId="{606DD49B-D52D-4A0A-AC0C-5D7F02D9849B}" dt="2023-09-21T06:17:59.448" v="9" actId="47"/>
        <pc:sldMkLst>
          <pc:docMk/>
          <pc:sldMk cId="1913164912" sldId="3346"/>
        </pc:sldMkLst>
      </pc:sldChg>
      <pc:sldChg chg="addSp delSp modSp add mod">
        <pc:chgData name="MsRita Li" userId="a061752a-e4ed-4f2d-9c64-079c4cd78395" providerId="ADAL" clId="{606DD49B-D52D-4A0A-AC0C-5D7F02D9849B}" dt="2023-10-12T07:23:54.512" v="939"/>
        <pc:sldMkLst>
          <pc:docMk/>
          <pc:sldMk cId="76549085" sldId="3349"/>
        </pc:sldMkLst>
        <pc:picChg chg="del">
          <ac:chgData name="MsRita Li" userId="a061752a-e4ed-4f2d-9c64-079c4cd78395" providerId="ADAL" clId="{606DD49B-D52D-4A0A-AC0C-5D7F02D9849B}" dt="2023-10-12T07:23:53.461" v="938" actId="478"/>
          <ac:picMkLst>
            <pc:docMk/>
            <pc:sldMk cId="76549085" sldId="3349"/>
            <ac:picMk id="2" creationId="{882C32CB-7EE4-0274-FBC2-D20E0338257D}"/>
          </ac:picMkLst>
        </pc:picChg>
        <pc:picChg chg="add mod">
          <ac:chgData name="MsRita Li" userId="a061752a-e4ed-4f2d-9c64-079c4cd78395" providerId="ADAL" clId="{606DD49B-D52D-4A0A-AC0C-5D7F02D9849B}" dt="2023-10-12T07:23:54.512" v="939"/>
          <ac:picMkLst>
            <pc:docMk/>
            <pc:sldMk cId="76549085" sldId="3349"/>
            <ac:picMk id="7" creationId="{3004D9C8-AEF6-6FEB-32BE-B1E931E36605}"/>
          </ac:picMkLst>
        </pc:picChg>
      </pc:sldChg>
      <pc:sldChg chg="addSp modSp mod">
        <pc:chgData name="MsRita Li" userId="a061752a-e4ed-4f2d-9c64-079c4cd78395" providerId="ADAL" clId="{606DD49B-D52D-4A0A-AC0C-5D7F02D9849B}" dt="2023-10-12T07:23:47.043" v="937"/>
        <pc:sldMkLst>
          <pc:docMk/>
          <pc:sldMk cId="3180889440" sldId="3359"/>
        </pc:sldMkLst>
        <pc:spChg chg="mod">
          <ac:chgData name="MsRita Li" userId="a061752a-e4ed-4f2d-9c64-079c4cd78395" providerId="ADAL" clId="{606DD49B-D52D-4A0A-AC0C-5D7F02D9849B}" dt="2023-09-21T07:09:46.332" v="557" actId="313"/>
          <ac:spMkLst>
            <pc:docMk/>
            <pc:sldMk cId="3180889440" sldId="3359"/>
            <ac:spMk id="3" creationId="{3A0EA040-FB37-481E-C668-96F476EBEE42}"/>
          </ac:spMkLst>
        </pc:spChg>
        <pc:spChg chg="mod">
          <ac:chgData name="MsRita Li" userId="a061752a-e4ed-4f2d-9c64-079c4cd78395" providerId="ADAL" clId="{606DD49B-D52D-4A0A-AC0C-5D7F02D9849B}" dt="2023-09-21T06:58:57.723" v="228"/>
          <ac:spMkLst>
            <pc:docMk/>
            <pc:sldMk cId="3180889440" sldId="3359"/>
            <ac:spMk id="13" creationId="{0340FE55-BFF0-D6A2-2077-21463CDBE403}"/>
          </ac:spMkLst>
        </pc:spChg>
        <pc:graphicFrameChg chg="mod modGraphic">
          <ac:chgData name="MsRita Li" userId="a061752a-e4ed-4f2d-9c64-079c4cd78395" providerId="ADAL" clId="{606DD49B-D52D-4A0A-AC0C-5D7F02D9849B}" dt="2023-10-12T07:23:03.678" v="936"/>
          <ac:graphicFrameMkLst>
            <pc:docMk/>
            <pc:sldMk cId="3180889440" sldId="3359"/>
            <ac:graphicFrameMk id="5" creationId="{A97B374C-0496-7793-31EF-4EE879DDB0A0}"/>
          </ac:graphicFrameMkLst>
        </pc:graphicFrameChg>
        <pc:picChg chg="add mod">
          <ac:chgData name="MsRita Li" userId="a061752a-e4ed-4f2d-9c64-079c4cd78395" providerId="ADAL" clId="{606DD49B-D52D-4A0A-AC0C-5D7F02D9849B}" dt="2023-10-12T07:23:47.043" v="937"/>
          <ac:picMkLst>
            <pc:docMk/>
            <pc:sldMk cId="3180889440" sldId="3359"/>
            <ac:picMk id="2" creationId="{F37FF0C3-6025-719C-B735-460EC04A2D69}"/>
          </ac:picMkLst>
        </pc:picChg>
      </pc:sldChg>
      <pc:sldChg chg="modSp mod">
        <pc:chgData name="MsRita Li" userId="a061752a-e4ed-4f2d-9c64-079c4cd78395" providerId="ADAL" clId="{606DD49B-D52D-4A0A-AC0C-5D7F02D9849B}" dt="2023-09-21T07:47:27.734" v="788" actId="20577"/>
        <pc:sldMkLst>
          <pc:docMk/>
          <pc:sldMk cId="2768794304" sldId="3363"/>
        </pc:sldMkLst>
        <pc:spChg chg="mod">
          <ac:chgData name="MsRita Li" userId="a061752a-e4ed-4f2d-9c64-079c4cd78395" providerId="ADAL" clId="{606DD49B-D52D-4A0A-AC0C-5D7F02D9849B}" dt="2023-09-21T07:47:27.734" v="788" actId="20577"/>
          <ac:spMkLst>
            <pc:docMk/>
            <pc:sldMk cId="2768794304" sldId="3363"/>
            <ac:spMk id="3" creationId="{EE2CFDA2-0B78-2EB7-6D1E-0988A3A66713}"/>
          </ac:spMkLst>
        </pc:spChg>
        <pc:spChg chg="mod">
          <ac:chgData name="MsRita Li" userId="a061752a-e4ed-4f2d-9c64-079c4cd78395" providerId="ADAL" clId="{606DD49B-D52D-4A0A-AC0C-5D7F02D9849B}" dt="2023-09-21T07:47:05.935" v="787" actId="6549"/>
          <ac:spMkLst>
            <pc:docMk/>
            <pc:sldMk cId="2768794304" sldId="3363"/>
            <ac:spMk id="7" creationId="{73527E60-EC68-B38F-7BA4-6565249FA086}"/>
          </ac:spMkLst>
        </pc:spChg>
      </pc:sldChg>
      <pc:sldChg chg="modSp add del mod">
        <pc:chgData name="MsRita Li" userId="a061752a-e4ed-4f2d-9c64-079c4cd78395" providerId="ADAL" clId="{606DD49B-D52D-4A0A-AC0C-5D7F02D9849B}" dt="2023-09-21T06:27:04.617" v="94"/>
        <pc:sldMkLst>
          <pc:docMk/>
          <pc:sldMk cId="3012219422" sldId="3388"/>
        </pc:sldMkLst>
        <pc:spChg chg="mod">
          <ac:chgData name="MsRita Li" userId="a061752a-e4ed-4f2d-9c64-079c4cd78395" providerId="ADAL" clId="{606DD49B-D52D-4A0A-AC0C-5D7F02D9849B}" dt="2023-09-21T06:27:04.617" v="94"/>
          <ac:spMkLst>
            <pc:docMk/>
            <pc:sldMk cId="3012219422" sldId="3388"/>
            <ac:spMk id="14" creationId="{3414C9A3-D30B-C54F-26DB-D275F2D2D61D}"/>
          </ac:spMkLst>
        </pc:spChg>
        <pc:spChg chg="mod">
          <ac:chgData name="MsRita Li" userId="a061752a-e4ed-4f2d-9c64-079c4cd78395" providerId="ADAL" clId="{606DD49B-D52D-4A0A-AC0C-5D7F02D9849B}" dt="2023-09-21T06:25:52.355" v="91" actId="1038"/>
          <ac:spMkLst>
            <pc:docMk/>
            <pc:sldMk cId="3012219422" sldId="3388"/>
            <ac:spMk id="17" creationId="{5C43C7A6-2101-45CC-6B0C-1BFBB8C966C3}"/>
          </ac:spMkLst>
        </pc:spChg>
        <pc:cxnChg chg="mod">
          <ac:chgData name="MsRita Li" userId="a061752a-e4ed-4f2d-9c64-079c4cd78395" providerId="ADAL" clId="{606DD49B-D52D-4A0A-AC0C-5D7F02D9849B}" dt="2023-09-21T06:25:52.355" v="91" actId="1038"/>
          <ac:cxnSpMkLst>
            <pc:docMk/>
            <pc:sldMk cId="3012219422" sldId="3388"/>
            <ac:cxnSpMk id="22" creationId="{BD51DB29-BB5F-029A-6A6E-9063B58D55A4}"/>
          </ac:cxnSpMkLst>
        </pc:cxnChg>
      </pc:sldChg>
      <pc:sldChg chg="del">
        <pc:chgData name="MsRita Li" userId="a061752a-e4ed-4f2d-9c64-079c4cd78395" providerId="ADAL" clId="{606DD49B-D52D-4A0A-AC0C-5D7F02D9849B}" dt="2023-09-21T07:06:14.725" v="240" actId="47"/>
        <pc:sldMkLst>
          <pc:docMk/>
          <pc:sldMk cId="4043901168" sldId="3405"/>
        </pc:sldMkLst>
      </pc:sldChg>
      <pc:sldChg chg="del">
        <pc:chgData name="MsRita Li" userId="a061752a-e4ed-4f2d-9c64-079c4cd78395" providerId="ADAL" clId="{606DD49B-D52D-4A0A-AC0C-5D7F02D9849B}" dt="2023-09-21T07:04:24.848" v="230" actId="47"/>
        <pc:sldMkLst>
          <pc:docMk/>
          <pc:sldMk cId="2923227692" sldId="3406"/>
        </pc:sldMkLst>
      </pc:sldChg>
      <pc:sldChg chg="modSp mod">
        <pc:chgData name="MsRita Li" userId="a061752a-e4ed-4f2d-9c64-079c4cd78395" providerId="ADAL" clId="{606DD49B-D52D-4A0A-AC0C-5D7F02D9849B}" dt="2023-09-22T08:28:50.350" v="922" actId="20577"/>
        <pc:sldMkLst>
          <pc:docMk/>
          <pc:sldMk cId="2366426379" sldId="3407"/>
        </pc:sldMkLst>
        <pc:spChg chg="mod">
          <ac:chgData name="MsRita Li" userId="a061752a-e4ed-4f2d-9c64-079c4cd78395" providerId="ADAL" clId="{606DD49B-D52D-4A0A-AC0C-5D7F02D9849B}" dt="2023-09-21T07:27:25.904" v="601"/>
          <ac:spMkLst>
            <pc:docMk/>
            <pc:sldMk cId="2366426379" sldId="3407"/>
            <ac:spMk id="3" creationId="{DAB88A65-0430-AC28-DA57-321CD8D03F1E}"/>
          </ac:spMkLst>
        </pc:spChg>
        <pc:spChg chg="mod">
          <ac:chgData name="MsRita Li" userId="a061752a-e4ed-4f2d-9c64-079c4cd78395" providerId="ADAL" clId="{606DD49B-D52D-4A0A-AC0C-5D7F02D9849B}" dt="2023-09-22T08:28:50.350" v="922" actId="20577"/>
          <ac:spMkLst>
            <pc:docMk/>
            <pc:sldMk cId="2366426379" sldId="3407"/>
            <ac:spMk id="9" creationId="{4EDD6513-F671-99D1-9914-52C772EC3DC2}"/>
          </ac:spMkLst>
        </pc:spChg>
        <pc:spChg chg="mod">
          <ac:chgData name="MsRita Li" userId="a061752a-e4ed-4f2d-9c64-079c4cd78395" providerId="ADAL" clId="{606DD49B-D52D-4A0A-AC0C-5D7F02D9849B}" dt="2023-09-21T07:33:36.263" v="647"/>
          <ac:spMkLst>
            <pc:docMk/>
            <pc:sldMk cId="2366426379" sldId="3407"/>
            <ac:spMk id="11" creationId="{A6E07171-7729-FAE1-A494-26042B0661A2}"/>
          </ac:spMkLst>
        </pc:spChg>
        <pc:spChg chg="mod">
          <ac:chgData name="MsRita Li" userId="a061752a-e4ed-4f2d-9c64-079c4cd78395" providerId="ADAL" clId="{606DD49B-D52D-4A0A-AC0C-5D7F02D9849B}" dt="2023-09-21T07:33:41.962" v="650"/>
          <ac:spMkLst>
            <pc:docMk/>
            <pc:sldMk cId="2366426379" sldId="3407"/>
            <ac:spMk id="13" creationId="{D986E289-9D1A-5FF9-2BED-F5133B614AD4}"/>
          </ac:spMkLst>
        </pc:spChg>
      </pc:sldChg>
      <pc:sldChg chg="modSp mod">
        <pc:chgData name="MsRita Li" userId="a061752a-e4ed-4f2d-9c64-079c4cd78395" providerId="ADAL" clId="{606DD49B-D52D-4A0A-AC0C-5D7F02D9849B}" dt="2023-09-22T06:43:09.544" v="838"/>
        <pc:sldMkLst>
          <pc:docMk/>
          <pc:sldMk cId="2965858429" sldId="3408"/>
        </pc:sldMkLst>
        <pc:spChg chg="mod">
          <ac:chgData name="MsRita Li" userId="a061752a-e4ed-4f2d-9c64-079c4cd78395" providerId="ADAL" clId="{606DD49B-D52D-4A0A-AC0C-5D7F02D9849B}" dt="2023-09-21T07:47:43.424" v="793" actId="20577"/>
          <ac:spMkLst>
            <pc:docMk/>
            <pc:sldMk cId="2965858429" sldId="3408"/>
            <ac:spMk id="3" creationId="{7B4053EC-C9BC-28FB-A824-16AF79183A7F}"/>
          </ac:spMkLst>
        </pc:spChg>
        <pc:spChg chg="mod">
          <ac:chgData name="MsRita Li" userId="a061752a-e4ed-4f2d-9c64-079c4cd78395" providerId="ADAL" clId="{606DD49B-D52D-4A0A-AC0C-5D7F02D9849B}" dt="2023-09-22T06:38:07.584" v="829" actId="6549"/>
          <ac:spMkLst>
            <pc:docMk/>
            <pc:sldMk cId="2965858429" sldId="3408"/>
            <ac:spMk id="6" creationId="{1ED0972B-EB15-027E-D307-A03C9B04C582}"/>
          </ac:spMkLst>
        </pc:spChg>
        <pc:spChg chg="mod">
          <ac:chgData name="MsRita Li" userId="a061752a-e4ed-4f2d-9c64-079c4cd78395" providerId="ADAL" clId="{606DD49B-D52D-4A0A-AC0C-5D7F02D9849B}" dt="2023-09-22T06:40:16.096" v="830"/>
          <ac:spMkLst>
            <pc:docMk/>
            <pc:sldMk cId="2965858429" sldId="3408"/>
            <ac:spMk id="15" creationId="{6600445F-862F-7F35-888B-95C3AAE21936}"/>
          </ac:spMkLst>
        </pc:spChg>
        <pc:spChg chg="mod">
          <ac:chgData name="MsRita Li" userId="a061752a-e4ed-4f2d-9c64-079c4cd78395" providerId="ADAL" clId="{606DD49B-D52D-4A0A-AC0C-5D7F02D9849B}" dt="2023-09-22T06:43:09.544" v="838"/>
          <ac:spMkLst>
            <pc:docMk/>
            <pc:sldMk cId="2965858429" sldId="3408"/>
            <ac:spMk id="16" creationId="{5A390C1D-38A1-ECD6-B6FB-F590B2FA2D29}"/>
          </ac:spMkLst>
        </pc:spChg>
      </pc:sldChg>
      <pc:sldChg chg="modSp mod">
        <pc:chgData name="MsRita Li" userId="a061752a-e4ed-4f2d-9c64-079c4cd78395" providerId="ADAL" clId="{606DD49B-D52D-4A0A-AC0C-5D7F02D9849B}" dt="2023-09-22T06:34:08.143" v="822" actId="20577"/>
        <pc:sldMkLst>
          <pc:docMk/>
          <pc:sldMk cId="1502886675" sldId="3416"/>
        </pc:sldMkLst>
        <pc:spChg chg="mod">
          <ac:chgData name="MsRita Li" userId="a061752a-e4ed-4f2d-9c64-079c4cd78395" providerId="ADAL" clId="{606DD49B-D52D-4A0A-AC0C-5D7F02D9849B}" dt="2023-09-14T08:33:30.798" v="0" actId="313"/>
          <ac:spMkLst>
            <pc:docMk/>
            <pc:sldMk cId="1502886675" sldId="3416"/>
            <ac:spMk id="2" creationId="{9AC69A76-F1AE-CB48-8E21-F436A49A8D2D}"/>
          </ac:spMkLst>
        </pc:spChg>
        <pc:spChg chg="mod">
          <ac:chgData name="MsRita Li" userId="a061752a-e4ed-4f2d-9c64-079c4cd78395" providerId="ADAL" clId="{606DD49B-D52D-4A0A-AC0C-5D7F02D9849B}" dt="2023-09-22T06:34:08.143" v="822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del">
        <pc:chgData name="MsRita Li" userId="a061752a-e4ed-4f2d-9c64-079c4cd78395" providerId="ADAL" clId="{606DD49B-D52D-4A0A-AC0C-5D7F02D9849B}" dt="2023-09-21T06:20:18.707" v="15" actId="47"/>
        <pc:sldMkLst>
          <pc:docMk/>
          <pc:sldMk cId="2184279032" sldId="3418"/>
        </pc:sldMkLst>
      </pc:sldChg>
      <pc:sldChg chg="add">
        <pc:chgData name="MsRita Li" userId="a061752a-e4ed-4f2d-9c64-079c4cd78395" providerId="ADAL" clId="{606DD49B-D52D-4A0A-AC0C-5D7F02D9849B}" dt="2023-09-21T06:28:29.994" v="113"/>
        <pc:sldMkLst>
          <pc:docMk/>
          <pc:sldMk cId="3836634336" sldId="3432"/>
        </pc:sldMkLst>
      </pc:sldChg>
      <pc:sldChg chg="modSp mod">
        <pc:chgData name="MsRita Li" userId="a061752a-e4ed-4f2d-9c64-079c4cd78395" providerId="ADAL" clId="{606DD49B-D52D-4A0A-AC0C-5D7F02D9849B}" dt="2023-09-21T07:09:44.434" v="556" actId="313"/>
        <pc:sldMkLst>
          <pc:docMk/>
          <pc:sldMk cId="218976065" sldId="3433"/>
        </pc:sldMkLst>
        <pc:spChg chg="mod">
          <ac:chgData name="MsRita Li" userId="a061752a-e4ed-4f2d-9c64-079c4cd78395" providerId="ADAL" clId="{606DD49B-D52D-4A0A-AC0C-5D7F02D9849B}" dt="2023-09-21T07:09:44.434" v="556" actId="313"/>
          <ac:spMkLst>
            <pc:docMk/>
            <pc:sldMk cId="218976065" sldId="3433"/>
            <ac:spMk id="3" creationId="{8A56DD69-9C2D-E192-3E81-C14E6AF19211}"/>
          </ac:spMkLst>
        </pc:spChg>
        <pc:graphicFrameChg chg="mod modGraphic">
          <ac:chgData name="MsRita Li" userId="a061752a-e4ed-4f2d-9c64-079c4cd78395" providerId="ADAL" clId="{606DD49B-D52D-4A0A-AC0C-5D7F02D9849B}" dt="2023-09-21T06:31:46.536" v="144"/>
          <ac:graphicFrameMkLst>
            <pc:docMk/>
            <pc:sldMk cId="218976065" sldId="3433"/>
            <ac:graphicFrameMk id="5" creationId="{7E6885B9-1E65-3E5D-3866-68DB8A680B83}"/>
          </ac:graphicFrameMkLst>
        </pc:graphicFrameChg>
      </pc:sldChg>
      <pc:sldChg chg="modSp mod">
        <pc:chgData name="MsRita Li" userId="a061752a-e4ed-4f2d-9c64-079c4cd78395" providerId="ADAL" clId="{606DD49B-D52D-4A0A-AC0C-5D7F02D9849B}" dt="2023-09-22T06:35:15.109" v="824"/>
        <pc:sldMkLst>
          <pc:docMk/>
          <pc:sldMk cId="212323553" sldId="2134959116"/>
        </pc:sldMkLst>
        <pc:spChg chg="mod">
          <ac:chgData name="MsRita Li" userId="a061752a-e4ed-4f2d-9c64-079c4cd78395" providerId="ADAL" clId="{606DD49B-D52D-4A0A-AC0C-5D7F02D9849B}" dt="2023-09-22T06:35:15.109" v="824"/>
          <ac:spMkLst>
            <pc:docMk/>
            <pc:sldMk cId="212323553" sldId="2134959116"/>
            <ac:spMk id="2" creationId="{CD67FBE4-6641-54DE-AF37-DF2E3AA14926}"/>
          </ac:spMkLst>
        </pc:spChg>
        <pc:spChg chg="mod">
          <ac:chgData name="MsRita Li" userId="a061752a-e4ed-4f2d-9c64-079c4cd78395" providerId="ADAL" clId="{606DD49B-D52D-4A0A-AC0C-5D7F02D9849B}" dt="2023-09-21T06:28:04.626" v="112" actId="1035"/>
          <ac:spMkLst>
            <pc:docMk/>
            <pc:sldMk cId="212323553" sldId="2134959116"/>
            <ac:spMk id="7" creationId="{494553AE-7CEB-E889-9C03-AF2832B6357D}"/>
          </ac:spMkLst>
        </pc:spChg>
      </pc:sldChg>
      <pc:sldChg chg="del">
        <pc:chgData name="MsRita Li" userId="a061752a-e4ed-4f2d-9c64-079c4cd78395" providerId="ADAL" clId="{606DD49B-D52D-4A0A-AC0C-5D7F02D9849B}" dt="2023-09-21T07:07:51.723" v="532" actId="47"/>
        <pc:sldMkLst>
          <pc:docMk/>
          <pc:sldMk cId="2245272807" sldId="2134959127"/>
        </pc:sldMkLst>
      </pc:sldChg>
      <pc:sldChg chg="addSp modSp mod">
        <pc:chgData name="MsRita Li" userId="a061752a-e4ed-4f2d-9c64-079c4cd78395" providerId="ADAL" clId="{606DD49B-D52D-4A0A-AC0C-5D7F02D9849B}" dt="2023-10-12T07:24:07.585" v="940"/>
        <pc:sldMkLst>
          <pc:docMk/>
          <pc:sldMk cId="416136673" sldId="2134959134"/>
        </pc:sldMkLst>
        <pc:spChg chg="mod">
          <ac:chgData name="MsRita Li" userId="a061752a-e4ed-4f2d-9c64-079c4cd78395" providerId="ADAL" clId="{606DD49B-D52D-4A0A-AC0C-5D7F02D9849B}" dt="2023-09-21T07:09:01.418" v="555"/>
          <ac:spMkLst>
            <pc:docMk/>
            <pc:sldMk cId="416136673" sldId="2134959134"/>
            <ac:spMk id="2" creationId="{001D0591-0975-87AE-6AB1-12F526B95863}"/>
          </ac:spMkLst>
        </pc:spChg>
        <pc:picChg chg="add mod">
          <ac:chgData name="MsRita Li" userId="a061752a-e4ed-4f2d-9c64-079c4cd78395" providerId="ADAL" clId="{606DD49B-D52D-4A0A-AC0C-5D7F02D9849B}" dt="2023-10-12T07:24:07.585" v="940"/>
          <ac:picMkLst>
            <pc:docMk/>
            <pc:sldMk cId="416136673" sldId="2134959134"/>
            <ac:picMk id="5" creationId="{775FA537-AB40-2E3C-5A45-0465C1B70994}"/>
          </ac:picMkLst>
        </pc:picChg>
      </pc:sldChg>
      <pc:sldChg chg="del">
        <pc:chgData name="MsRita Li" userId="a061752a-e4ed-4f2d-9c64-079c4cd78395" providerId="ADAL" clId="{606DD49B-D52D-4A0A-AC0C-5D7F02D9849B}" dt="2023-09-21T06:27:25.584" v="95" actId="47"/>
        <pc:sldMkLst>
          <pc:docMk/>
          <pc:sldMk cId="1759870537" sldId="2134959135"/>
        </pc:sldMkLst>
      </pc:sldChg>
      <pc:sldChg chg="del">
        <pc:chgData name="MsRita Li" userId="a061752a-e4ed-4f2d-9c64-079c4cd78395" providerId="ADAL" clId="{606DD49B-D52D-4A0A-AC0C-5D7F02D9849B}" dt="2023-09-21T06:20:02.158" v="13" actId="47"/>
        <pc:sldMkLst>
          <pc:docMk/>
          <pc:sldMk cId="2015901803" sldId="2134959136"/>
        </pc:sldMkLst>
      </pc:sldChg>
      <pc:sldChg chg="del">
        <pc:chgData name="MsRita Li" userId="a061752a-e4ed-4f2d-9c64-079c4cd78395" providerId="ADAL" clId="{606DD49B-D52D-4A0A-AC0C-5D7F02D9849B}" dt="2023-09-21T03:25:17.516" v="3" actId="47"/>
        <pc:sldMkLst>
          <pc:docMk/>
          <pc:sldMk cId="2539515939" sldId="2134959137"/>
        </pc:sldMkLst>
      </pc:sldChg>
      <pc:sldChg chg="del">
        <pc:chgData name="MsRita Li" userId="a061752a-e4ed-4f2d-9c64-079c4cd78395" providerId="ADAL" clId="{606DD49B-D52D-4A0A-AC0C-5D7F02D9849B}" dt="2023-09-21T06:28:32.624" v="114" actId="47"/>
        <pc:sldMkLst>
          <pc:docMk/>
          <pc:sldMk cId="2023903739" sldId="2134959138"/>
        </pc:sldMkLst>
      </pc:sldChg>
      <pc:sldChg chg="del">
        <pc:chgData name="MsRita Li" userId="a061752a-e4ed-4f2d-9c64-079c4cd78395" providerId="ADAL" clId="{606DD49B-D52D-4A0A-AC0C-5D7F02D9849B}" dt="2023-09-21T07:05:55.050" v="238" actId="47"/>
        <pc:sldMkLst>
          <pc:docMk/>
          <pc:sldMk cId="2080687089" sldId="2134959139"/>
        </pc:sldMkLst>
      </pc:sldChg>
      <pc:sldChg chg="add">
        <pc:chgData name="MsRita Li" userId="a061752a-e4ed-4f2d-9c64-079c4cd78395" providerId="ADAL" clId="{606DD49B-D52D-4A0A-AC0C-5D7F02D9849B}" dt="2023-09-21T06:17:37.843" v="6"/>
        <pc:sldMkLst>
          <pc:docMk/>
          <pc:sldMk cId="1599147224" sldId="2134959155"/>
        </pc:sldMkLst>
      </pc:sldChg>
      <pc:sldChg chg="addSp modSp add mod">
        <pc:chgData name="MsRita Li" userId="a061752a-e4ed-4f2d-9c64-079c4cd78395" providerId="ADAL" clId="{606DD49B-D52D-4A0A-AC0C-5D7F02D9849B}" dt="2023-09-22T06:34:31.973" v="823"/>
        <pc:sldMkLst>
          <pc:docMk/>
          <pc:sldMk cId="872654065" sldId="2134959156"/>
        </pc:sldMkLst>
        <pc:spChg chg="mod">
          <ac:chgData name="MsRita Li" userId="a061752a-e4ed-4f2d-9c64-079c4cd78395" providerId="ADAL" clId="{606DD49B-D52D-4A0A-AC0C-5D7F02D9849B}" dt="2023-09-22T06:34:31.973" v="823"/>
          <ac:spMkLst>
            <pc:docMk/>
            <pc:sldMk cId="872654065" sldId="2134959156"/>
            <ac:spMk id="7" creationId="{B374919C-2678-E49A-05D7-3715474D6DD4}"/>
          </ac:spMkLst>
        </pc:spChg>
        <pc:spChg chg="add">
          <ac:chgData name="MsRita Li" userId="a061752a-e4ed-4f2d-9c64-079c4cd78395" providerId="ADAL" clId="{606DD49B-D52D-4A0A-AC0C-5D7F02D9849B}" dt="2023-09-22T06:32:24.898" v="796" actId="22"/>
          <ac:spMkLst>
            <pc:docMk/>
            <pc:sldMk cId="872654065" sldId="2134959156"/>
            <ac:spMk id="15" creationId="{15200141-4157-EC2A-D39D-D1B8C3A5E5A5}"/>
          </ac:spMkLst>
        </pc:spChg>
      </pc:sldChg>
      <pc:sldChg chg="add">
        <pc:chgData name="MsRita Li" userId="a061752a-e4ed-4f2d-9c64-079c4cd78395" providerId="ADAL" clId="{606DD49B-D52D-4A0A-AC0C-5D7F02D9849B}" dt="2023-09-21T03:25:12.833" v="2"/>
        <pc:sldMkLst>
          <pc:docMk/>
          <pc:sldMk cId="2847650202" sldId="2134959160"/>
        </pc:sldMkLst>
      </pc:sldChg>
      <pc:sldChg chg="modSp add mod">
        <pc:chgData name="MsRita Li" userId="a061752a-e4ed-4f2d-9c64-079c4cd78395" providerId="ADAL" clId="{606DD49B-D52D-4A0A-AC0C-5D7F02D9849B}" dt="2023-10-10T03:56:18.139" v="929"/>
        <pc:sldMkLst>
          <pc:docMk/>
          <pc:sldMk cId="3771802350" sldId="2134959161"/>
        </pc:sldMkLst>
        <pc:graphicFrameChg chg="mod modGraphic">
          <ac:chgData name="MsRita Li" userId="a061752a-e4ed-4f2d-9c64-079c4cd78395" providerId="ADAL" clId="{606DD49B-D52D-4A0A-AC0C-5D7F02D9849B}" dt="2023-10-10T03:56:18.139" v="929"/>
          <ac:graphicFrameMkLst>
            <pc:docMk/>
            <pc:sldMk cId="3771802350" sldId="2134959161"/>
            <ac:graphicFrameMk id="5" creationId="{B2F0409C-8246-E10B-B379-1CEF532C827A}"/>
          </ac:graphicFrameMkLst>
        </pc:graphicFrameChg>
      </pc:sldChg>
      <pc:sldChg chg="modSp add mod">
        <pc:chgData name="MsRita Li" userId="a061752a-e4ed-4f2d-9c64-079c4cd78395" providerId="ADAL" clId="{606DD49B-D52D-4A0A-AC0C-5D7F02D9849B}" dt="2023-09-21T07:09:47.872" v="558" actId="313"/>
        <pc:sldMkLst>
          <pc:docMk/>
          <pc:sldMk cId="3342311683" sldId="2134959162"/>
        </pc:sldMkLst>
        <pc:spChg chg="mod">
          <ac:chgData name="MsRita Li" userId="a061752a-e4ed-4f2d-9c64-079c4cd78395" providerId="ADAL" clId="{606DD49B-D52D-4A0A-AC0C-5D7F02D9849B}" dt="2023-09-21T07:09:47.872" v="558" actId="313"/>
          <ac:spMkLst>
            <pc:docMk/>
            <pc:sldMk cId="3342311683" sldId="2134959162"/>
            <ac:spMk id="3" creationId="{F49BE092-B9F6-52AF-CD8F-CDCBD1BAD45F}"/>
          </ac:spMkLst>
        </pc:spChg>
      </pc:sldChg>
      <pc:sldChg chg="modSp add mod">
        <pc:chgData name="MsRita Li" userId="a061752a-e4ed-4f2d-9c64-079c4cd78395" providerId="ADAL" clId="{606DD49B-D52D-4A0A-AC0C-5D7F02D9849B}" dt="2023-09-21T07:09:52.540" v="559" actId="313"/>
        <pc:sldMkLst>
          <pc:docMk/>
          <pc:sldMk cId="3835766513" sldId="2134959163"/>
        </pc:sldMkLst>
        <pc:spChg chg="mod">
          <ac:chgData name="MsRita Li" userId="a061752a-e4ed-4f2d-9c64-079c4cd78395" providerId="ADAL" clId="{606DD49B-D52D-4A0A-AC0C-5D7F02D9849B}" dt="2023-09-21T07:09:52.540" v="559" actId="313"/>
          <ac:spMkLst>
            <pc:docMk/>
            <pc:sldMk cId="3835766513" sldId="2134959163"/>
            <ac:spMk id="2" creationId="{6083128B-BA1D-9DB8-BC0E-4B5D94EA7DE7}"/>
          </ac:spMkLst>
        </pc:spChg>
      </pc:sldChg>
      <pc:sldChg chg="modSp add mod">
        <pc:chgData name="MsRita Li" userId="a061752a-e4ed-4f2d-9c64-079c4cd78395" providerId="ADAL" clId="{606DD49B-D52D-4A0A-AC0C-5D7F02D9849B}" dt="2023-09-21T07:09:59.921" v="560" actId="313"/>
        <pc:sldMkLst>
          <pc:docMk/>
          <pc:sldMk cId="2202110041" sldId="2134959164"/>
        </pc:sldMkLst>
        <pc:spChg chg="mod">
          <ac:chgData name="MsRita Li" userId="a061752a-e4ed-4f2d-9c64-079c4cd78395" providerId="ADAL" clId="{606DD49B-D52D-4A0A-AC0C-5D7F02D9849B}" dt="2023-09-21T07:09:59.921" v="560" actId="313"/>
          <ac:spMkLst>
            <pc:docMk/>
            <pc:sldMk cId="2202110041" sldId="2134959164"/>
            <ac:spMk id="3" creationId="{56858EBD-4577-15B3-2535-6514174B3017}"/>
          </ac:spMkLst>
        </pc:spChg>
      </pc:sldChg>
      <pc:sldChg chg="delSp modSp add mod">
        <pc:chgData name="MsRita Li" userId="a061752a-e4ed-4f2d-9c64-079c4cd78395" providerId="ADAL" clId="{606DD49B-D52D-4A0A-AC0C-5D7F02D9849B}" dt="2023-09-21T07:07:29.452" v="531" actId="1038"/>
        <pc:sldMkLst>
          <pc:docMk/>
          <pc:sldMk cId="3866612954" sldId="2134959165"/>
        </pc:sldMkLst>
        <pc:spChg chg="mod">
          <ac:chgData name="MsRita Li" userId="a061752a-e4ed-4f2d-9c64-079c4cd78395" providerId="ADAL" clId="{606DD49B-D52D-4A0A-AC0C-5D7F02D9849B}" dt="2023-09-21T07:07:07.826" v="372" actId="1037"/>
          <ac:spMkLst>
            <pc:docMk/>
            <pc:sldMk cId="3866612954" sldId="2134959165"/>
            <ac:spMk id="9" creationId="{4B744C56-BD59-0ED9-A4AB-8C3E2434DAF8}"/>
          </ac:spMkLst>
        </pc:spChg>
        <pc:graphicFrameChg chg="mod">
          <ac:chgData name="MsRita Li" userId="a061752a-e4ed-4f2d-9c64-079c4cd78395" providerId="ADAL" clId="{606DD49B-D52D-4A0A-AC0C-5D7F02D9849B}" dt="2023-09-21T07:07:15.687" v="427" actId="1038"/>
          <ac:graphicFrameMkLst>
            <pc:docMk/>
            <pc:sldMk cId="3866612954" sldId="2134959165"/>
            <ac:graphicFrameMk id="5" creationId="{B014A14E-3DD4-09F4-7BA4-B030528CC34C}"/>
          </ac:graphicFrameMkLst>
        </pc:graphicFrameChg>
        <pc:cxnChg chg="del">
          <ac:chgData name="MsRita Li" userId="a061752a-e4ed-4f2d-9c64-079c4cd78395" providerId="ADAL" clId="{606DD49B-D52D-4A0A-AC0C-5D7F02D9849B}" dt="2023-09-21T07:06:51.254" v="242" actId="478"/>
          <ac:cxnSpMkLst>
            <pc:docMk/>
            <pc:sldMk cId="3866612954" sldId="2134959165"/>
            <ac:cxnSpMk id="4" creationId="{92F215BB-5777-B990-ED2C-3B33CF592AC4}"/>
          </ac:cxnSpMkLst>
        </pc:cxnChg>
        <pc:cxnChg chg="mod">
          <ac:chgData name="MsRita Li" userId="a061752a-e4ed-4f2d-9c64-079c4cd78395" providerId="ADAL" clId="{606DD49B-D52D-4A0A-AC0C-5D7F02D9849B}" dt="2023-09-21T07:07:29.452" v="531" actId="1038"/>
          <ac:cxnSpMkLst>
            <pc:docMk/>
            <pc:sldMk cId="3866612954" sldId="2134959165"/>
            <ac:cxnSpMk id="6" creationId="{3A35F3C7-1C68-6915-B88A-8F4F90FF4E93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zh-CN" altLang="en-US" sz="1200" b="1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您将接收在电子邮件正文中带有嵌入式</a:t>
          </a:r>
          <a:r>
            <a:rPr lang="en-US" altLang="zh-CN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表</a:t>
          </a:r>
          <a:r>
            <a:rPr lang="zh-CN" altLang="en-US" sz="1200" kern="1200" noProof="0" dirty="0"/>
            <a:t>的电子邮件通知</a:t>
          </a:r>
          <a:endParaRPr lang="en-US" sz="1200" kern="1200" noProof="0" dirty="0"/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550564DF-C842-40D8-B64F-D7768D75A7B6}">
      <dgm:prSet custT="1"/>
      <dgm:spPr/>
      <dgm:t>
        <a:bodyPr/>
        <a:lstStyle/>
        <a:p>
          <a:r>
            <a:rPr lang="zh-CN" altLang="en-US" sz="1200" noProof="0" dirty="0"/>
            <a:t>每个供应商只有一个电子邮件地址</a:t>
          </a:r>
          <a:endParaRPr lang="en-US" sz="1200" noProof="0" dirty="0"/>
        </a:p>
        <a:p>
          <a:endParaRPr lang="en-US" sz="1200" noProof="0" dirty="0"/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D87191E3-A861-40D6-804D-F9F381A96276}">
      <dgm:prSet custT="1"/>
      <dgm:spPr/>
      <dgm:t>
        <a:bodyPr/>
        <a:lstStyle/>
        <a:p>
          <a:r>
            <a:rPr lang="zh-CN" altLang="en-US" sz="1200" u="sng" noProof="0" dirty="0"/>
            <a:t>系统邮箱</a:t>
          </a:r>
          <a:r>
            <a:rPr lang="en-US" sz="1200" noProof="0" dirty="0"/>
            <a:t>: </a:t>
          </a:r>
          <a:r>
            <a:rPr lang="en-US" sz="1200" b="1" i="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 dirty="0"/>
            <a:t> (1)</a:t>
          </a:r>
          <a:endParaRPr lang="en-US" sz="1200" noProof="0" dirty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AA8B120C-4AC6-4E2E-9309-3E07CD4B1C0B}">
      <dgm:prSet custT="1"/>
      <dgm:spPr/>
      <dgm:t>
        <a:bodyPr/>
        <a:lstStyle/>
        <a:p>
          <a:r>
            <a:rPr lang="zh-CN" altLang="en-US" sz="1200" noProof="0" dirty="0"/>
            <a:t>请确保您没有屏蔽此邮件地址</a:t>
          </a:r>
          <a:r>
            <a:rPr lang="en-US" altLang="zh-CN" sz="1200" noProof="0" dirty="0"/>
            <a:t>!</a:t>
          </a:r>
          <a:endParaRPr lang="en-US" sz="1200" noProof="0" dirty="0"/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9A452305-6512-45BD-8AF0-2CB865138B7A}">
      <dgm:prSet custT="1"/>
      <dgm:spPr/>
      <dgm:t>
        <a:bodyPr/>
        <a:lstStyle/>
        <a:p>
          <a:r>
            <a:rPr lang="zh-CN" altLang="en-US" sz="1200" dirty="0"/>
            <a:t>邮件主题将始终</a:t>
          </a:r>
          <a:r>
            <a:rPr lang="zh-CN" altLang="en-US" sz="1150" b="1" dirty="0"/>
            <a:t>包含参考编号</a:t>
          </a:r>
          <a:r>
            <a:rPr lang="en-US" altLang="zh-CN" sz="1200" b="1" dirty="0"/>
            <a:t>(2)</a:t>
          </a:r>
          <a:r>
            <a:rPr lang="en-US" altLang="zh-CN" sz="1200" dirty="0"/>
            <a:t>-</a:t>
          </a:r>
          <a:r>
            <a:rPr lang="zh-CN" altLang="en-US" sz="1200" dirty="0"/>
            <a:t>请确保不要在回复邮件时删除此编号</a:t>
          </a:r>
          <a:r>
            <a:rPr lang="en-US" altLang="zh-CN" sz="1200" dirty="0"/>
            <a:t>!</a:t>
          </a:r>
          <a:endParaRPr lang="en-US" sz="1200" noProof="0" dirty="0"/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 custLinFactNeighborX="-2156" custLinFactNeighborY="344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dirty="0">
              <a:solidFill>
                <a:schemeClr val="tx1"/>
              </a:solidFill>
            </a:rPr>
            <a:t>打开电子邮件并单击“</a:t>
          </a:r>
          <a:r>
            <a:rPr lang="zh-CN" altLang="en-US" sz="1100" b="1" dirty="0">
              <a:solidFill>
                <a:schemeClr val="tx1"/>
              </a:solidFill>
            </a:rPr>
            <a:t>回复</a:t>
          </a:r>
          <a:r>
            <a:rPr lang="zh-CN" altLang="en-US" sz="1100" dirty="0">
              <a:solidFill>
                <a:schemeClr val="tx1"/>
              </a:solidFill>
            </a:rPr>
            <a:t>”以响应合作请求</a:t>
          </a:r>
          <a:endParaRPr lang="en-US" sz="1100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>
              <a:solidFill>
                <a:schemeClr val="tx1"/>
              </a:solidFill>
            </a:rPr>
            <a:t>单击后，您将能够编辑表格。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通过在电子邮件正文中填写</a:t>
          </a:r>
          <a:r>
            <a:rPr lang="en-US" altLang="zh-CN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表格</a:t>
          </a:r>
          <a:r>
            <a:rPr lang="zh-CN" altLang="en-US" sz="1100" kern="1200" dirty="0">
              <a:solidFill>
                <a:schemeClr val="tx1"/>
              </a:solidFill>
            </a:rPr>
            <a:t>来回复电子邮件。请按照邮件的指示操作。</a:t>
          </a:r>
          <a:endParaRPr lang="en-US" sz="1100" kern="1200" noProof="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zh-CN" altLang="en-US" sz="1100" kern="1200" dirty="0"/>
            <a:t>更新完成后，单击发送以向</a:t>
          </a:r>
          <a:r>
            <a:rPr lang="en-US" altLang="zh-CN" sz="1100" kern="1200" dirty="0"/>
            <a:t>Jabil</a:t>
          </a:r>
          <a:r>
            <a:rPr lang="zh-CN" altLang="en-US" sz="1100" kern="1200" dirty="0"/>
            <a:t>发布</a:t>
          </a:r>
          <a:r>
            <a:rPr lang="en-US" altLang="zh-CN" sz="1100" kern="1200" dirty="0"/>
            <a:t>PO</a:t>
          </a:r>
          <a:r>
            <a:rPr lang="zh-CN" altLang="en-US" sz="1100" kern="1200" dirty="0"/>
            <a:t>确认。</a:t>
          </a:r>
          <a:endParaRPr lang="en-US" sz="1100" kern="1200" dirty="0"/>
        </a:p>
        <a:p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不要改变主题</a:t>
          </a:r>
          <a:r>
            <a:rPr lang="en-US" altLang="zh-CN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!</a:t>
          </a:r>
          <a:endParaRPr lang="en-US" sz="1100" b="1" kern="1200" dirty="0">
            <a:solidFill>
              <a:srgbClr val="494949">
                <a:hueOff val="0"/>
                <a:satOff val="0"/>
                <a:lumOff val="0"/>
                <a:alphaOff val="0"/>
              </a:srgbClr>
            </a:solidFill>
            <a:latin typeface="Grandview"/>
            <a:ea typeface="+mn-ea"/>
            <a:cs typeface="+mn-cs"/>
          </a:endParaRPr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 custScaleX="92268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065932"/>
          <a:ext cx="4371617" cy="5029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邮件主题将始终</a:t>
          </a:r>
          <a:r>
            <a:rPr lang="zh-CN" altLang="en-US" sz="1150" b="1" kern="1200" dirty="0"/>
            <a:t>包含参考编号</a:t>
          </a:r>
          <a:r>
            <a:rPr lang="en-US" altLang="zh-CN" sz="1200" b="1" kern="1200" dirty="0"/>
            <a:t>(2)</a:t>
          </a:r>
          <a:r>
            <a:rPr lang="en-US" altLang="zh-CN" sz="1200" kern="1200" dirty="0"/>
            <a:t>-</a:t>
          </a:r>
          <a:r>
            <a:rPr lang="zh-CN" altLang="en-US" sz="1200" kern="1200" dirty="0"/>
            <a:t>请确保不要在回复邮件时删除此编号</a:t>
          </a:r>
          <a:r>
            <a:rPr lang="en-US" altLang="zh-CN" sz="1200" kern="1200" dirty="0"/>
            <a:t>!</a:t>
          </a:r>
          <a:endParaRPr lang="en-US" sz="1200" kern="1200" noProof="0" dirty="0"/>
        </a:p>
      </dsp:txBody>
      <dsp:txXfrm>
        <a:off x="0" y="3065932"/>
        <a:ext cx="4371617" cy="502991"/>
      </dsp:txXfrm>
    </dsp:sp>
    <dsp:sp modelId="{FDBEC918-665D-42FA-B554-3959A8EE421A}">
      <dsp:nvSpPr>
        <dsp:cNvPr id="0" name=""/>
        <dsp:cNvSpPr/>
      </dsp:nvSpPr>
      <dsp:spPr>
        <a:xfrm rot="10800000">
          <a:off x="0" y="229987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/>
            <a:t>请确保您没有屏蔽此邮件地址</a:t>
          </a:r>
          <a:r>
            <a:rPr lang="en-US" altLang="zh-CN" sz="1200" kern="1200" noProof="0" dirty="0"/>
            <a:t>!</a:t>
          </a:r>
          <a:endParaRPr lang="en-US" sz="1200" kern="1200" noProof="0" dirty="0"/>
        </a:p>
      </dsp:txBody>
      <dsp:txXfrm rot="10800000">
        <a:off x="0" y="2299876"/>
        <a:ext cx="4371617" cy="502663"/>
      </dsp:txXfrm>
    </dsp:sp>
    <dsp:sp modelId="{8883A966-98C3-4E62-802C-03747D5B7F8B}">
      <dsp:nvSpPr>
        <dsp:cNvPr id="0" name=""/>
        <dsp:cNvSpPr/>
      </dsp:nvSpPr>
      <dsp:spPr>
        <a:xfrm rot="10800000">
          <a:off x="0" y="1533819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u="sng" kern="1200" noProof="0" dirty="0"/>
            <a:t>系统邮箱</a:t>
          </a:r>
          <a:r>
            <a:rPr lang="en-US" sz="1200" kern="1200" noProof="0" dirty="0"/>
            <a:t>: </a:t>
          </a:r>
          <a:r>
            <a:rPr lang="en-US" sz="1200" b="1" i="0" kern="120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 dirty="0"/>
            <a:t> (1)</a:t>
          </a:r>
          <a:endParaRPr lang="en-US" sz="1200" kern="1200" noProof="0" dirty="0"/>
        </a:p>
      </dsp:txBody>
      <dsp:txXfrm rot="10800000">
        <a:off x="0" y="1533819"/>
        <a:ext cx="4371617" cy="502663"/>
      </dsp:txXfrm>
    </dsp:sp>
    <dsp:sp modelId="{D2A77E2B-4074-4508-9351-4D417741ABE2}">
      <dsp:nvSpPr>
        <dsp:cNvPr id="0" name=""/>
        <dsp:cNvSpPr/>
      </dsp:nvSpPr>
      <dsp:spPr>
        <a:xfrm rot="10800000">
          <a:off x="0" y="770424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noProof="0" dirty="0"/>
            <a:t>每个供应商只有一个电子邮件地址</a:t>
          </a:r>
          <a:endParaRPr lang="en-US" sz="1200" kern="1200" noProof="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10800000">
        <a:off x="0" y="770424"/>
        <a:ext cx="4371617" cy="502663"/>
      </dsp:txXfrm>
    </dsp:sp>
    <dsp:sp modelId="{5A8FCC2C-7BA2-4BB2-B913-7246A1ACB974}">
      <dsp:nvSpPr>
        <dsp:cNvPr id="0" name=""/>
        <dsp:cNvSpPr/>
      </dsp:nvSpPr>
      <dsp:spPr>
        <a:xfrm rot="10800000">
          <a:off x="0" y="170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您将接收在电子邮件正文中带有嵌入式</a:t>
          </a:r>
          <a:r>
            <a:rPr lang="en-US" altLang="zh-CN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200" u="sng" kern="1200" noProof="0" dirty="0">
              <a:solidFill>
                <a:srgbClr val="003C6B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表</a:t>
          </a:r>
          <a:r>
            <a:rPr lang="zh-CN" altLang="en-US" sz="1200" kern="1200" noProof="0" dirty="0"/>
            <a:t>的电子邮件通知</a:t>
          </a:r>
          <a:endParaRPr lang="en-US" sz="1200" kern="1200" noProof="0" dirty="0"/>
        </a:p>
      </dsp:txBody>
      <dsp:txXfrm rot="10800000">
        <a:off x="0" y="1706"/>
        <a:ext cx="4371617" cy="5026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66443" y="2074069"/>
          <a:ext cx="2076143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>
              <a:solidFill>
                <a:schemeClr val="tx1"/>
              </a:solidFill>
            </a:rPr>
            <a:t>打开电子邮件并单击“</a:t>
          </a:r>
          <a:r>
            <a:rPr lang="zh-CN" altLang="en-US" sz="1100" b="1" kern="1200" dirty="0">
              <a:solidFill>
                <a:schemeClr val="tx1"/>
              </a:solidFill>
            </a:rPr>
            <a:t>回复</a:t>
          </a:r>
          <a:r>
            <a:rPr lang="zh-CN" altLang="en-US" sz="1100" kern="1200" dirty="0">
              <a:solidFill>
                <a:schemeClr val="tx1"/>
              </a:solidFill>
            </a:rPr>
            <a:t>”以响应合作请求</a:t>
          </a:r>
          <a:endParaRPr lang="en-US" sz="1100" kern="1200" noProof="0" dirty="0"/>
        </a:p>
      </dsp:txBody>
      <dsp:txXfrm>
        <a:off x="266443" y="2074069"/>
        <a:ext cx="2076143" cy="810000"/>
      </dsp:txXfrm>
    </dsp:sp>
    <dsp:sp modelId="{E4E921D8-AF9D-4D11-9333-2740D8659FD6}">
      <dsp:nvSpPr>
        <dsp:cNvPr id="0" name=""/>
        <dsp:cNvSpPr/>
      </dsp:nvSpPr>
      <dsp:spPr>
        <a:xfrm>
          <a:off x="3757597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074069"/>
          <a:ext cx="2522791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>
              <a:solidFill>
                <a:schemeClr val="tx1"/>
              </a:solidFill>
            </a:rPr>
            <a:t>单击后，您将能够编辑表格。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通过在电子邮件正文中填写</a:t>
          </a:r>
          <a:r>
            <a:rPr lang="en-US" altLang="zh-CN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HTML</a:t>
          </a:r>
          <a:r>
            <a:rPr lang="zh-CN" altLang="en-US" sz="1100" u="sng" kern="1200" dirty="0">
              <a:solidFill>
                <a:srgbClr val="494949"/>
              </a:solidFill>
              <a:latin typeface="Grandview"/>
              <a:ea typeface="+mn-ea"/>
              <a:cs typeface="+mn-cs"/>
            </a:rPr>
            <a:t>表格</a:t>
          </a:r>
          <a:r>
            <a:rPr lang="zh-CN" altLang="en-US" sz="1100" kern="1200" dirty="0">
              <a:solidFill>
                <a:schemeClr val="tx1"/>
              </a:solidFill>
            </a:rPr>
            <a:t>来回复电子邮件。请按照邮件的指示操作。</a:t>
          </a:r>
          <a:endParaRPr lang="en-US" sz="1100" kern="1200" noProof="0" dirty="0"/>
        </a:p>
      </dsp:txBody>
      <dsp:txXfrm>
        <a:off x="3044904" y="2074069"/>
        <a:ext cx="2522791" cy="810000"/>
      </dsp:txXfrm>
    </dsp:sp>
    <dsp:sp modelId="{F2F1415B-EF5E-4B4D-BC3C-E95067C794AD}">
      <dsp:nvSpPr>
        <dsp:cNvPr id="0" name=""/>
        <dsp:cNvSpPr/>
      </dsp:nvSpPr>
      <dsp:spPr>
        <a:xfrm>
          <a:off x="6665102" y="639983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2084461"/>
          <a:ext cx="2438681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更新完成后，单击发送以向</a:t>
          </a:r>
          <a:r>
            <a:rPr lang="en-US" altLang="zh-CN" sz="1100" kern="1200" dirty="0"/>
            <a:t>Jabil</a:t>
          </a:r>
          <a:r>
            <a:rPr lang="zh-CN" altLang="en-US" sz="1100" kern="1200" dirty="0"/>
            <a:t>发布</a:t>
          </a:r>
          <a:r>
            <a:rPr lang="en-US" altLang="zh-CN" sz="1100" kern="1200" dirty="0"/>
            <a:t>PO</a:t>
          </a:r>
          <a:r>
            <a:rPr lang="zh-CN" altLang="en-US" sz="1100" kern="1200" dirty="0"/>
            <a:t>确认。</a:t>
          </a:r>
          <a:endParaRPr lang="en-US" sz="1100" kern="1200" dirty="0"/>
        </a:p>
        <a:p>
          <a:pPr marL="0" lvl="0" indent="0" algn="ctr" defTabSz="488950"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不要改变主题</a:t>
          </a:r>
          <a:r>
            <a:rPr lang="en-US" altLang="zh-CN" sz="1100" b="1" kern="1200" dirty="0">
              <a:solidFill>
                <a:srgbClr val="494949">
                  <a:hueOff val="0"/>
                  <a:satOff val="0"/>
                  <a:lumOff val="0"/>
                  <a:alphaOff val="0"/>
                </a:srgbClr>
              </a:solidFill>
              <a:latin typeface="Grandview"/>
              <a:ea typeface="+mn-ea"/>
              <a:cs typeface="+mn-cs"/>
            </a:rPr>
            <a:t>!</a:t>
          </a:r>
          <a:endParaRPr lang="en-US" sz="1100" b="1" kern="1200" dirty="0">
            <a:solidFill>
              <a:srgbClr val="494949">
                <a:hueOff val="0"/>
                <a:satOff val="0"/>
                <a:lumOff val="0"/>
                <a:alphaOff val="0"/>
              </a:srgbClr>
            </a:solidFill>
            <a:latin typeface="Grandview"/>
            <a:ea typeface="+mn-ea"/>
            <a:cs typeface="+mn-cs"/>
          </a:endParaRPr>
        </a:p>
      </dsp:txBody>
      <dsp:txXfrm>
        <a:off x="6118130" y="2084461"/>
        <a:ext cx="2438681" cy="81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59.emf"/><Relationship Id="rId4" Type="http://schemas.openxmlformats.org/officeDocument/2006/relationships/image" Target="../media/image68.png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9.emf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80.svg"/><Relationship Id="rId4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59.emf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Grandview" panose="020B0502040204020203" pitchFamily="34" charset="0"/>
              </a:rPr>
              <a:t>e2open</a:t>
            </a:r>
            <a:r>
              <a:rPr lang="zh-CN" altLang="en-US" dirty="0">
                <a:latin typeface="Grandview" panose="020B0502040204020203" pitchFamily="34" charset="0"/>
              </a:rPr>
              <a:t>基于电子邮件交流的供应商 </a:t>
            </a:r>
            <a:r>
              <a:rPr lang="en-US" altLang="zh-CN" dirty="0">
                <a:latin typeface="Grandview" panose="020B0502040204020203" pitchFamily="34" charset="0"/>
              </a:rPr>
              <a:t>- </a:t>
            </a:r>
            <a:r>
              <a:rPr lang="zh-CN" altLang="en-US" dirty="0">
                <a:latin typeface="Grandview" panose="020B0502040204020203" pitchFamily="34" charset="0"/>
              </a:rPr>
              <a:t>嵌入表格式电子邮件文本通知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供应商订单合作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ands typing on keyboard">
            <a:extLst>
              <a:ext uri="{FF2B5EF4-FFF2-40B4-BE49-F238E27FC236}">
                <a16:creationId xmlns:a16="http://schemas.microsoft.com/office/drawing/2014/main" id="{F5C1633E-2596-5402-6360-B8976D4EF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25" y="1513578"/>
            <a:ext cx="6760366" cy="450647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供应商提醒 </a:t>
            </a:r>
            <a:r>
              <a:rPr lang="en-US" altLang="zh-CN" dirty="0"/>
              <a:t>| </a:t>
            </a:r>
            <a:r>
              <a:rPr lang="zh-CN" altLang="en-US" dirty="0"/>
              <a:t>电子邮件文本通知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752698"/>
              </p:ext>
            </p:extLst>
          </p:nvPr>
        </p:nvGraphicFramePr>
        <p:xfrm>
          <a:off x="3643646" y="1820689"/>
          <a:ext cx="8242566" cy="2226351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822037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电子邮件供应商系统通知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通知频率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351064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新的或更改的预测通知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不适用</a:t>
                      </a:r>
                      <a:r>
                        <a:rPr 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*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19782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新订单通知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每天</a:t>
                      </a:r>
                      <a:r>
                        <a:rPr lang="en-US" altLang="zh-CN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zh-CN" altLang="en-US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次</a:t>
                      </a:r>
                      <a:endParaRPr lang="en-US" sz="1400" b="0" u="none" strike="noStrike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相同的订单不重复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0364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订单项汇总通知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每周</a:t>
                      </a:r>
                      <a:r>
                        <a:rPr lang="en-US" altLang="zh-CN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zh-CN" alt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次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340FE55-BFF0-D6A2-2077-21463CDBE403}"/>
              </a:ext>
            </a:extLst>
          </p:cNvPr>
          <p:cNvSpPr txBox="1"/>
          <p:nvPr/>
        </p:nvSpPr>
        <p:spPr>
          <a:xfrm>
            <a:off x="7774000" y="4196460"/>
            <a:ext cx="398087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hu-HU" dirty="0"/>
              <a:t>*</a:t>
            </a:r>
            <a:r>
              <a:rPr lang="es-MX" dirty="0"/>
              <a:t> </a:t>
            </a:r>
            <a:r>
              <a:rPr lang="es-MX" sz="1200" dirty="0"/>
              <a:t> </a:t>
            </a:r>
            <a:r>
              <a:rPr lang="zh-CN" altLang="en-US" sz="1200" dirty="0"/>
              <a:t>仅适用于</a:t>
            </a:r>
            <a:r>
              <a:rPr lang="en-US" altLang="zh-CN" sz="1200" dirty="0"/>
              <a:t>EXCEL</a:t>
            </a:r>
            <a:r>
              <a:rPr lang="zh-CN" altLang="en-US" sz="1200" dirty="0"/>
              <a:t>表格</a:t>
            </a:r>
            <a:r>
              <a:rPr lang="en-US" altLang="zh-CN" sz="1200" dirty="0"/>
              <a:t>+ WEB</a:t>
            </a:r>
            <a:r>
              <a:rPr lang="zh-CN" altLang="en-US" sz="1200" dirty="0"/>
              <a:t>链接选项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7FF0C3-6025-719C-B735-460EC04A2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89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C0D2F32-E9DC-B3CE-A235-34E5333A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834"/>
            <a:ext cx="7934519" cy="3820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供应商提醒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</a:t>
            </a:r>
            <a:r>
              <a:rPr lang="zh-CN" altLang="en-US" dirty="0"/>
              <a:t>电子邮件文本通知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/>
        </p:nvGraphicFramePr>
        <p:xfrm>
          <a:off x="7604025" y="1558516"/>
          <a:ext cx="4371617" cy="3570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11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kern="1200" dirty="0">
                <a:latin typeface="+mj-lt"/>
                <a:ea typeface="+mj-ea"/>
                <a:cs typeface="+mj-cs"/>
              </a:rPr>
              <a:t>供应商回复 </a:t>
            </a:r>
            <a:r>
              <a:rPr lang="en-US" kern="1200" dirty="0">
                <a:latin typeface="+mj-lt"/>
                <a:ea typeface="+mj-ea"/>
                <a:cs typeface="+mj-cs"/>
              </a:rPr>
              <a:t>|</a:t>
            </a:r>
            <a:r>
              <a:rPr lang="hu-HU" kern="1200" dirty="0">
                <a:latin typeface="+mj-lt"/>
                <a:ea typeface="+mj-ea"/>
                <a:cs typeface="+mj-cs"/>
              </a:rPr>
              <a:t> </a:t>
            </a:r>
            <a:r>
              <a:rPr lang="zh-CN" altLang="en-US" kern="1200" dirty="0">
                <a:latin typeface="+mj-lt"/>
                <a:ea typeface="+mj-ea"/>
                <a:cs typeface="+mj-cs"/>
              </a:rPr>
              <a:t>电子邮件文本通知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800" b="1" dirty="0">
                <a:solidFill>
                  <a:schemeClr val="tx1"/>
                </a:solidFill>
              </a:rPr>
              <a:t>您将收到带有嵌入式</a:t>
            </a:r>
            <a:r>
              <a:rPr lang="en-US" altLang="zh-CN" sz="1800" b="1" dirty="0">
                <a:solidFill>
                  <a:schemeClr val="tx1"/>
                </a:solidFill>
              </a:rPr>
              <a:t>HTML</a:t>
            </a:r>
            <a:r>
              <a:rPr lang="zh-CN" altLang="en-US" sz="1800" b="1" dirty="0">
                <a:solidFill>
                  <a:schemeClr val="tx1"/>
                </a:solidFill>
              </a:rPr>
              <a:t>表的电子邮件通知。</a:t>
            </a:r>
            <a:endParaRPr lang="en-US" altLang="zh-CN" sz="1800" b="1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tx1"/>
                </a:solidFill>
              </a:rPr>
              <a:t>每个供应商代码只允许一个电子邮件地址。</a:t>
            </a:r>
            <a:endParaRPr lang="en-US" altLang="zh-CN" b="1" dirty="0">
              <a:solidFill>
                <a:schemeClr val="tx1"/>
              </a:solidFill>
            </a:endParaRPr>
          </a:p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b="1" u="sng" dirty="0"/>
              <a:t>通知选项</a:t>
            </a:r>
            <a:r>
              <a:rPr lang="zh-CN" altLang="en-US" sz="1800" i="1" kern="1200" dirty="0"/>
              <a:t>在</a:t>
            </a:r>
            <a:r>
              <a:rPr lang="en-US" altLang="zh-CN" sz="1800" i="1" kern="1200" dirty="0"/>
              <a:t>e2open</a:t>
            </a:r>
            <a:r>
              <a:rPr lang="zh-CN" altLang="en-US" sz="1800" i="1" kern="1200" dirty="0"/>
              <a:t>中的中是待配置的状态，直到您与我们达成共识。</a:t>
            </a:r>
            <a:endParaRPr lang="en-US" sz="1800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zh-CN" altLang="en-US" sz="1800" dirty="0">
                <a:solidFill>
                  <a:schemeClr val="tx1"/>
                </a:solidFill>
              </a:rPr>
              <a:t>电子邮件链接有时间限制，有效期为</a:t>
            </a:r>
            <a:r>
              <a:rPr lang="en-US" altLang="zh-CN" sz="1800" dirty="0">
                <a:solidFill>
                  <a:schemeClr val="tx1"/>
                </a:solidFill>
              </a:rPr>
              <a:t>72</a:t>
            </a:r>
            <a:r>
              <a:rPr lang="zh-CN" altLang="en-US" sz="1800" dirty="0">
                <a:solidFill>
                  <a:schemeClr val="tx1"/>
                </a:solidFill>
              </a:rPr>
              <a:t>小时</a:t>
            </a:r>
            <a:r>
              <a:rPr lang="en-US" altLang="zh-CN" sz="1800" dirty="0">
                <a:solidFill>
                  <a:schemeClr val="tx1"/>
                </a:solidFill>
              </a:rPr>
              <a:t>!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dirty="0"/>
          </a:p>
          <a:p>
            <a:r>
              <a:rPr lang="zh-CN" altLang="en-US" dirty="0"/>
              <a:t>接收</a:t>
            </a:r>
            <a:r>
              <a:rPr lang="zh-CN" altLang="en-US" u="sng" dirty="0"/>
              <a:t>带有嵌入表格的电子邮件</a:t>
            </a:r>
            <a:r>
              <a:rPr lang="en-US" u="sng" dirty="0"/>
              <a:t>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766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73" y="76495"/>
            <a:ext cx="11010900" cy="986828"/>
          </a:xfrm>
        </p:spPr>
        <p:txBody>
          <a:bodyPr/>
          <a:lstStyle/>
          <a:p>
            <a:r>
              <a:rPr lang="zh-CN" altLang="en-US" dirty="0"/>
              <a:t>供应商回复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EMAIL</a:t>
            </a:r>
            <a:r>
              <a:rPr lang="zh-CN" altLang="en-US" dirty="0">
                <a:solidFill>
                  <a:srgbClr val="002060"/>
                </a:solidFill>
              </a:rPr>
              <a:t>文本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回复选项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2519431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订单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4118142"/>
            <a:ext cx="3175647" cy="59299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/>
              <a:t>撤单申请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2417295"/>
            <a:ext cx="386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认可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992231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同意撤销</a:t>
            </a:r>
            <a:r>
              <a:rPr lang="hu-HU" dirty="0"/>
              <a:t>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拒绝撤销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379437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506856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801DFAA3-C0C2-EDC6-7744-B2343C95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29" y="2306145"/>
            <a:ext cx="1204480" cy="12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BD2F5B-B7C9-B461-8889-3B51E946C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10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354085" y="908736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13735"/>
              </p:ext>
            </p:extLst>
          </p:nvPr>
        </p:nvGraphicFramePr>
        <p:xfrm>
          <a:off x="4092599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729520" y="1358284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82C32CB-7EE4-0274-FBC2-D20E033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12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D0591-0975-87AE-6AB1-12F526B95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新订单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/ </a:t>
            </a:r>
            <a:r>
              <a:rPr lang="zh-CN" alt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订单项汇总通知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 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solidFill>
                  <a:srgbClr val="002060"/>
                </a:solidFill>
              </a:rPr>
              <a:t>电子邮件文本回复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77EFAD-DA05-1E80-5136-AC084F3D7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19" y="1345768"/>
            <a:ext cx="6367991" cy="3575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904D18-BE36-B1E0-CA19-94DCA8BB4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293" y="2789383"/>
            <a:ext cx="5429898" cy="3412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5FA537-AB40-2E3C-5A45-0465C1B70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6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027D3C6-EC42-D5AB-E050-81D41351A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41113"/>
            <a:ext cx="12192000" cy="188613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新的</a:t>
            </a:r>
            <a:r>
              <a:rPr lang="hu-HU" dirty="0"/>
              <a:t>/</a:t>
            </a:r>
            <a:r>
              <a:rPr lang="zh-CN" altLang="en-US" dirty="0"/>
              <a:t>开放的订单确认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电子邮件文本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78245" y="1082911"/>
            <a:ext cx="11185236" cy="214526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点击回复邮件后，您将能够编辑</a:t>
            </a:r>
            <a:r>
              <a:rPr lang="en-US" altLang="zh-CN" sz="1200" dirty="0"/>
              <a:t>HTML</a:t>
            </a:r>
            <a:r>
              <a:rPr lang="zh-CN" altLang="en-US" sz="1200" dirty="0"/>
              <a:t>表中的数据。</a:t>
            </a: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您需要回复</a:t>
            </a:r>
            <a:r>
              <a:rPr lang="zh-CN" altLang="en-US" sz="1200" b="1" dirty="0"/>
              <a:t>新的</a:t>
            </a:r>
            <a:r>
              <a:rPr lang="zh-CN" altLang="en-US" sz="1200" dirty="0"/>
              <a:t>和</a:t>
            </a:r>
            <a:r>
              <a:rPr lang="zh-CN" altLang="en-US" sz="1200" b="1" dirty="0"/>
              <a:t>开放的</a:t>
            </a:r>
            <a:r>
              <a:rPr lang="zh-CN" altLang="en-US" sz="1200" dirty="0"/>
              <a:t>订单</a:t>
            </a:r>
            <a:r>
              <a:rPr lang="en-US" sz="1200" b="1" dirty="0">
                <a:solidFill>
                  <a:schemeClr val="tx1"/>
                </a:solidFill>
              </a:rPr>
              <a:t>(1)</a:t>
            </a:r>
            <a:r>
              <a:rPr lang="zh-CN" altLang="en-US" sz="1200" dirty="0"/>
              <a:t>。有以下选项：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2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认可订单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的承诺数量和确认的到货日期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如果您将承诺数量和日期留空，则</a:t>
            </a:r>
            <a:r>
              <a:rPr lang="zh-CN" altLang="en-US" sz="12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不</a:t>
            </a:r>
            <a:r>
              <a:rPr lang="zh-CN" altLang="en-US" sz="1200" b="1" dirty="0">
                <a:solidFill>
                  <a:srgbClr val="333333"/>
                </a:solidFill>
                <a:latin typeface="Arial" panose="020B0604020202020204" pitchFamily="34" charset="0"/>
              </a:rPr>
              <a:t>承诺</a:t>
            </a:r>
            <a:r>
              <a:rPr lang="en-US" sz="1200" b="1" dirty="0">
                <a:solidFill>
                  <a:schemeClr val="tx1"/>
                </a:solidFill>
              </a:rPr>
              <a:t>(3)</a:t>
            </a:r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认可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  <a:latin typeface="+mj-lt"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  <a:latin typeface="+mj-lt"/>
              </a:rPr>
              <a:t>​</a:t>
            </a:r>
          </a:p>
          <a:p>
            <a:pPr marL="268288" indent="-268288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如有需要，更新承诺数量和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或确认到达日期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出货日期，订单状态转换为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接受</a:t>
            </a:r>
            <a:r>
              <a:rPr lang="zh-CN" altLang="en-US" sz="1200" b="1" dirty="0">
                <a:solidFill>
                  <a:srgbClr val="60605B"/>
                </a:solidFill>
                <a:latin typeface="+mj-lt"/>
              </a:rPr>
              <a:t>或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如果承诺数量和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/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或日期与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Jabil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要求的数量和日期不同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!)</a:t>
            </a:r>
            <a:endParaRPr lang="en-US" sz="1200" b="0" i="0" dirty="0">
              <a:solidFill>
                <a:srgbClr val="60605B"/>
              </a:solidFill>
              <a:effectLst/>
              <a:latin typeface="+mj-lt"/>
            </a:endParaRPr>
          </a:p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不承诺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2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200" b="0" i="0" u="sng" dirty="0">
                <a:solidFill>
                  <a:srgbClr val="002060"/>
                </a:solidFill>
                <a:effectLst/>
              </a:rPr>
              <a:t>承诺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07171-7729-FAE1-A494-26042B0661A2}"/>
              </a:ext>
            </a:extLst>
          </p:cNvPr>
          <p:cNvSpPr/>
          <p:nvPr/>
        </p:nvSpPr>
        <p:spPr>
          <a:xfrm>
            <a:off x="628072" y="5613250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认可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86E289-9D1A-5FF9-2BED-F5133B614AD4}"/>
              </a:ext>
            </a:extLst>
          </p:cNvPr>
          <p:cNvSpPr/>
          <p:nvPr/>
        </p:nvSpPr>
        <p:spPr>
          <a:xfrm>
            <a:off x="9514610" y="5596808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不承诺</a:t>
            </a:r>
            <a:endParaRPr lang="en-US" dirty="0"/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107786" y="6210243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064784" y="6210242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2" name="Dodecagon 1">
            <a:extLst>
              <a:ext uri="{FF2B5EF4-FFF2-40B4-BE49-F238E27FC236}">
                <a16:creationId xmlns:a16="http://schemas.microsoft.com/office/drawing/2014/main" id="{7D23F222-4499-178B-D3CF-9DE13599B890}"/>
              </a:ext>
            </a:extLst>
          </p:cNvPr>
          <p:cNvSpPr/>
          <p:nvPr/>
        </p:nvSpPr>
        <p:spPr>
          <a:xfrm>
            <a:off x="419316" y="36892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D36F5887-FC63-019B-1601-EDA17A7E54CA}"/>
              </a:ext>
            </a:extLst>
          </p:cNvPr>
          <p:cNvSpPr/>
          <p:nvPr/>
        </p:nvSpPr>
        <p:spPr>
          <a:xfrm>
            <a:off x="1217661" y="36892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74A654-6ED2-70F0-77C6-321F0FA96EB1}"/>
              </a:ext>
            </a:extLst>
          </p:cNvPr>
          <p:cNvSpPr/>
          <p:nvPr/>
        </p:nvSpPr>
        <p:spPr>
          <a:xfrm>
            <a:off x="278246" y="3994070"/>
            <a:ext cx="414482" cy="16191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FC5005-1D31-B554-48B7-EBC8F21230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3720C2F-92FA-F069-F2D9-87D4B0B67C7A}"/>
              </a:ext>
            </a:extLst>
          </p:cNvPr>
          <p:cNvSpPr/>
          <p:nvPr/>
        </p:nvSpPr>
        <p:spPr>
          <a:xfrm>
            <a:off x="1082892" y="3994069"/>
            <a:ext cx="414482" cy="16191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9459BBE-6796-15CC-3A03-5E1AC55C3DEC}"/>
              </a:ext>
            </a:extLst>
          </p:cNvPr>
          <p:cNvSpPr/>
          <p:nvPr/>
        </p:nvSpPr>
        <p:spPr>
          <a:xfrm>
            <a:off x="6221797" y="4016900"/>
            <a:ext cx="415260" cy="4535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DED827-C7D4-A974-0D13-66FF95F55CAB}"/>
              </a:ext>
            </a:extLst>
          </p:cNvPr>
          <p:cNvSpPr/>
          <p:nvPr/>
        </p:nvSpPr>
        <p:spPr>
          <a:xfrm>
            <a:off x="8015264" y="3946228"/>
            <a:ext cx="415260" cy="52417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decagon 5">
            <a:extLst>
              <a:ext uri="{FF2B5EF4-FFF2-40B4-BE49-F238E27FC236}">
                <a16:creationId xmlns:a16="http://schemas.microsoft.com/office/drawing/2014/main" id="{8251A004-96F3-E48A-C424-866A08DBD824}"/>
              </a:ext>
            </a:extLst>
          </p:cNvPr>
          <p:cNvSpPr/>
          <p:nvPr/>
        </p:nvSpPr>
        <p:spPr>
          <a:xfrm>
            <a:off x="6484178" y="55152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2</a:t>
            </a:r>
            <a:endParaRPr lang="en-US" sz="1200" dirty="0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10B83B48-57EA-42D2-67AB-062AE2C68BEA}"/>
              </a:ext>
            </a:extLst>
          </p:cNvPr>
          <p:cNvSpPr/>
          <p:nvPr/>
        </p:nvSpPr>
        <p:spPr>
          <a:xfrm>
            <a:off x="8334594" y="55152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2</a:t>
            </a:r>
            <a:endParaRPr lang="en-US" sz="12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91C8BEA-FBEC-6A40-9226-3EE122CC17DA}"/>
              </a:ext>
            </a:extLst>
          </p:cNvPr>
          <p:cNvSpPr/>
          <p:nvPr/>
        </p:nvSpPr>
        <p:spPr>
          <a:xfrm>
            <a:off x="6119348" y="5216894"/>
            <a:ext cx="561882" cy="328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noFill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493333-4671-4497-8A24-74A51323D239}"/>
              </a:ext>
            </a:extLst>
          </p:cNvPr>
          <p:cNvSpPr/>
          <p:nvPr/>
        </p:nvSpPr>
        <p:spPr>
          <a:xfrm>
            <a:off x="7941953" y="5216894"/>
            <a:ext cx="561882" cy="328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noFill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0D96439-07CE-3CBD-F94C-E460288309A2}"/>
              </a:ext>
            </a:extLst>
          </p:cNvPr>
          <p:cNvSpPr/>
          <p:nvPr/>
        </p:nvSpPr>
        <p:spPr>
          <a:xfrm>
            <a:off x="6133624" y="4706541"/>
            <a:ext cx="561882" cy="328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7A31899-27E5-EC1C-DE83-AACF4FF5B8D8}"/>
              </a:ext>
            </a:extLst>
          </p:cNvPr>
          <p:cNvSpPr/>
          <p:nvPr/>
        </p:nvSpPr>
        <p:spPr>
          <a:xfrm>
            <a:off x="7941953" y="4706541"/>
            <a:ext cx="561882" cy="328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BA57836E-E73F-28A9-AD8C-F8AE173E761D}"/>
              </a:ext>
            </a:extLst>
          </p:cNvPr>
          <p:cNvSpPr/>
          <p:nvPr/>
        </p:nvSpPr>
        <p:spPr>
          <a:xfrm>
            <a:off x="6595742" y="457022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3</a:t>
            </a:r>
            <a:endParaRPr lang="en-US" sz="1200" dirty="0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D1FE8181-F401-D2C1-66FB-DBC64C32C487}"/>
              </a:ext>
            </a:extLst>
          </p:cNvPr>
          <p:cNvSpPr/>
          <p:nvPr/>
        </p:nvSpPr>
        <p:spPr>
          <a:xfrm>
            <a:off x="8410363" y="455379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66426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E6657FF-9847-CF40-6ABB-EA858E6C5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5570"/>
            <a:ext cx="12192000" cy="148445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2CFDA2-0B78-2EB7-6D1E-0988A3A66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认可 </a:t>
            </a:r>
            <a:r>
              <a:rPr lang="en-US" dirty="0"/>
              <a:t>| </a:t>
            </a:r>
            <a:r>
              <a:rPr lang="zh-CN" altLang="en-US" dirty="0"/>
              <a:t>电子邮件文本</a:t>
            </a:r>
            <a:endParaRPr lang="en-US" dirty="0"/>
          </a:p>
        </p:txBody>
      </p: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73527E60-EC68-B38F-7BA4-6565249FA086}"/>
              </a:ext>
            </a:extLst>
          </p:cNvPr>
          <p:cNvSpPr/>
          <p:nvPr/>
        </p:nvSpPr>
        <p:spPr>
          <a:xfrm>
            <a:off x="180782" y="1090483"/>
            <a:ext cx="10382220" cy="323294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在电子邮件正文文本中可见新的和开放</a:t>
            </a:r>
            <a:r>
              <a:rPr lang="zh-CN" altLang="en-US" sz="1200" dirty="0">
                <a:solidFill>
                  <a:srgbClr val="333333"/>
                </a:solidFill>
                <a:latin typeface="Arial" panose="020B0604020202020204" pitchFamily="34" charset="0"/>
              </a:rPr>
              <a:t>订单的</a:t>
            </a:r>
            <a:r>
              <a:rPr lang="zh-CN" altLang="en-US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详细信息</a:t>
            </a:r>
            <a:r>
              <a:rPr lang="en-US" altLang="zh-CN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!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我们需要您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对状态</a:t>
            </a:r>
            <a:r>
              <a:rPr lang="en-US" altLang="zh-CN" sz="1200" b="1" dirty="0">
                <a:solidFill>
                  <a:srgbClr val="002060"/>
                </a:solidFill>
                <a:latin typeface="+mj-lt"/>
              </a:rPr>
              <a:t>(1)</a:t>
            </a:r>
            <a:r>
              <a:rPr lang="zh-CN" altLang="en-US" sz="1200" b="1" dirty="0">
                <a:solidFill>
                  <a:srgbClr val="002060"/>
                </a:solidFill>
                <a:latin typeface="+mj-lt"/>
              </a:rPr>
              <a:t>为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新的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最近下单但尚未接受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或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开放的</a:t>
            </a:r>
            <a:r>
              <a:rPr lang="en-US" altLang="zh-CN" sz="1200" b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(Jabil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更改了订单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的每个订单项</a:t>
            </a:r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的回复。</a:t>
            </a:r>
            <a:endParaRPr lang="en-US" sz="1200" b="1" i="0" dirty="0">
              <a:solidFill>
                <a:srgbClr val="002060"/>
              </a:solidFill>
              <a:effectLst/>
            </a:endParaRPr>
          </a:p>
          <a:p>
            <a:endParaRPr lang="en-US" sz="1200" i="0" u="sng" dirty="0">
              <a:solidFill>
                <a:schemeClr val="tx1"/>
              </a:solidFill>
              <a:effectLst/>
            </a:endParaRPr>
          </a:p>
          <a:p>
            <a:r>
              <a:rPr lang="zh-CN" altLang="en-US" sz="1200" i="0" u="sng" dirty="0">
                <a:solidFill>
                  <a:schemeClr val="tx1"/>
                </a:solidFill>
                <a:effectLst/>
              </a:rPr>
              <a:t>请填写承诺数量和确认日期以接受订单</a:t>
            </a:r>
            <a:endParaRPr lang="en-US" sz="12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确保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承诺数量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=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开放数量</a:t>
            </a:r>
            <a:r>
              <a:rPr lang="en-US" altLang="zh-CN" sz="1200" dirty="0">
                <a:solidFill>
                  <a:schemeClr val="tx1"/>
                </a:solidFill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允许承诺数量少于开放数量，但不允许超过开放数量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!)</a:t>
            </a:r>
            <a:r>
              <a:rPr lang="en-US" sz="1200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200" b="1" i="0" dirty="0">
                <a:solidFill>
                  <a:schemeClr val="tx1"/>
                </a:solidFill>
                <a:effectLst/>
              </a:rPr>
              <a:t>(2)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u="sng" dirty="0">
                <a:solidFill>
                  <a:schemeClr val="tx1"/>
                </a:solidFill>
                <a:latin typeface="+mj-lt"/>
              </a:rPr>
              <a:t>到达日期</a:t>
            </a:r>
            <a:r>
              <a:rPr lang="en-US" altLang="zh-CN" sz="1200" b="1" u="sng" dirty="0">
                <a:solidFill>
                  <a:schemeClr val="tx1"/>
                </a:solidFill>
                <a:latin typeface="+mj-lt"/>
              </a:rPr>
              <a:t>(3)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如果您无法确认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到达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Jabil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的日期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，您可以填写发货日期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(4)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并删除预填充的到达日期。</a:t>
            </a:r>
            <a:endParaRPr lang="en-US" sz="1200" b="1" i="0" dirty="0">
              <a:solidFill>
                <a:schemeClr val="tx1"/>
              </a:solidFill>
              <a:effectLst/>
            </a:endParaRPr>
          </a:p>
          <a:p>
            <a:endParaRPr lang="en-US" sz="1200" b="1" i="1" dirty="0">
              <a:solidFill>
                <a:schemeClr val="tx1"/>
              </a:solidFill>
              <a:effectLst/>
            </a:endParaRPr>
          </a:p>
          <a:p>
            <a:r>
              <a:rPr lang="zh-CN" altLang="en-US" sz="1200" b="1" i="1" dirty="0">
                <a:solidFill>
                  <a:srgbClr val="C00000"/>
                </a:solidFill>
              </a:rPr>
              <a:t>注意</a:t>
            </a:r>
            <a:r>
              <a:rPr lang="en-US" altLang="zh-CN" sz="1200" b="1" i="1" dirty="0">
                <a:solidFill>
                  <a:srgbClr val="C00000"/>
                </a:solidFill>
              </a:rPr>
              <a:t>:</a:t>
            </a:r>
            <a:r>
              <a:rPr lang="zh-CN" altLang="en-US" sz="1200" b="1" i="1" dirty="0">
                <a:solidFill>
                  <a:srgbClr val="C00000"/>
                </a:solidFill>
              </a:rPr>
              <a:t>您不需要在文件中填充这两个日期</a:t>
            </a:r>
            <a:r>
              <a:rPr lang="en-US" altLang="zh-CN" sz="1200" b="1" i="1" dirty="0">
                <a:solidFill>
                  <a:srgbClr val="C00000"/>
                </a:solidFill>
              </a:rPr>
              <a:t>!-</a:t>
            </a:r>
            <a:r>
              <a:rPr lang="zh-CN" altLang="en-US" sz="1200" b="1" i="1" dirty="0">
                <a:solidFill>
                  <a:srgbClr val="C00000"/>
                </a:solidFill>
              </a:rPr>
              <a:t>因为系统会根据您提供的发货日期</a:t>
            </a:r>
            <a:r>
              <a:rPr lang="en-US" altLang="zh-CN" sz="1200" b="1" i="1" dirty="0">
                <a:solidFill>
                  <a:srgbClr val="C00000"/>
                </a:solidFill>
              </a:rPr>
              <a:t>+</a:t>
            </a:r>
            <a:r>
              <a:rPr lang="zh-CN" altLang="en-US" sz="1200" b="1" i="1" dirty="0">
                <a:solidFill>
                  <a:srgbClr val="C00000"/>
                </a:solidFill>
              </a:rPr>
              <a:t>下一个列的运输时间信息</a:t>
            </a:r>
            <a:r>
              <a:rPr lang="en-US" altLang="zh-CN" sz="1200" b="1" i="1" dirty="0">
                <a:solidFill>
                  <a:srgbClr val="C00000"/>
                </a:solidFill>
              </a:rPr>
              <a:t>(5)</a:t>
            </a:r>
            <a:r>
              <a:rPr lang="zh-CN" altLang="en-US" sz="1200" b="1" i="1" dirty="0">
                <a:solidFill>
                  <a:srgbClr val="C00000"/>
                </a:solidFill>
              </a:rPr>
              <a:t>计算到达日期。</a:t>
            </a:r>
            <a:endParaRPr lang="en-US" sz="1200" b="1" i="1" dirty="0">
              <a:solidFill>
                <a:srgbClr val="C00000"/>
              </a:solidFill>
            </a:endParaRPr>
          </a:p>
          <a:p>
            <a:r>
              <a:rPr lang="en-US" sz="1200" b="1" i="1" dirty="0">
                <a:solidFill>
                  <a:srgbClr val="C00000"/>
                </a:solidFill>
              </a:rPr>
              <a:t>  </a:t>
            </a:r>
            <a:endParaRPr lang="en-US" sz="12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u="sng" dirty="0">
                <a:solidFill>
                  <a:schemeClr val="tx1"/>
                </a:solidFill>
                <a:effectLst/>
              </a:rPr>
              <a:t>运单号</a:t>
            </a:r>
            <a:r>
              <a:rPr lang="en-US" sz="1200" b="1" i="0" u="sng" dirty="0">
                <a:solidFill>
                  <a:schemeClr val="tx1"/>
                </a:solidFill>
                <a:effectLst/>
              </a:rPr>
              <a:t>(6)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：如果订单已出货，您可以在此栏填写运单号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/>
                </a:solidFill>
              </a:rPr>
              <a:t>您可以在附件模板中</a:t>
            </a:r>
            <a:r>
              <a:rPr lang="zh-CN" altLang="en-US" sz="1200" u="sng" dirty="0">
                <a:solidFill>
                  <a:schemeClr val="tx1"/>
                </a:solidFill>
              </a:rPr>
              <a:t>供应商的意见</a:t>
            </a:r>
            <a:r>
              <a:rPr lang="zh-CN" altLang="en-US" sz="1200" dirty="0">
                <a:solidFill>
                  <a:schemeClr val="tx1"/>
                </a:solidFill>
              </a:rPr>
              <a:t>专栏与</a:t>
            </a:r>
            <a:r>
              <a:rPr lang="en-US" altLang="zh-CN" sz="1200" dirty="0">
                <a:solidFill>
                  <a:schemeClr val="tx1"/>
                </a:solidFill>
              </a:rPr>
              <a:t>Jabil</a:t>
            </a:r>
            <a:r>
              <a:rPr lang="zh-CN" altLang="en-US" sz="1200" dirty="0">
                <a:solidFill>
                  <a:schemeClr val="tx1"/>
                </a:solidFill>
              </a:rPr>
              <a:t>分享任何备注或信息</a:t>
            </a:r>
            <a:r>
              <a:rPr lang="en-US" altLang="zh-CN" sz="1200" dirty="0">
                <a:solidFill>
                  <a:schemeClr val="tx1"/>
                </a:solidFill>
              </a:rPr>
              <a:t>!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(7)</a:t>
            </a:r>
            <a:endParaRPr lang="en-US" sz="12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zh-CN" altLang="en-US" sz="1400" i="0" dirty="0">
                <a:solidFill>
                  <a:srgbClr val="00B0F0"/>
                </a:solidFill>
                <a:effectLst/>
              </a:rPr>
              <a:t>请在邮件发出后</a:t>
            </a:r>
            <a:r>
              <a:rPr lang="en-US" altLang="zh-CN" sz="1400" i="0" dirty="0">
                <a:solidFill>
                  <a:srgbClr val="00B0F0"/>
                </a:solidFill>
                <a:effectLst/>
              </a:rPr>
              <a:t>72</a:t>
            </a:r>
            <a:r>
              <a:rPr lang="zh-CN" altLang="en-US" sz="1400" i="0" dirty="0">
                <a:solidFill>
                  <a:srgbClr val="00B0F0"/>
                </a:solidFill>
                <a:effectLst/>
              </a:rPr>
              <a:t>小时内回复您的回复，否则一次性通行证将过期</a:t>
            </a:r>
            <a:r>
              <a:rPr lang="en-US" altLang="zh-CN" sz="1400" i="0" dirty="0">
                <a:solidFill>
                  <a:srgbClr val="00B0F0"/>
                </a:solidFill>
                <a:effectLst/>
              </a:rPr>
              <a:t>!</a:t>
            </a:r>
            <a:endParaRPr lang="en-US" sz="1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520A1AE-2CEE-9410-0C30-346542595296}"/>
              </a:ext>
            </a:extLst>
          </p:cNvPr>
          <p:cNvSpPr/>
          <p:nvPr/>
        </p:nvSpPr>
        <p:spPr>
          <a:xfrm>
            <a:off x="5554710" y="5263068"/>
            <a:ext cx="342689" cy="96750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C33FB9DF-F20C-D1B0-297D-BB6CE5922A41}"/>
              </a:ext>
            </a:extLst>
          </p:cNvPr>
          <p:cNvSpPr/>
          <p:nvPr/>
        </p:nvSpPr>
        <p:spPr>
          <a:xfrm>
            <a:off x="6288430" y="459767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08DD3971-CF00-D2BF-54D6-C46A8D22039C}"/>
              </a:ext>
            </a:extLst>
          </p:cNvPr>
          <p:cNvSpPr/>
          <p:nvPr/>
        </p:nvSpPr>
        <p:spPr>
          <a:xfrm>
            <a:off x="8328843" y="45695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9BC50E99-014D-F65C-EC4B-0E710D1C2238}"/>
              </a:ext>
            </a:extLst>
          </p:cNvPr>
          <p:cNvSpPr/>
          <p:nvPr/>
        </p:nvSpPr>
        <p:spPr>
          <a:xfrm>
            <a:off x="8757840" y="45695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A43DFC08-1D1B-C34B-8B37-7D467FA03372}"/>
              </a:ext>
            </a:extLst>
          </p:cNvPr>
          <p:cNvSpPr/>
          <p:nvPr/>
        </p:nvSpPr>
        <p:spPr>
          <a:xfrm>
            <a:off x="7899846" y="45784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2B9F6185-FF3F-4E84-4407-953CC6F88C56}"/>
              </a:ext>
            </a:extLst>
          </p:cNvPr>
          <p:cNvSpPr/>
          <p:nvPr/>
        </p:nvSpPr>
        <p:spPr>
          <a:xfrm>
            <a:off x="9104055" y="45695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40356E66-7B43-D4D5-876E-811E2AB9EC0F}"/>
              </a:ext>
            </a:extLst>
          </p:cNvPr>
          <p:cNvSpPr/>
          <p:nvPr/>
        </p:nvSpPr>
        <p:spPr>
          <a:xfrm>
            <a:off x="11236021" y="45695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58938B8-18DB-E595-0A73-7DBD6881343D}"/>
              </a:ext>
            </a:extLst>
          </p:cNvPr>
          <p:cNvSpPr/>
          <p:nvPr/>
        </p:nvSpPr>
        <p:spPr>
          <a:xfrm>
            <a:off x="11041503" y="4852717"/>
            <a:ext cx="600364" cy="13743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1F201EA-D211-063E-1747-DD7FA8C98388}"/>
              </a:ext>
            </a:extLst>
          </p:cNvPr>
          <p:cNvSpPr/>
          <p:nvPr/>
        </p:nvSpPr>
        <p:spPr>
          <a:xfrm>
            <a:off x="6186464" y="5299538"/>
            <a:ext cx="415260" cy="9275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EDF6DD3-5ECB-ADB1-7DCB-A59163627665}"/>
              </a:ext>
            </a:extLst>
          </p:cNvPr>
          <p:cNvSpPr/>
          <p:nvPr/>
        </p:nvSpPr>
        <p:spPr>
          <a:xfrm>
            <a:off x="735559" y="5231854"/>
            <a:ext cx="440841" cy="99871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C0D6EAD-FA5A-0352-904E-924A0355B530}"/>
              </a:ext>
            </a:extLst>
          </p:cNvPr>
          <p:cNvSpPr/>
          <p:nvPr/>
        </p:nvSpPr>
        <p:spPr>
          <a:xfrm>
            <a:off x="1471118" y="5258996"/>
            <a:ext cx="520146" cy="101589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decagon 4">
            <a:extLst>
              <a:ext uri="{FF2B5EF4-FFF2-40B4-BE49-F238E27FC236}">
                <a16:creationId xmlns:a16="http://schemas.microsoft.com/office/drawing/2014/main" id="{E3F9ACB6-B768-45BE-1756-529AF3A4894E}"/>
              </a:ext>
            </a:extLst>
          </p:cNvPr>
          <p:cNvSpPr/>
          <p:nvPr/>
        </p:nvSpPr>
        <p:spPr>
          <a:xfrm>
            <a:off x="850315" y="45750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6" name="Dodecagon 5">
            <a:extLst>
              <a:ext uri="{FF2B5EF4-FFF2-40B4-BE49-F238E27FC236}">
                <a16:creationId xmlns:a16="http://schemas.microsoft.com/office/drawing/2014/main" id="{01EDFF4A-97DF-9BF6-1E4B-84565E7DF8C0}"/>
              </a:ext>
            </a:extLst>
          </p:cNvPr>
          <p:cNvSpPr/>
          <p:nvPr/>
        </p:nvSpPr>
        <p:spPr>
          <a:xfrm>
            <a:off x="1625527" y="45784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BC781A-D8DC-6283-FB8F-5F75A2E43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8" name="Dodecagon 27">
            <a:extLst>
              <a:ext uri="{FF2B5EF4-FFF2-40B4-BE49-F238E27FC236}">
                <a16:creationId xmlns:a16="http://schemas.microsoft.com/office/drawing/2014/main" id="{BD74A211-EDFC-F576-3C87-5D13BA1A4F0C}"/>
              </a:ext>
            </a:extLst>
          </p:cNvPr>
          <p:cNvSpPr/>
          <p:nvPr/>
        </p:nvSpPr>
        <p:spPr>
          <a:xfrm>
            <a:off x="5585934" y="45836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D529CA-A910-38E9-67DE-0C2ABEAC258B}"/>
              </a:ext>
            </a:extLst>
          </p:cNvPr>
          <p:cNvSpPr/>
          <p:nvPr/>
        </p:nvSpPr>
        <p:spPr>
          <a:xfrm>
            <a:off x="6186464" y="4961574"/>
            <a:ext cx="415260" cy="2974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8AFD57F-3518-3012-9B92-4D7EE9831866}"/>
              </a:ext>
            </a:extLst>
          </p:cNvPr>
          <p:cNvSpPr/>
          <p:nvPr/>
        </p:nvSpPr>
        <p:spPr>
          <a:xfrm>
            <a:off x="7797880" y="4818014"/>
            <a:ext cx="415260" cy="471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4A8C07A2-032B-2597-B763-29E268F9DB96}"/>
              </a:ext>
            </a:extLst>
          </p:cNvPr>
          <p:cNvSpPr/>
          <p:nvPr/>
        </p:nvSpPr>
        <p:spPr>
          <a:xfrm>
            <a:off x="5587748" y="4934359"/>
            <a:ext cx="279190" cy="29742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id="{6C61C103-94CC-1E8D-EA85-0DD3C2D8806F}"/>
              </a:ext>
            </a:extLst>
          </p:cNvPr>
          <p:cNvSpPr/>
          <p:nvPr/>
        </p:nvSpPr>
        <p:spPr>
          <a:xfrm>
            <a:off x="8690176" y="4934358"/>
            <a:ext cx="279190" cy="29742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28">
            <a:extLst>
              <a:ext uri="{FF2B5EF4-FFF2-40B4-BE49-F238E27FC236}">
                <a16:creationId xmlns:a16="http://schemas.microsoft.com/office/drawing/2014/main" id="{1D578940-9779-464A-5F81-AEF533BBB8CB}"/>
              </a:ext>
            </a:extLst>
          </p:cNvPr>
          <p:cNvSpPr/>
          <p:nvPr/>
        </p:nvSpPr>
        <p:spPr>
          <a:xfrm>
            <a:off x="9007676" y="4934358"/>
            <a:ext cx="342689" cy="29742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4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B463EF-2E54-AB5D-6388-5CAE8D06C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8865"/>
            <a:ext cx="12192000" cy="10153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4053EC-C9BC-28FB-A824-16AF79183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不承诺 </a:t>
            </a:r>
            <a:r>
              <a:rPr lang="en-US" dirty="0"/>
              <a:t>| </a:t>
            </a:r>
            <a:r>
              <a:rPr lang="zh-CN" altLang="en-US" dirty="0"/>
              <a:t>电子邮件文本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D0972B-EB15-027E-D307-A03C9B04C582}"/>
              </a:ext>
            </a:extLst>
          </p:cNvPr>
          <p:cNvSpPr txBox="1"/>
          <p:nvPr/>
        </p:nvSpPr>
        <p:spPr>
          <a:xfrm>
            <a:off x="164593" y="1519535"/>
            <a:ext cx="10974462" cy="4086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800" i="0" dirty="0">
                <a:solidFill>
                  <a:schemeClr val="tx1"/>
                </a:solidFill>
                <a:effectLst/>
              </a:rPr>
              <a:t>如果无法进行订单确认</a:t>
            </a:r>
            <a:r>
              <a:rPr lang="en-US" altLang="zh-CN" sz="1800" i="0" dirty="0">
                <a:solidFill>
                  <a:schemeClr val="tx1"/>
                </a:solidFill>
                <a:effectLst/>
              </a:rPr>
              <a:t>-</a:t>
            </a:r>
            <a:r>
              <a:rPr lang="zh-CN" altLang="en-US" sz="1800" b="1" dirty="0">
                <a:solidFill>
                  <a:schemeClr val="tx1"/>
                </a:solidFill>
              </a:rPr>
              <a:t>将承诺数量和确认日期留空</a:t>
            </a:r>
            <a:r>
              <a:rPr lang="en-US" altLang="zh-CN" sz="1800" b="1" dirty="0">
                <a:solidFill>
                  <a:schemeClr val="tx1"/>
                </a:solidFill>
              </a:rPr>
              <a:t>(1)</a:t>
            </a:r>
            <a:r>
              <a:rPr lang="zh-CN" altLang="en-US" sz="1800" i="0" dirty="0">
                <a:solidFill>
                  <a:schemeClr val="tx1"/>
                </a:solidFill>
                <a:effectLst/>
              </a:rPr>
              <a:t>，从下拉列表</a:t>
            </a:r>
            <a:r>
              <a:rPr lang="en-US" altLang="zh-CN" sz="1800" b="1" i="0" dirty="0">
                <a:solidFill>
                  <a:schemeClr val="tx1"/>
                </a:solidFill>
                <a:effectLst/>
              </a:rPr>
              <a:t>(2)</a:t>
            </a:r>
            <a:r>
              <a:rPr lang="zh-CN" altLang="en-US" sz="1800" i="0" dirty="0">
                <a:solidFill>
                  <a:schemeClr val="tx1"/>
                </a:solidFill>
                <a:effectLst/>
              </a:rPr>
              <a:t>中选择“</a:t>
            </a:r>
            <a:r>
              <a:rPr lang="zh-CN" altLang="en-US" sz="1800" b="1" i="0" dirty="0">
                <a:solidFill>
                  <a:schemeClr val="tx1"/>
                </a:solidFill>
                <a:effectLst/>
              </a:rPr>
              <a:t>未承诺理由</a:t>
            </a:r>
            <a:r>
              <a:rPr lang="zh-CN" altLang="en-US" sz="1800" i="0" dirty="0">
                <a:solidFill>
                  <a:schemeClr val="tx1"/>
                </a:solidFill>
                <a:effectLst/>
              </a:rPr>
              <a:t>”。</a:t>
            </a:r>
            <a:endParaRPr lang="en-US" sz="1800" b="1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00445F-862F-7F35-888B-95C3AAE21936}"/>
              </a:ext>
            </a:extLst>
          </p:cNvPr>
          <p:cNvSpPr txBox="1"/>
          <p:nvPr/>
        </p:nvSpPr>
        <p:spPr>
          <a:xfrm>
            <a:off x="367198" y="4190251"/>
            <a:ext cx="11642332" cy="64698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algn="l" rtl="0" fontAlgn="base"/>
            <a:r>
              <a:rPr lang="zh-CN" altLang="en-US" sz="16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600" b="1" dirty="0">
                <a:solidFill>
                  <a:srgbClr val="60605B"/>
                </a:solidFill>
              </a:rPr>
              <a:t>不承诺</a:t>
            </a:r>
            <a:r>
              <a:rPr lang="zh-CN" altLang="en-US" sz="16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6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6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6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6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600" b="0" i="0" u="sng" dirty="0">
                <a:solidFill>
                  <a:srgbClr val="002060"/>
                </a:solidFill>
                <a:effectLst/>
              </a:rPr>
              <a:t>承诺</a:t>
            </a:r>
            <a:r>
              <a:rPr lang="en-US" sz="1600" b="0" i="0" dirty="0">
                <a:solidFill>
                  <a:srgbClr val="60605B"/>
                </a:solidFill>
                <a:effectLst/>
              </a:rPr>
              <a:t>​</a:t>
            </a:r>
            <a:endParaRPr 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9FF9C1-64B7-AEE9-F05B-6B7FBABD3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E3DE5E3-D8AA-807A-E5BF-72D369BF239A}"/>
              </a:ext>
            </a:extLst>
          </p:cNvPr>
          <p:cNvGrpSpPr/>
          <p:nvPr/>
        </p:nvGrpSpPr>
        <p:grpSpPr>
          <a:xfrm>
            <a:off x="5604140" y="2782861"/>
            <a:ext cx="3456732" cy="1211386"/>
            <a:chOff x="5604140" y="2782861"/>
            <a:chExt cx="3456732" cy="1211386"/>
          </a:xfrm>
        </p:grpSpPr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EA45D1B9-7EF7-36D2-746F-9B5982FE1239}"/>
                </a:ext>
              </a:extLst>
            </p:cNvPr>
            <p:cNvSpPr/>
            <p:nvPr/>
          </p:nvSpPr>
          <p:spPr>
            <a:xfrm>
              <a:off x="5694751" y="278286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EF17316-54A4-3828-32EB-A88993137E1A}"/>
                </a:ext>
              </a:extLst>
            </p:cNvPr>
            <p:cNvSpPr/>
            <p:nvPr/>
          </p:nvSpPr>
          <p:spPr>
            <a:xfrm>
              <a:off x="5604140" y="3154652"/>
              <a:ext cx="345810" cy="839595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5FAE9102-E050-80AA-D2C4-091AB10E4767}"/>
                </a:ext>
              </a:extLst>
            </p:cNvPr>
            <p:cNvSpPr/>
            <p:nvPr/>
          </p:nvSpPr>
          <p:spPr>
            <a:xfrm>
              <a:off x="8700901" y="278286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7C7588D-F6F7-139C-B782-C61B7F8C0394}"/>
                </a:ext>
              </a:extLst>
            </p:cNvPr>
            <p:cNvSpPr/>
            <p:nvPr/>
          </p:nvSpPr>
          <p:spPr>
            <a:xfrm>
              <a:off x="8522563" y="3143661"/>
              <a:ext cx="538309" cy="839595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A390C1D-38A1-ECD6-B6FB-F590B2FA2D29}"/>
              </a:ext>
            </a:extLst>
          </p:cNvPr>
          <p:cNvSpPr txBox="1"/>
          <p:nvPr/>
        </p:nvSpPr>
        <p:spPr>
          <a:xfrm>
            <a:off x="92364" y="5438054"/>
            <a:ext cx="11917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800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800" i="0" dirty="0">
                <a:solidFill>
                  <a:schemeClr val="accent1"/>
                </a:solidFill>
                <a:effectLst/>
              </a:rPr>
              <a:t>小时内回复，否则一次性通行证将过期</a:t>
            </a:r>
            <a:r>
              <a:rPr lang="en-US" altLang="zh-CN" sz="1800" i="0" dirty="0">
                <a:solidFill>
                  <a:schemeClr val="accent1"/>
                </a:solidFill>
                <a:effectLst/>
              </a:rPr>
              <a:t>!</a:t>
            </a:r>
            <a:endParaRPr lang="en-US" sz="2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65858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27ACCB-5B81-6616-C6F8-6E0EA7E30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" y="4421405"/>
            <a:ext cx="12192000" cy="1900950"/>
          </a:xfrm>
          <a:prstGeom prst="rect">
            <a:avLst/>
          </a:prstGeom>
        </p:spPr>
      </p:pic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50FDA24F-AC1D-4BC7-DE92-6B19444885A6}"/>
              </a:ext>
            </a:extLst>
          </p:cNvPr>
          <p:cNvSpPr/>
          <p:nvPr/>
        </p:nvSpPr>
        <p:spPr>
          <a:xfrm>
            <a:off x="252111" y="726889"/>
            <a:ext cx="11482463" cy="320599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dirty="0">
                <a:solidFill>
                  <a:schemeClr val="tx1"/>
                </a:solidFill>
              </a:rPr>
              <a:t>捷普撤单申请可在嵌入表格式电子邮件文本中提供，请根据以下三个步骤回复此电子邮件</a:t>
            </a:r>
            <a:r>
              <a:rPr lang="en-US" altLang="zh-CN" sz="1400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在</a:t>
            </a:r>
            <a:r>
              <a:rPr lang="en-US" altLang="zh-CN" sz="1400" dirty="0">
                <a:solidFill>
                  <a:schemeClr val="tx1"/>
                </a:solidFill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</a:rPr>
              <a:t>发布了撤单申请的情况下，项目状态和计划项目状态更改为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开放的</a:t>
            </a:r>
            <a:r>
              <a:rPr lang="en-US" altLang="zh-CN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’ (1) </a:t>
            </a:r>
            <a:r>
              <a:rPr lang="zh-CN" altLang="en-US" sz="1400" b="1" dirty="0">
                <a:solidFill>
                  <a:schemeClr val="tx1"/>
                </a:solidFill>
              </a:rPr>
              <a:t>，撤单申请为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撤单</a:t>
            </a:r>
            <a:r>
              <a:rPr lang="en-US" sz="1400" b="1" dirty="0">
                <a:solidFill>
                  <a:schemeClr val="tx1"/>
                </a:solidFill>
              </a:rPr>
              <a:t>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撤单回复类型</a:t>
            </a:r>
            <a:r>
              <a:rPr lang="en-US" altLang="zh-CN" sz="1400" b="1" dirty="0">
                <a:solidFill>
                  <a:schemeClr val="tx1"/>
                </a:solidFill>
              </a:rPr>
              <a:t>(3)</a:t>
            </a:r>
            <a:r>
              <a:rPr lang="en-US" altLang="zh-CN" sz="1400" dirty="0">
                <a:solidFill>
                  <a:schemeClr val="tx1"/>
                </a:solidFill>
              </a:rPr>
              <a:t>:</a:t>
            </a:r>
            <a:r>
              <a:rPr lang="zh-CN" altLang="en-US" sz="1400" dirty="0">
                <a:solidFill>
                  <a:schemeClr val="tx1"/>
                </a:solidFill>
              </a:rPr>
              <a:t>请在下拉列表中选择“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</a:rPr>
              <a:t>”或“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拒绝撤销</a:t>
            </a:r>
            <a:r>
              <a:rPr lang="zh-CN" altLang="en-US" sz="1400" dirty="0">
                <a:solidFill>
                  <a:schemeClr val="tx1"/>
                </a:solidFill>
              </a:rPr>
              <a:t>”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-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请填写承诺数量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，并确保承诺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数量小于或等于开放数量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拒绝撤销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也请填写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承诺数量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和承诺日期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信息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ea typeface="+mn-lt"/>
              <a:cs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  <a:latin typeface="Grandview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您可以在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  <a:latin typeface="Arial"/>
                <a:cs typeface="Arial"/>
              </a:rPr>
              <a:t>供应商的意见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’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专栏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(7)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向进行备注或向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发送消息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r>
              <a:rPr lang="zh-CN" altLang="en-US" sz="1400" dirty="0">
                <a:solidFill>
                  <a:srgbClr val="FF0000"/>
                </a:solidFill>
              </a:rPr>
              <a:t>注意</a:t>
            </a:r>
            <a:r>
              <a:rPr lang="en-US" altLang="zh-CN" sz="1400" dirty="0">
                <a:solidFill>
                  <a:srgbClr val="FF0000"/>
                </a:solidFill>
              </a:rPr>
              <a:t>:</a:t>
            </a:r>
            <a:r>
              <a:rPr lang="zh-CN" altLang="en-US" sz="1400" dirty="0">
                <a:solidFill>
                  <a:srgbClr val="FF0000"/>
                </a:solidFill>
              </a:rPr>
              <a:t>在</a:t>
            </a:r>
            <a:r>
              <a:rPr lang="zh-CN" altLang="en-US" sz="1400" b="1" u="sng" dirty="0">
                <a:solidFill>
                  <a:srgbClr val="FF0000"/>
                </a:solidFill>
              </a:rPr>
              <a:t>没有</a:t>
            </a:r>
            <a:r>
              <a:rPr lang="zh-CN" altLang="en-US" sz="1400" dirty="0">
                <a:solidFill>
                  <a:srgbClr val="FF0000"/>
                </a:solidFill>
              </a:rPr>
              <a:t>撤单申请的地方，</a:t>
            </a:r>
            <a:r>
              <a:rPr lang="zh-CN" altLang="en-US" sz="1400" b="1" u="sng" dirty="0">
                <a:solidFill>
                  <a:srgbClr val="FF0000"/>
                </a:solidFill>
              </a:rPr>
              <a:t>不要</a:t>
            </a:r>
            <a:r>
              <a:rPr lang="zh-CN" altLang="en-US" sz="1400" dirty="0">
                <a:solidFill>
                  <a:srgbClr val="FF0000"/>
                </a:solidFill>
              </a:rPr>
              <a:t>针对</a:t>
            </a:r>
            <a:r>
              <a:rPr lang="en-US" altLang="zh-CN" sz="1400" dirty="0">
                <a:solidFill>
                  <a:srgbClr val="FF0000"/>
                </a:solidFill>
              </a:rPr>
              <a:t>PO</a:t>
            </a:r>
            <a:r>
              <a:rPr lang="zh-CN" altLang="en-US" sz="1400" dirty="0">
                <a:solidFill>
                  <a:srgbClr val="FF0000"/>
                </a:solidFill>
              </a:rPr>
              <a:t>项或承诺项提供撤单回复</a:t>
            </a:r>
            <a:r>
              <a:rPr lang="en-US" altLang="zh-CN" sz="1400" dirty="0">
                <a:solidFill>
                  <a:srgbClr val="FF0000"/>
                </a:solidFill>
              </a:rPr>
              <a:t>!</a:t>
            </a:r>
            <a:endParaRPr lang="en-US" sz="1400" dirty="0"/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Dodecagon 17">
            <a:extLst>
              <a:ext uri="{FF2B5EF4-FFF2-40B4-BE49-F238E27FC236}">
                <a16:creationId xmlns:a16="http://schemas.microsoft.com/office/drawing/2014/main" id="{8C8B74AD-4D73-9A8E-8451-84F6680A9E92}"/>
              </a:ext>
            </a:extLst>
          </p:cNvPr>
          <p:cNvSpPr/>
          <p:nvPr/>
        </p:nvSpPr>
        <p:spPr>
          <a:xfrm>
            <a:off x="766680" y="417789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1AFD163F-2FBD-D3EB-F7E9-CAEFFC4D56F5}"/>
              </a:ext>
            </a:extLst>
          </p:cNvPr>
          <p:cNvSpPr/>
          <p:nvPr/>
        </p:nvSpPr>
        <p:spPr>
          <a:xfrm>
            <a:off x="10599281" y="41764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679B9D6E-969F-468D-455A-03C445D29F5F}"/>
              </a:ext>
            </a:extLst>
          </p:cNvPr>
          <p:cNvSpPr/>
          <p:nvPr/>
        </p:nvSpPr>
        <p:spPr>
          <a:xfrm>
            <a:off x="11051303" y="41935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92E50DEF-E47F-BF1E-0D3C-0366105BCA82}"/>
              </a:ext>
            </a:extLst>
          </p:cNvPr>
          <p:cNvSpPr/>
          <p:nvPr/>
        </p:nvSpPr>
        <p:spPr>
          <a:xfrm>
            <a:off x="6561883" y="41935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C05771-D08D-B3F3-B4C8-6488C0D1896D}"/>
              </a:ext>
            </a:extLst>
          </p:cNvPr>
          <p:cNvSpPr txBox="1">
            <a:spLocks/>
          </p:cNvSpPr>
          <p:nvPr/>
        </p:nvSpPr>
        <p:spPr>
          <a:xfrm>
            <a:off x="544068" y="191916"/>
            <a:ext cx="8285896" cy="4546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zh-CN" altLang="en-US" b="0" dirty="0">
                <a:latin typeface="+mn-lt"/>
              </a:rPr>
              <a:t>撤单申请 </a:t>
            </a:r>
            <a:r>
              <a:rPr lang="en-US" b="0" dirty="0">
                <a:latin typeface="+mn-lt"/>
              </a:rPr>
              <a:t>|</a:t>
            </a:r>
            <a:r>
              <a:rPr lang="hu-HU" b="0" dirty="0">
                <a:latin typeface="+mn-lt"/>
              </a:rPr>
              <a:t> </a:t>
            </a:r>
            <a:r>
              <a:rPr lang="zh-CN" altLang="en-US" b="0" dirty="0">
                <a:latin typeface="+mn-lt"/>
              </a:rPr>
              <a:t>电子邮件正文</a:t>
            </a:r>
            <a:endParaRPr lang="en-US" b="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27387E-64E2-9D56-AB38-5BCD410FC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7" name="Dodecagon 6">
            <a:extLst>
              <a:ext uri="{FF2B5EF4-FFF2-40B4-BE49-F238E27FC236}">
                <a16:creationId xmlns:a16="http://schemas.microsoft.com/office/drawing/2014/main" id="{B7387BF5-504D-3DC7-4C2F-E2E741AB2DD7}"/>
              </a:ext>
            </a:extLst>
          </p:cNvPr>
          <p:cNvSpPr/>
          <p:nvPr/>
        </p:nvSpPr>
        <p:spPr>
          <a:xfrm>
            <a:off x="1657166" y="41946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DE5741F-036D-2C93-27D8-2AF3AFF6125C}"/>
              </a:ext>
            </a:extLst>
          </p:cNvPr>
          <p:cNvSpPr/>
          <p:nvPr/>
        </p:nvSpPr>
        <p:spPr>
          <a:xfrm>
            <a:off x="10501745" y="4484146"/>
            <a:ext cx="406400" cy="19009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ABDE4EE8-D1AC-0A3E-B9C5-94A6A8B8CD41}"/>
              </a:ext>
            </a:extLst>
          </p:cNvPr>
          <p:cNvSpPr/>
          <p:nvPr/>
        </p:nvSpPr>
        <p:spPr>
          <a:xfrm>
            <a:off x="11867691" y="41935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/>
              <a:t>7</a:t>
            </a:r>
            <a:endParaRPr lang="hu-HU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A17667-234F-4A9D-E92F-FD4C41BF5FB3}"/>
              </a:ext>
            </a:extLst>
          </p:cNvPr>
          <p:cNvSpPr/>
          <p:nvPr/>
        </p:nvSpPr>
        <p:spPr>
          <a:xfrm>
            <a:off x="10908145" y="5551055"/>
            <a:ext cx="498764" cy="304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1A00FB-15B4-BF48-D865-3E60882A7042}"/>
              </a:ext>
            </a:extLst>
          </p:cNvPr>
          <p:cNvSpPr/>
          <p:nvPr/>
        </p:nvSpPr>
        <p:spPr>
          <a:xfrm>
            <a:off x="10908145" y="6029881"/>
            <a:ext cx="498764" cy="304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5DD2AD-69C3-9CD6-B8C6-203EC90C674B}"/>
              </a:ext>
            </a:extLst>
          </p:cNvPr>
          <p:cNvSpPr/>
          <p:nvPr/>
        </p:nvSpPr>
        <p:spPr>
          <a:xfrm>
            <a:off x="6418165" y="5551055"/>
            <a:ext cx="498764" cy="304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E99832-6C01-C16A-11CE-382F87052438}"/>
              </a:ext>
            </a:extLst>
          </p:cNvPr>
          <p:cNvSpPr/>
          <p:nvPr/>
        </p:nvSpPr>
        <p:spPr>
          <a:xfrm>
            <a:off x="6418165" y="6008895"/>
            <a:ext cx="498764" cy="304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 descr="Exclamation mark with solid fill">
            <a:extLst>
              <a:ext uri="{FF2B5EF4-FFF2-40B4-BE49-F238E27FC236}">
                <a16:creationId xmlns:a16="http://schemas.microsoft.com/office/drawing/2014/main" id="{0B7A160F-943C-BEEE-B9D1-67FCF6503F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18541" y="4131278"/>
            <a:ext cx="457200" cy="324123"/>
          </a:xfrm>
          <a:prstGeom prst="rect">
            <a:avLst/>
          </a:prstGeom>
        </p:spPr>
      </p:pic>
      <p:pic>
        <p:nvPicPr>
          <p:cNvPr id="25" name="Graphic 24" descr="Exclamation mark with solid fill">
            <a:extLst>
              <a:ext uri="{FF2B5EF4-FFF2-40B4-BE49-F238E27FC236}">
                <a16:creationId xmlns:a16="http://schemas.microsoft.com/office/drawing/2014/main" id="{2073B971-52FD-C692-E506-20787BF87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91752" y="4112383"/>
            <a:ext cx="457200" cy="324123"/>
          </a:xfrm>
          <a:prstGeom prst="rect">
            <a:avLst/>
          </a:prstGeom>
        </p:spPr>
      </p:pic>
      <p:sp>
        <p:nvSpPr>
          <p:cNvPr id="4" name="Dodecagon 17">
            <a:extLst>
              <a:ext uri="{FF2B5EF4-FFF2-40B4-BE49-F238E27FC236}">
                <a16:creationId xmlns:a16="http://schemas.microsoft.com/office/drawing/2014/main" id="{0A854F06-7A0A-6D13-BC21-B994F7B22F18}"/>
              </a:ext>
            </a:extLst>
          </p:cNvPr>
          <p:cNvSpPr/>
          <p:nvPr/>
        </p:nvSpPr>
        <p:spPr>
          <a:xfrm>
            <a:off x="5846679" y="417789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/>
              <a:t>5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773AB55-0DCE-0947-573C-F656A5E7C4BF}"/>
              </a:ext>
            </a:extLst>
          </p:cNvPr>
          <p:cNvSpPr/>
          <p:nvPr/>
        </p:nvSpPr>
        <p:spPr>
          <a:xfrm>
            <a:off x="757922" y="4484146"/>
            <a:ext cx="325154" cy="19009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EF53D5-4988-9BD8-1140-795E414A56F7}"/>
              </a:ext>
            </a:extLst>
          </p:cNvPr>
          <p:cNvSpPr/>
          <p:nvPr/>
        </p:nvSpPr>
        <p:spPr>
          <a:xfrm>
            <a:off x="1519621" y="4484146"/>
            <a:ext cx="406400" cy="19009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C4C0EAB-617D-6B80-0DE7-AE5AB83C7042}"/>
              </a:ext>
            </a:extLst>
          </p:cNvPr>
          <p:cNvCxnSpPr/>
          <p:nvPr/>
        </p:nvCxnSpPr>
        <p:spPr>
          <a:xfrm>
            <a:off x="11091752" y="4900474"/>
            <a:ext cx="0" cy="5859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decagon 17">
            <a:extLst>
              <a:ext uri="{FF2B5EF4-FFF2-40B4-BE49-F238E27FC236}">
                <a16:creationId xmlns:a16="http://schemas.microsoft.com/office/drawing/2014/main" id="{95E1223C-682C-3925-3038-47075486B9D7}"/>
              </a:ext>
            </a:extLst>
          </p:cNvPr>
          <p:cNvSpPr/>
          <p:nvPr/>
        </p:nvSpPr>
        <p:spPr>
          <a:xfrm>
            <a:off x="8323178" y="420510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6</a:t>
            </a: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DF3025CF-6539-6626-AD2A-435CC454E6DA}"/>
              </a:ext>
            </a:extLst>
          </p:cNvPr>
          <p:cNvSpPr/>
          <p:nvPr/>
        </p:nvSpPr>
        <p:spPr>
          <a:xfrm>
            <a:off x="8187093" y="4516912"/>
            <a:ext cx="462479" cy="3773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3">
            <a:extLst>
              <a:ext uri="{FF2B5EF4-FFF2-40B4-BE49-F238E27FC236}">
                <a16:creationId xmlns:a16="http://schemas.microsoft.com/office/drawing/2014/main" id="{8AFE6F11-4EEC-03AF-3701-208956338E61}"/>
              </a:ext>
            </a:extLst>
          </p:cNvPr>
          <p:cNvSpPr/>
          <p:nvPr/>
        </p:nvSpPr>
        <p:spPr>
          <a:xfrm>
            <a:off x="6490734" y="4553197"/>
            <a:ext cx="362695" cy="3773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8">
            <a:extLst>
              <a:ext uri="{FF2B5EF4-FFF2-40B4-BE49-F238E27FC236}">
                <a16:creationId xmlns:a16="http://schemas.microsoft.com/office/drawing/2014/main" id="{DE4DED31-1F14-811C-4D58-A8BB42737DE4}"/>
              </a:ext>
            </a:extLst>
          </p:cNvPr>
          <p:cNvSpPr/>
          <p:nvPr/>
        </p:nvSpPr>
        <p:spPr>
          <a:xfrm>
            <a:off x="5850819" y="4589645"/>
            <a:ext cx="279190" cy="29742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A7EE79B6-11A4-473E-5AC8-81494AC2FC71}"/>
              </a:ext>
            </a:extLst>
          </p:cNvPr>
          <p:cNvSpPr/>
          <p:nvPr/>
        </p:nvSpPr>
        <p:spPr>
          <a:xfrm>
            <a:off x="11774462" y="4517074"/>
            <a:ext cx="378975" cy="46977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0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n-lt"/>
              </a:rPr>
              <a:t>e2open</a:t>
            </a:r>
            <a:r>
              <a:rPr lang="zh-CN" altLang="en-US" dirty="0">
                <a:latin typeface="+mn-lt"/>
              </a:rPr>
              <a:t>中的供应商</a:t>
            </a:r>
            <a:r>
              <a:rPr lang="hu-HU" dirty="0">
                <a:latin typeface="+mn-lt"/>
              </a:rPr>
              <a:t> </a:t>
            </a:r>
            <a:r>
              <a:rPr lang="en-US" dirty="0">
                <a:latin typeface="+mn-lt"/>
              </a:rPr>
              <a:t>| </a:t>
            </a:r>
            <a:r>
              <a:rPr lang="hu-HU" dirty="0">
                <a:latin typeface="+mn-lt"/>
              </a:rPr>
              <a:t> </a:t>
            </a:r>
            <a:r>
              <a:rPr lang="zh-CN" altLang="en-US" dirty="0">
                <a:latin typeface="+mn-lt"/>
              </a:rPr>
              <a:t>概述</a:t>
            </a:r>
            <a:endParaRPr lang="en-US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4065511"/>
            <a:ext cx="11545454" cy="17207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e2open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是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Jabil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新的协作平台，用于标准化和数字化通信，为所有供应商提供一个系统，包含所有通信方</a:t>
            </a:r>
            <a:r>
              <a:rPr lang="zh-CN" altLang="en-US" sz="1200" b="1" dirty="0">
                <a:solidFill>
                  <a:srgbClr val="60605B"/>
                </a:solidFill>
              </a:rPr>
              <a:t>式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采购订单，交期重新安排和</a:t>
            </a:r>
            <a:r>
              <a:rPr lang="en-US" altLang="zh-CN" sz="1200" b="0" i="0" dirty="0">
                <a:effectLst/>
              </a:rPr>
              <a:t>/</a:t>
            </a:r>
            <a:r>
              <a:rPr lang="zh-CN" altLang="en-US" sz="1200" b="0" i="0" dirty="0">
                <a:effectLst/>
              </a:rPr>
              <a:t>或订单取消以及预测，这些数据通过系统信息传输，达到与供应商沟通自动化，并将其回复回写到</a:t>
            </a:r>
            <a:r>
              <a:rPr lang="en-US" altLang="zh-CN" sz="1200" b="0" i="0" dirty="0">
                <a:effectLst/>
              </a:rPr>
              <a:t>ERP</a:t>
            </a:r>
            <a:r>
              <a:rPr lang="zh-CN" altLang="en-US" sz="1200" b="0" i="0" dirty="0">
                <a:effectLst/>
              </a:rPr>
              <a:t>系统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通过积极合作，增进与供应商的合作关系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b="0" i="0" dirty="0">
                <a:effectLst/>
              </a:rPr>
              <a:t>为供应商和买家提供解决短期和长期供应问题的平台，以支持风险和短缺管理</a:t>
            </a:r>
            <a:endParaRPr lang="en-US" altLang="zh-CN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200" b="1" dirty="0">
                <a:solidFill>
                  <a:schemeClr val="tx2"/>
                </a:solidFill>
              </a:rPr>
              <a:t>e2open</a:t>
            </a:r>
            <a:r>
              <a:rPr lang="zh-CN" altLang="en-US" sz="1200" b="1" dirty="0">
                <a:solidFill>
                  <a:schemeClr val="tx2"/>
                </a:solidFill>
              </a:rPr>
              <a:t>正在从</a:t>
            </a:r>
            <a:r>
              <a:rPr lang="en-US" altLang="zh-CN" sz="1200" b="1" dirty="0">
                <a:solidFill>
                  <a:schemeClr val="tx2"/>
                </a:solidFill>
              </a:rPr>
              <a:t>ERP</a:t>
            </a:r>
            <a:r>
              <a:rPr lang="zh-CN" altLang="en-US" sz="1200" b="1" dirty="0">
                <a:solidFill>
                  <a:schemeClr val="tx2"/>
                </a:solidFill>
              </a:rPr>
              <a:t>系统中读取未结订单和预测数据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将其汇总在一个容易使用的界面中</a:t>
            </a:r>
            <a:r>
              <a:rPr lang="en-US" altLang="zh-CN" sz="1200" b="1" dirty="0">
                <a:solidFill>
                  <a:schemeClr val="tx2"/>
                </a:solidFill>
              </a:rPr>
              <a:t>&gt;</a:t>
            </a:r>
            <a:r>
              <a:rPr lang="zh-CN" altLang="en-US" sz="1200" b="1" dirty="0">
                <a:solidFill>
                  <a:schemeClr val="tx2"/>
                </a:solidFill>
              </a:rPr>
              <a:t>然后自动发送给供应商</a:t>
            </a:r>
            <a:endParaRPr lang="hu-HU" sz="1200" b="1" dirty="0">
              <a:solidFill>
                <a:schemeClr val="tx2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487674"/>
            <a:ext cx="9378720" cy="2506915"/>
            <a:chOff x="934301" y="1738445"/>
            <a:chExt cx="9378720" cy="2506915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输入数据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738445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ERP</a:t>
              </a:r>
              <a:r>
                <a:rPr lang="zh-CN" altLang="en-US" dirty="0"/>
                <a:t>系统</a:t>
              </a:r>
              <a:endParaRPr lang="en-US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81600" y="1738445"/>
              <a:ext cx="1759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供应商合作</a:t>
              </a:r>
              <a:endParaRPr lang="en-US" dirty="0"/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7384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供应商</a:t>
              </a:r>
              <a:endParaRPr lang="en-US" dirty="0"/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1150" y="310744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5180941" y="2042193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需求</a:t>
              </a:r>
              <a:endParaRPr lang="en-US" sz="1000" dirty="0"/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682826" y="2042193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5086236" y="276546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自动回写</a:t>
              </a:r>
              <a:endParaRPr lang="en-US" sz="1000" dirty="0"/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682826" y="2765460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/>
                <a:t>系统消息</a:t>
              </a:r>
              <a:endParaRPr lang="en-US" sz="10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182761C-AC89-C186-5DC1-433405E2A3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47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访问供应商门户网站获取更多信息</a:t>
            </a:r>
            <a:r>
              <a:rPr lang="en-US" dirty="0"/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en-US" altLang="zh-CN" dirty="0"/>
              <a:t>e2open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</a:t>
            </a:r>
            <a:r>
              <a:rPr lang="zh-CN" altLang="en-US" dirty="0"/>
              <a:t>供应商类型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457979" y="1127988"/>
            <a:ext cx="5037145" cy="432000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在</a:t>
            </a:r>
            <a:r>
              <a:rPr lang="en-US" altLang="zh-CN" dirty="0"/>
              <a:t>e2open</a:t>
            </a:r>
            <a:r>
              <a:rPr lang="zh-CN" altLang="en-US" dirty="0"/>
              <a:t>中，我们有两种类型的供应商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>
                <a:latin typeface="Grandview" panose="020B0502040204020203" pitchFamily="34" charset="0"/>
              </a:rPr>
              <a:t>基于电子邮件交流的供应商</a:t>
            </a:r>
            <a:endParaRPr lang="zh-CN" alt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门户供应商</a:t>
            </a: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基于电子邮件的供应商</a:t>
            </a:r>
            <a:r>
              <a:rPr lang="en-US" altLang="zh-CN" sz="1600" dirty="0"/>
              <a:t>-</a:t>
            </a:r>
            <a:r>
              <a:rPr lang="zh-CN" altLang="en-US" sz="1600" dirty="0"/>
              <a:t>没有权限直接访问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无需注册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一次性通行证访问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有</a:t>
            </a:r>
            <a:r>
              <a:rPr lang="en-US" altLang="zh-CN" sz="1600" dirty="0"/>
              <a:t>3</a:t>
            </a:r>
            <a:r>
              <a:rPr lang="zh-CN" altLang="en-US" sz="1600" dirty="0"/>
              <a:t>个通信选项</a:t>
            </a:r>
            <a:r>
              <a:rPr lang="en-US" altLang="zh-CN" sz="1600" dirty="0"/>
              <a:t>-</a:t>
            </a:r>
            <a:r>
              <a:rPr lang="zh-CN" altLang="en-US" sz="1600" dirty="0"/>
              <a:t>详细可见下页</a:t>
            </a: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可以直接访问</a:t>
            </a:r>
            <a:r>
              <a:rPr lang="en-US" altLang="zh-CN" sz="1600" dirty="0"/>
              <a:t>e2open</a:t>
            </a:r>
            <a:r>
              <a:rPr lang="zh-CN" altLang="en-US" sz="1600" dirty="0"/>
              <a:t>门户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Jabil</a:t>
            </a:r>
            <a:r>
              <a:rPr lang="zh-CN" altLang="en-US" sz="1600" dirty="0"/>
              <a:t>发送邀请并要求注册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直接在门户网站中进行</a:t>
            </a:r>
            <a:r>
              <a:rPr lang="en-US" sz="1600" dirty="0"/>
              <a:t>PO</a:t>
            </a:r>
            <a:r>
              <a:rPr lang="zh-CN" altLang="en-US" sz="1600" dirty="0"/>
              <a:t>确认</a:t>
            </a:r>
            <a:endParaRPr lang="en-US" altLang="zh-C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在门户网站上可见预测，订单和收货状态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220422" y="997168"/>
            <a:ext cx="1193311" cy="231895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cxnSpLocks/>
            <a:stCxn id="6" idx="2"/>
            <a:endCxn id="7" idx="2"/>
          </p:cNvCxnSpPr>
          <p:nvPr/>
        </p:nvCxnSpPr>
        <p:spPr>
          <a:xfrm rot="16200000" flipH="1">
            <a:off x="6416366" y="1120173"/>
            <a:ext cx="1193310" cy="207293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5200141-4157-EC2A-D39D-D1B8C3A5E5A5}"/>
              </a:ext>
            </a:extLst>
          </p:cNvPr>
          <p:cNvSpPr txBox="1"/>
          <p:nvPr/>
        </p:nvSpPr>
        <p:spPr>
          <a:xfrm>
            <a:off x="3047215" y="3246690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基于电子邮件交流的供应商</a:t>
            </a:r>
          </a:p>
        </p:txBody>
      </p:sp>
    </p:spTree>
    <p:extLst>
      <p:ext uri="{BB962C8B-B14F-4D97-AF65-F5344CB8AC3E}">
        <p14:creationId xmlns:p14="http://schemas.microsoft.com/office/powerpoint/2010/main" val="87265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hu-HU" dirty="0"/>
              <a:t>2open</a:t>
            </a:r>
            <a:r>
              <a:rPr lang="zh-CN" altLang="en-US" dirty="0"/>
              <a:t>中的供应商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zh-CN" altLang="en-US" dirty="0"/>
              <a:t>合作方案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/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noProof="0" dirty="0">
                          <a:solidFill>
                            <a:schemeClr val="bg1"/>
                          </a:solidFill>
                        </a:rPr>
                        <a:t>简单的网页链接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Excel</a:t>
                      </a:r>
                      <a:r>
                        <a:rPr lang="zh-CN" altLang="en-US" sz="1600" noProof="0" dirty="0"/>
                        <a:t>附件</a:t>
                      </a:r>
                    </a:p>
                    <a:p>
                      <a:r>
                        <a:rPr lang="en-US" altLang="zh-CN" sz="1600" noProof="0" dirty="0"/>
                        <a:t>+ </a:t>
                      </a:r>
                      <a:r>
                        <a:rPr lang="zh-CN" altLang="en-US" sz="1600" noProof="0" dirty="0"/>
                        <a:t>网页链接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noProof="0" dirty="0"/>
                        <a:t>电子邮件正文信息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noProof="0" dirty="0"/>
                        <a:t>预定的系统邮件通知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在自动电子邮件中使用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简单的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UI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kern="1200" noProof="0" dirty="0">
                          <a:solidFill>
                            <a:schemeClr val="dk1"/>
                          </a:solidFill>
                        </a:rPr>
                        <a:t>登录门户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从系统电子邮件中打开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excel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附件</a:t>
                      </a:r>
                      <a:r>
                        <a:rPr lang="en-US" altLang="zh-CN" sz="1200" b="0" noProof="0" dirty="0"/>
                        <a:t>/</a:t>
                      </a:r>
                      <a:r>
                        <a:rPr lang="zh-CN" altLang="en-US" sz="1200" b="0" noProof="0" dirty="0"/>
                        <a:t>与现有模式相同，查看每周</a:t>
                      </a:r>
                      <a:r>
                        <a:rPr lang="en-US" altLang="zh-CN" sz="1200" b="0" noProof="0" dirty="0"/>
                        <a:t>OOR</a:t>
                      </a:r>
                      <a:endParaRPr lang="en-US" sz="1200" b="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或从电子邮件中使用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简化的</a:t>
                      </a:r>
                      <a:r>
                        <a:rPr lang="en-US" altLang="zh-CN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WEB</a:t>
                      </a:r>
                      <a:r>
                        <a:rPr lang="zh-CN" altLang="en-US" sz="120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链接</a:t>
                      </a:r>
                      <a:r>
                        <a:rPr lang="zh-CN" altLang="en-US" sz="1200" b="0" noProof="0" dirty="0"/>
                        <a:t>登录门户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noProof="0" dirty="0"/>
                        <a:t>将确认</a:t>
                      </a:r>
                      <a:r>
                        <a:rPr lang="en-US" altLang="zh-CN" sz="1200" b="0" noProof="0" dirty="0"/>
                        <a:t>(</a:t>
                      </a:r>
                      <a:r>
                        <a:rPr lang="zh-CN" altLang="en-US" sz="1200" b="0" noProof="0" dirty="0"/>
                        <a:t>日期和数量</a:t>
                      </a:r>
                      <a:r>
                        <a:rPr lang="en-US" altLang="zh-CN" sz="1200" b="0" noProof="0" dirty="0"/>
                        <a:t>)</a:t>
                      </a:r>
                      <a:r>
                        <a:rPr lang="zh-CN" altLang="en-US" sz="1200" b="0" noProof="0" dirty="0"/>
                        <a:t>嵌入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电子邮件正文文本的</a:t>
                      </a:r>
                      <a:r>
                        <a:rPr lang="en-US" altLang="zh-CN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HTML</a:t>
                      </a:r>
                      <a:r>
                        <a:rPr lang="zh-CN" altLang="en-US" sz="1200" b="0" u="sng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表格</a:t>
                      </a:r>
                      <a:r>
                        <a:rPr lang="zh-CN" altLang="en-US" sz="1200" b="0" noProof="0" dirty="0"/>
                        <a:t>，并发回</a:t>
                      </a:r>
                      <a:endParaRPr lang="en-US" sz="1200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权限</a:t>
            </a: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通知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回复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kern="1200" dirty="0">
                <a:solidFill>
                  <a:srgbClr val="002060"/>
                </a:solidFill>
              </a:rPr>
              <a:t>注意 </a:t>
            </a:r>
            <a:r>
              <a:rPr lang="en-US" altLang="zh-CN" sz="1800" kern="1200" dirty="0">
                <a:solidFill>
                  <a:srgbClr val="002060"/>
                </a:solidFill>
              </a:rPr>
              <a:t>: </a:t>
            </a:r>
            <a:r>
              <a:rPr lang="zh-CN" altLang="en-US" sz="1800" kern="1200" dirty="0">
                <a:solidFill>
                  <a:srgbClr val="002060"/>
                </a:solidFill>
              </a:rPr>
              <a:t>一次性通行证在</a:t>
            </a:r>
            <a:r>
              <a:rPr lang="en-US" altLang="zh-CN" sz="1800" kern="1200" dirty="0">
                <a:solidFill>
                  <a:srgbClr val="002060"/>
                </a:solidFill>
              </a:rPr>
              <a:t>72</a:t>
            </a:r>
            <a:r>
              <a:rPr lang="zh-CN" altLang="en-US" sz="1800" kern="1200" dirty="0">
                <a:solidFill>
                  <a:srgbClr val="002060"/>
                </a:solidFill>
              </a:rPr>
              <a:t>小时后过期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基于电子邮件交流的供应商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zh-CN" altLang="en-US" dirty="0"/>
              <a:t>您将以</a:t>
            </a:r>
            <a:r>
              <a:rPr lang="zh-CN" altLang="en-US" b="1" dirty="0"/>
              <a:t>电子邮件</a:t>
            </a:r>
            <a:r>
              <a:rPr lang="zh-CN" altLang="en-US" dirty="0"/>
              <a:t>通信方式上线</a:t>
            </a:r>
            <a:r>
              <a:rPr lang="en-US" altLang="zh-CN" dirty="0"/>
              <a:t>:</a:t>
            </a:r>
            <a:r>
              <a:rPr lang="zh-CN" altLang="en-US" u="sng" dirty="0"/>
              <a:t>设置为电子邮件文本嵌入表格</a:t>
            </a:r>
            <a:endParaRPr lang="en-US" u="sng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7948417" y="3427111"/>
            <a:ext cx="2220845" cy="6329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stCxn id="14" idx="1"/>
            <a:endCxn id="17" idx="0"/>
          </p:cNvCxnSpPr>
          <p:nvPr/>
        </p:nvCxnSpPr>
        <p:spPr>
          <a:xfrm rot="16200000" flipH="1">
            <a:off x="6692260" y="1060530"/>
            <a:ext cx="1616693" cy="3116467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537" y="103694"/>
            <a:ext cx="9191134" cy="704525"/>
          </a:xfrm>
        </p:spPr>
        <p:txBody>
          <a:bodyPr/>
          <a:lstStyle/>
          <a:p>
            <a:r>
              <a:rPr lang="zh-CN" altLang="en-US" dirty="0"/>
              <a:t>通信明细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988921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系统通知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系统通信周期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供应商通知频率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根据采购员批准，系统每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小时发布一次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从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开始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000" noProof="0" dirty="0"/>
                        <a:t>根据采购员批准，您将每周收到一次此提醒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10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新订单通知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系统每天发布两次，分别为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和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12:00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noProof="0" dirty="0"/>
                        <a:t>您将每天收到两次此提醒</a:t>
                      </a:r>
                      <a:endParaRPr lang="en-US" altLang="zh-CN" sz="1000" noProof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noProof="0" dirty="0"/>
                        <a:t>(</a:t>
                      </a:r>
                      <a:r>
                        <a:rPr lang="zh-CN" altLang="en-US" sz="1000" noProof="0" dirty="0"/>
                        <a:t>仅当</a:t>
                      </a:r>
                      <a:r>
                        <a:rPr lang="en-US" altLang="zh-CN" sz="1000" noProof="0" dirty="0"/>
                        <a:t>Jabil</a:t>
                      </a:r>
                      <a:r>
                        <a:rPr lang="zh-CN" altLang="en-US" sz="1000" noProof="0" dirty="0"/>
                        <a:t>向您发送新订单时</a:t>
                      </a:r>
                      <a:r>
                        <a:rPr lang="en-US" altLang="zh-CN" sz="1000" noProof="0" dirty="0"/>
                        <a:t>)</a:t>
                      </a:r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400" dirty="0"/>
              <a:t>系统邮箱</a:t>
            </a:r>
            <a:r>
              <a:rPr lang="en-US" sz="1400" dirty="0"/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zh-CN" altLang="en-US" sz="1400" dirty="0"/>
              <a:t>请确保您没有屏蔽此邮件地址</a:t>
            </a:r>
            <a:r>
              <a:rPr lang="en-US" altLang="zh-CN" sz="1400" dirty="0"/>
              <a:t>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61818" y="965168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上线</a:t>
            </a:r>
            <a:r>
              <a:rPr lang="en-US" altLang="zh-CN" sz="1400" dirty="0"/>
              <a:t>e2open</a:t>
            </a:r>
            <a:r>
              <a:rPr lang="zh-CN" altLang="en-US" sz="1400" dirty="0"/>
              <a:t>后</a:t>
            </a:r>
            <a:r>
              <a:rPr lang="en-US" altLang="zh-CN" sz="1400" dirty="0"/>
              <a:t> -</a:t>
            </a:r>
            <a:r>
              <a:rPr lang="zh-CN" altLang="en-US" sz="1400" dirty="0"/>
              <a:t>您将收到以下来自不同厂区，基于通信周期和通知频率，各个供应商代码的综合通知。</a:t>
            </a:r>
            <a:endParaRPr lang="en-US" altLang="zh-CN" sz="1400" dirty="0"/>
          </a:p>
          <a:p>
            <a:endParaRPr lang="en-US" sz="1400" dirty="0"/>
          </a:p>
          <a:p>
            <a:r>
              <a:rPr lang="zh-CN" altLang="en-US" sz="1400" b="1" u="sng" dirty="0">
                <a:solidFill>
                  <a:srgbClr val="002060"/>
                </a:solidFill>
              </a:rPr>
              <a:t>注意</a:t>
            </a:r>
            <a:r>
              <a:rPr lang="zh-CN" altLang="en-US" sz="1400" b="1" dirty="0">
                <a:solidFill>
                  <a:srgbClr val="002060"/>
                </a:solidFill>
              </a:rPr>
              <a:t>：</a:t>
            </a:r>
            <a:r>
              <a:rPr lang="zh-CN" altLang="en-US" sz="1400" dirty="0">
                <a:solidFill>
                  <a:srgbClr val="002060"/>
                </a:solidFill>
              </a:rPr>
              <a:t>通知将只包括那些未包含在先前的电子邮件通知中的订单</a:t>
            </a:r>
            <a:r>
              <a:rPr lang="en-US" altLang="zh-CN" sz="1400" dirty="0">
                <a:solidFill>
                  <a:srgbClr val="002060"/>
                </a:solidFill>
              </a:rPr>
              <a:t>!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8508273" y="880455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/>
        </p:nvGraphicFramePr>
        <p:xfrm>
          <a:off x="350159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58790" y="1358284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2F215BB-5777-B990-ED2C-3B33CF592AC4}"/>
              </a:ext>
            </a:extLst>
          </p:cNvPr>
          <p:cNvCxnSpPr/>
          <p:nvPr/>
        </p:nvCxnSpPr>
        <p:spPr>
          <a:xfrm flipH="1">
            <a:off x="8337400" y="5044042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004D9C8-AEF6-6FEB-32BE-B1E931E36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9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供应商订单合作</a:t>
            </a:r>
            <a:endParaRPr lang="hu-HU" dirty="0"/>
          </a:p>
          <a:p>
            <a:r>
              <a:rPr lang="zh-CN" altLang="en-US" dirty="0">
                <a:latin typeface="Grandview" panose="020B0502040204020203" pitchFamily="34" charset="0"/>
              </a:rPr>
              <a:t>嵌入表格式电子邮件文本通知</a:t>
            </a:r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08" y="4458462"/>
            <a:ext cx="8448982" cy="527058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latin typeface="Grandview"/>
              </a:rPr>
              <a:t>基于电子邮件交流的供应商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Grandview" panose="020B0502040204020203" pitchFamily="34" charset="0"/>
              </a:rPr>
              <a:t>基于电子邮件交流的供应商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748144"/>
            <a:ext cx="5255492" cy="45874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您将收到含有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HTML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表格的系统电子邮件通知，内容包括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新订单</a:t>
            </a:r>
            <a:r>
              <a:rPr lang="en-US" sz="1600" b="1" dirty="0">
                <a:latin typeface="Grandview"/>
              </a:rPr>
              <a:t>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zh-CN" altLang="en-US" sz="1600" i="1" dirty="0">
                <a:latin typeface="Grandview"/>
              </a:rPr>
              <a:t>在</a:t>
            </a:r>
            <a:r>
              <a:rPr lang="en-US" altLang="zh-CN" sz="1600" i="1" dirty="0">
                <a:latin typeface="Grandview"/>
              </a:rPr>
              <a:t>Jabil</a:t>
            </a:r>
            <a:r>
              <a:rPr lang="zh-CN" altLang="en-US" sz="1600" i="1" dirty="0">
                <a:latin typeface="Grandview"/>
              </a:rPr>
              <a:t>发布新的订单后，每天两次提醒</a:t>
            </a:r>
            <a:r>
              <a:rPr lang="en-US" altLang="zh-CN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不会重复</a:t>
            </a:r>
            <a:endParaRPr lang="en-US" altLang="zh-CN" sz="1600" i="1" dirty="0">
              <a:latin typeface="Grandview"/>
            </a:endParaRPr>
          </a:p>
          <a:p>
            <a:endParaRPr lang="en-US" altLang="zh-CN" sz="1600" i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b="1" dirty="0">
                <a:latin typeface="Grandview"/>
              </a:rPr>
              <a:t>订单汇总</a:t>
            </a:r>
            <a:endParaRPr lang="en-US" sz="1600" b="1" dirty="0">
              <a:latin typeface="Grandview"/>
            </a:endParaRPr>
          </a:p>
          <a:p>
            <a:r>
              <a:rPr lang="zh-CN" altLang="en-US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每周一次</a:t>
            </a:r>
            <a:r>
              <a:rPr lang="en-US" sz="1600" i="1" dirty="0">
                <a:latin typeface="Grandview"/>
              </a:rPr>
              <a:t>/</a:t>
            </a:r>
            <a:r>
              <a:rPr lang="zh-CN" altLang="en-US" sz="1600" i="1" dirty="0">
                <a:latin typeface="Grandview"/>
              </a:rPr>
              <a:t>在捷普采购员审查发布后</a:t>
            </a:r>
            <a:endParaRPr lang="en-US" altLang="zh-CN" sz="1600" i="1" dirty="0">
              <a:latin typeface="Grandview"/>
            </a:endParaRPr>
          </a:p>
          <a:p>
            <a:r>
              <a:rPr lang="zh-CN" altLang="en-US" sz="1600" i="1" dirty="0">
                <a:latin typeface="Grandview"/>
              </a:rPr>
              <a:t>包括订单交期重新安排和撤单申请</a:t>
            </a:r>
            <a:endParaRPr lang="en-US" altLang="zh-CN" sz="1600" i="1" dirty="0">
              <a:latin typeface="Grandview"/>
            </a:endParaRPr>
          </a:p>
          <a:p>
            <a:pPr>
              <a:defRPr/>
            </a:pPr>
            <a:endParaRPr lang="en-US" sz="1600" b="1" dirty="0">
              <a:solidFill>
                <a:srgbClr val="494949"/>
              </a:solidFill>
              <a:latin typeface="Grandview"/>
            </a:endParaRPr>
          </a:p>
          <a:p>
            <a:r>
              <a:rPr lang="zh-CN" altLang="en-US" sz="1600" b="1" dirty="0">
                <a:latin typeface="Grandview"/>
              </a:rPr>
              <a:t>您可以发送如下确认：</a:t>
            </a:r>
            <a:endParaRPr lang="en-US" sz="1600" b="1" dirty="0">
              <a:latin typeface="Grandview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新的和未完成订单的交货日期和数量</a:t>
            </a:r>
            <a:endParaRPr lang="en-US" sz="1600" dirty="0">
              <a:ea typeface="+mn-lt"/>
              <a:cs typeface="+mn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dirty="0">
                <a:latin typeface="Grandview"/>
              </a:rPr>
              <a:t>重新安排的订单交期和撤单申请</a:t>
            </a:r>
            <a:endParaRPr lang="en-US" sz="1600" dirty="0">
              <a:latin typeface="Grandview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通过在电子邮件正文中填写</a:t>
            </a:r>
            <a:r>
              <a:rPr kumimoji="0" lang="en-US" altLang="zh-CN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HTML</a:t>
            </a:r>
            <a:r>
              <a:rPr kumimoji="0" lang="zh-CN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表格来回复电子邮件</a:t>
            </a:r>
            <a:endParaRPr kumimoji="0" lang="en-US" altLang="zh-CN" sz="1600" b="0" i="0" u="sng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r>
              <a:rPr lang="zh-CN" altLang="en-US" sz="1600" b="1" dirty="0">
                <a:latin typeface="Grandview"/>
              </a:rPr>
              <a:t>一次性通行证在</a:t>
            </a:r>
            <a:r>
              <a:rPr lang="en-US" altLang="zh-CN" sz="1600" b="1" dirty="0">
                <a:latin typeface="Grandview"/>
              </a:rPr>
              <a:t>72</a:t>
            </a:r>
            <a:r>
              <a:rPr lang="zh-CN" altLang="en-US" sz="1600" b="1" dirty="0">
                <a:latin typeface="Grandview"/>
              </a:rPr>
              <a:t>小时后过期</a:t>
            </a:r>
            <a:r>
              <a:rPr lang="en-US" altLang="zh-CN" sz="1600" b="1" dirty="0">
                <a:latin typeface="Grandview"/>
              </a:rPr>
              <a:t>!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电子邮件</a:t>
            </a: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文本通知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34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238303"/>
              </p:ext>
            </p:extLst>
          </p:nvPr>
        </p:nvGraphicFramePr>
        <p:xfrm>
          <a:off x="322162" y="2043546"/>
          <a:ext cx="6310311" cy="2717951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64454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系统通知汇总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1128908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订单 </a:t>
                      </a: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–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新的</a:t>
                      </a: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 + </a:t>
                      </a: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未结订单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/>
                        <a:t>认可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CN" altLang="en-US" sz="1400" dirty="0"/>
                        <a:t>不承诺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87333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dirty="0">
                          <a:latin typeface="Grandview" panose="020B0502040204020203" pitchFamily="34" charset="0"/>
                        </a:rPr>
                        <a:t>撤单申请回复流程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55" y="287905"/>
            <a:ext cx="9715500" cy="98682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电子邮件</a:t>
            </a:r>
            <a:r>
              <a:rPr lang="hu-HU" dirty="0">
                <a:latin typeface="Grandview" panose="020B0502040204020203" pitchFamily="34" charset="0"/>
              </a:rPr>
              <a:t>/</a:t>
            </a:r>
            <a:r>
              <a:rPr lang="zh-CN" altLang="en-US" dirty="0">
                <a:latin typeface="Grandview" panose="020B0502040204020203" pitchFamily="34" charset="0"/>
              </a:rPr>
              <a:t>文本通知提纲</a:t>
            </a:r>
            <a:endParaRPr lang="en-US" dirty="0"/>
          </a:p>
        </p:txBody>
      </p:sp>
      <p:sp>
        <p:nvSpPr>
          <p:cNvPr id="2" name="Action Button: Go to End 1">
            <a:hlinkClick r:id="rId2" action="ppaction://hlinksldjump"/>
            <a:extLst>
              <a:ext uri="{FF2B5EF4-FFF2-40B4-BE49-F238E27FC236}">
                <a16:creationId xmlns:a16="http://schemas.microsoft.com/office/drawing/2014/main" id="{8E0F74EA-5CD6-6216-F01A-91D58AD357A9}"/>
              </a:ext>
            </a:extLst>
          </p:cNvPr>
          <p:cNvSpPr/>
          <p:nvPr/>
        </p:nvSpPr>
        <p:spPr>
          <a:xfrm>
            <a:off x="6130720" y="2155537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ction Button: Go to End 3">
            <a:hlinkClick r:id="rId3" action="ppaction://hlinksldjump"/>
            <a:extLst>
              <a:ext uri="{FF2B5EF4-FFF2-40B4-BE49-F238E27FC236}">
                <a16:creationId xmlns:a16="http://schemas.microsoft.com/office/drawing/2014/main" id="{BD43C7D4-19A4-EED5-77FF-64DB3BBD409C}"/>
              </a:ext>
            </a:extLst>
          </p:cNvPr>
          <p:cNvSpPr/>
          <p:nvPr/>
        </p:nvSpPr>
        <p:spPr>
          <a:xfrm>
            <a:off x="6130720" y="2794000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Go to End 10">
            <a:hlinkClick r:id="" action="ppaction://noaction"/>
            <a:extLst>
              <a:ext uri="{FF2B5EF4-FFF2-40B4-BE49-F238E27FC236}">
                <a16:creationId xmlns:a16="http://schemas.microsoft.com/office/drawing/2014/main" id="{28DF1C48-E913-ABD6-230C-F881022107AD}"/>
              </a:ext>
            </a:extLst>
          </p:cNvPr>
          <p:cNvSpPr/>
          <p:nvPr/>
        </p:nvSpPr>
        <p:spPr>
          <a:xfrm>
            <a:off x="6108742" y="4070927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257E52D1-1852-6E56-223D-CABD79C7403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/>
          <a:srcRect l="10043" r="10043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46F663-C7C1-55DF-E6DF-90F4ACFB5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560" y="19848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6065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12B5B9-4C39-4570-AC4A-D5AB8B39072F}"/>
</file>

<file path=customXml/itemProps2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8df4ecc1-dfa4-474d-adc0-f795c9945782"/>
    <ds:schemaRef ds:uri="http://purl.org/dc/dcmitype/"/>
    <ds:schemaRef ds:uri="96a41bf7-7bba-400d-9b09-6d9131e68213"/>
    <ds:schemaRef ds:uri="1a2d8a1b-ec49-48b3-a505-2779a2783986"/>
    <ds:schemaRef ds:uri="http://www.w3.org/XML/1998/namespace"/>
    <ds:schemaRef ds:uri="d8302a85-f7aa-4890-99dd-5d1274ae15cf"/>
    <ds:schemaRef ds:uri="4f1edfe3-2a30-42c4-bfdd-143d6e02f6cf"/>
  </ds:schemaRefs>
</ds:datastoreItem>
</file>

<file path=customXml/itemProps3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19209</TotalTime>
  <Words>3739</Words>
  <Application>Microsoft Office PowerPoint</Application>
  <PresentationFormat>Widescreen</PresentationFormat>
  <Paragraphs>406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Wingdings,Sans-Serif</vt:lpstr>
      <vt:lpstr>Arial</vt:lpstr>
      <vt:lpstr>Calibri</vt:lpstr>
      <vt:lpstr>Century Gothic</vt:lpstr>
      <vt:lpstr>Grandview</vt:lpstr>
      <vt:lpstr>Wingdings</vt:lpstr>
      <vt:lpstr>Jabil</vt:lpstr>
      <vt:lpstr>2_Jabil</vt:lpstr>
      <vt:lpstr>供应商订单合作</vt:lpstr>
      <vt:lpstr>e2open中的供应商 |  概述</vt:lpstr>
      <vt:lpstr>e2open中的供应商 |  供应商类型</vt:lpstr>
      <vt:lpstr>e2open中的供应商 |  合作方案</vt:lpstr>
      <vt:lpstr>通信明细</vt:lpstr>
      <vt:lpstr>e2open中的订单的状态转换 </vt:lpstr>
      <vt:lpstr>基于电子邮件交流的供应商</vt:lpstr>
      <vt:lpstr>基于电子邮件交流的供应商 </vt:lpstr>
      <vt:lpstr>电子邮件/文本通知提纲</vt:lpstr>
      <vt:lpstr>供应商提醒 | 电子邮件文本通知</vt:lpstr>
      <vt:lpstr>供应商提醒 | 电子邮件文本通知</vt:lpstr>
      <vt:lpstr>供应商回复 | 电子邮件文本通知</vt:lpstr>
      <vt:lpstr>供应商回复 | EMAIL文本 | 回复选项</vt:lpstr>
      <vt:lpstr>e2open中的订单的状态转换 </vt:lpstr>
      <vt:lpstr>新订单 / 订单项汇总通知 | 电子邮件文本回复</vt:lpstr>
      <vt:lpstr>新的/开放的订单确认 | 电子邮件文本</vt:lpstr>
      <vt:lpstr>供应商回复 | 认可 | 电子邮件文本</vt:lpstr>
      <vt:lpstr>供应商回复 | 不承诺 | 电子邮件文本</vt:lpstr>
      <vt:lpstr>PowerPoint Presentation</vt:lpstr>
      <vt:lpstr>访问供应商门户网站获取更多信息: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MsRita Li</cp:lastModifiedBy>
  <cp:revision>236</cp:revision>
  <dcterms:created xsi:type="dcterms:W3CDTF">2022-05-05T08:26:01Z</dcterms:created>
  <dcterms:modified xsi:type="dcterms:W3CDTF">2023-10-12T07:24:16Z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