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23" r:id="rId1"/>
    <p:sldMasterId id="2147486269" r:id="rId2"/>
  </p:sldMasterIdLst>
  <p:notesMasterIdLst>
    <p:notesMasterId r:id="rId46"/>
  </p:notesMasterIdLst>
  <p:handoutMasterIdLst>
    <p:handoutMasterId r:id="rId47"/>
  </p:handoutMasterIdLst>
  <p:sldIdLst>
    <p:sldId id="702" r:id="rId3"/>
    <p:sldId id="703" r:id="rId4"/>
    <p:sldId id="711" r:id="rId5"/>
    <p:sldId id="704" r:id="rId6"/>
    <p:sldId id="712" r:id="rId7"/>
    <p:sldId id="714" r:id="rId8"/>
    <p:sldId id="715" r:id="rId9"/>
    <p:sldId id="796" r:id="rId10"/>
    <p:sldId id="716" r:id="rId11"/>
    <p:sldId id="719" r:id="rId12"/>
    <p:sldId id="722" r:id="rId13"/>
    <p:sldId id="723" r:id="rId14"/>
    <p:sldId id="720" r:id="rId15"/>
    <p:sldId id="724" r:id="rId16"/>
    <p:sldId id="727" r:id="rId17"/>
    <p:sldId id="728" r:id="rId18"/>
    <p:sldId id="730" r:id="rId19"/>
    <p:sldId id="717" r:id="rId20"/>
    <p:sldId id="731" r:id="rId21"/>
    <p:sldId id="734" r:id="rId22"/>
    <p:sldId id="735" r:id="rId23"/>
    <p:sldId id="736" r:id="rId24"/>
    <p:sldId id="778" r:id="rId25"/>
    <p:sldId id="779" r:id="rId26"/>
    <p:sldId id="780" r:id="rId27"/>
    <p:sldId id="782" r:id="rId28"/>
    <p:sldId id="783" r:id="rId29"/>
    <p:sldId id="784" r:id="rId30"/>
    <p:sldId id="785" r:id="rId31"/>
    <p:sldId id="786" r:id="rId32"/>
    <p:sldId id="787" r:id="rId33"/>
    <p:sldId id="788" r:id="rId34"/>
    <p:sldId id="789" r:id="rId35"/>
    <p:sldId id="790" r:id="rId36"/>
    <p:sldId id="791" r:id="rId37"/>
    <p:sldId id="767" r:id="rId38"/>
    <p:sldId id="776" r:id="rId39"/>
    <p:sldId id="795" r:id="rId40"/>
    <p:sldId id="792" r:id="rId41"/>
    <p:sldId id="793" r:id="rId42"/>
    <p:sldId id="770" r:id="rId43"/>
    <p:sldId id="708" r:id="rId44"/>
    <p:sldId id="772" r:id="rId45"/>
  </p:sldIdLst>
  <p:sldSz cx="9144000" cy="6858000" type="screen4x3"/>
  <p:notesSz cx="7010400" cy="9296400"/>
  <p:custShowLst>
    <p:custShow name="Custom Show 1" id="0">
      <p:sldLst/>
    </p:custShow>
  </p:custShowLst>
  <p:custDataLst>
    <p:tags r:id="rId48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88">
          <p15:clr>
            <a:srgbClr val="A4A3A4"/>
          </p15:clr>
        </p15:guide>
        <p15:guide id="2" orient="horz" pos="600">
          <p15:clr>
            <a:srgbClr val="A4A3A4"/>
          </p15:clr>
        </p15:guide>
        <p15:guide id="3" pos="528">
          <p15:clr>
            <a:srgbClr val="A4A3A4"/>
          </p15:clr>
        </p15:guide>
        <p15:guide id="4" pos="1896">
          <p15:clr>
            <a:srgbClr val="A4A3A4"/>
          </p15:clr>
        </p15:guide>
        <p15:guide id="5" orient="horz" pos="1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8ECD"/>
    <a:srgbClr val="007A48"/>
    <a:srgbClr val="2895D5"/>
    <a:srgbClr val="6DAF3D"/>
    <a:srgbClr val="595959"/>
    <a:srgbClr val="7053AA"/>
    <a:srgbClr val="FD9F1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184" autoAdjust="0"/>
  </p:normalViewPr>
  <p:slideViewPr>
    <p:cSldViewPr snapToGrid="0">
      <p:cViewPr varScale="1">
        <p:scale>
          <a:sx n="72" d="100"/>
          <a:sy n="72" d="100"/>
        </p:scale>
        <p:origin x="366" y="78"/>
      </p:cViewPr>
      <p:guideLst>
        <p:guide orient="horz" pos="888"/>
        <p:guide orient="horz" pos="600"/>
        <p:guide pos="528"/>
        <p:guide pos="1896"/>
        <p:guide orient="horz" pos="1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34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0DC8AC-ECE4-4D05-817B-52DCA0945A59}" type="datetimeFigureOut">
              <a:rPr lang="en-US"/>
              <a:pPr>
                <a:defRPr/>
              </a:pPr>
              <a:t>2/6/2019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C850E2-CE76-4A47-836E-9079E821C6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58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6900CC-1142-4B79-A3C5-D4E09C09FAF2}" type="datetimeFigureOut">
              <a:rPr lang="en-US"/>
              <a:pPr>
                <a:defRPr/>
              </a:pPr>
              <a:t>2/6/2019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70088" y="696913"/>
            <a:ext cx="3070225" cy="230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3446463"/>
            <a:ext cx="5607050" cy="515302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E3349EA-44F3-438A-BDF6-59F9FEB953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544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rtl="0" eaLnBrk="0" fontAlgn="base" hangingPunct="0">
      <a:spcBef>
        <a:spcPct val="30000"/>
      </a:spcBef>
      <a:spcAft>
        <a:spcPct val="0"/>
      </a:spcAft>
      <a:buFont typeface="Museo Sans For Dell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F42A82-0B15-433F-96E6-4D31109C53F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279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 - Righ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138"/>
            <a:ext cx="9144000" cy="702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7556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200" y="13392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000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089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656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005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6656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7524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8" name="Group 7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6281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3607200"/>
            <a:ext cx="76392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52400" y="1209600"/>
            <a:ext cx="7639200" cy="21960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8596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412800" y="1209600"/>
            <a:ext cx="2354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752400" y="1209600"/>
            <a:ext cx="2390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037200" y="1209600"/>
            <a:ext cx="2354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3768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0012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4299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2400" y="1209600"/>
            <a:ext cx="76392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6" name="Group 5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4261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819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76392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5543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3103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8682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4261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46125" y="1222512"/>
            <a:ext cx="14076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2305594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865063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5424532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984000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69840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5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7120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716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12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46125" y="1222512"/>
            <a:ext cx="17604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2707817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669509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631200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31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WITH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0"/>
          <p:cNvSpPr>
            <a:spLocks noChangeArrowheads="1"/>
          </p:cNvSpPr>
          <p:nvPr userDrawn="1"/>
        </p:nvSpPr>
        <p:spPr bwMode="gray">
          <a:xfrm rot="2700000" flipH="1" flipV="1">
            <a:off x="4963319" y="4009231"/>
            <a:ext cx="396875" cy="360363"/>
          </a:xfrm>
          <a:prstGeom prst="rightArrow">
            <a:avLst>
              <a:gd name="adj1" fmla="val 63333"/>
              <a:gd name="adj2" fmla="val 49615"/>
            </a:avLst>
          </a:pr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3" name="AutoShape 20"/>
          <p:cNvSpPr>
            <a:spLocks noChangeArrowheads="1"/>
          </p:cNvSpPr>
          <p:nvPr userDrawn="1"/>
        </p:nvSpPr>
        <p:spPr bwMode="gray">
          <a:xfrm rot="18900000" flipV="1">
            <a:off x="3748881" y="4013994"/>
            <a:ext cx="407988" cy="349250"/>
          </a:xfrm>
          <a:prstGeom prst="rightArrow">
            <a:avLst>
              <a:gd name="adj1" fmla="val 63333"/>
              <a:gd name="adj2" fmla="val 49577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4" name="AutoShape 20"/>
          <p:cNvSpPr>
            <a:spLocks noChangeArrowheads="1"/>
          </p:cNvSpPr>
          <p:nvPr userDrawn="1"/>
        </p:nvSpPr>
        <p:spPr bwMode="gray">
          <a:xfrm rot="2700000">
            <a:off x="3763169" y="2667794"/>
            <a:ext cx="382587" cy="377825"/>
          </a:xfrm>
          <a:prstGeom prst="rightArrow">
            <a:avLst>
              <a:gd name="adj1" fmla="val 63333"/>
              <a:gd name="adj2" fmla="val 49519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5" name="AutoShape 20"/>
          <p:cNvSpPr>
            <a:spLocks noChangeArrowheads="1"/>
          </p:cNvSpPr>
          <p:nvPr userDrawn="1"/>
        </p:nvSpPr>
        <p:spPr bwMode="gray">
          <a:xfrm rot="18900000" flipH="1">
            <a:off x="4964113" y="2673350"/>
            <a:ext cx="393700" cy="365125"/>
          </a:xfrm>
          <a:prstGeom prst="rightArrow">
            <a:avLst>
              <a:gd name="adj1" fmla="val 63333"/>
              <a:gd name="adj2" fmla="val 49675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1"/>
          </p:nvPr>
        </p:nvSpPr>
        <p:spPr bwMode="gray">
          <a:xfrm>
            <a:off x="3957564" y="2906130"/>
            <a:ext cx="1191600" cy="11920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54000" tIns="54000" rIns="54000" bIns="54000" anchor="ctr" anchorCtr="1">
            <a:noAutofit/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752510" y="12096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48"/>
          </p:nvPr>
        </p:nvSpPr>
        <p:spPr bwMode="gray">
          <a:xfrm>
            <a:off x="752510" y="39708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0"/>
          <p:cNvSpPr>
            <a:spLocks noGrp="1"/>
          </p:cNvSpPr>
          <p:nvPr>
            <p:ph type="body" sz="quarter" idx="50"/>
          </p:nvPr>
        </p:nvSpPr>
        <p:spPr bwMode="gray">
          <a:xfrm>
            <a:off x="5508000" y="12096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0"/>
          <p:cNvSpPr>
            <a:spLocks noGrp="1"/>
          </p:cNvSpPr>
          <p:nvPr>
            <p:ph type="body" sz="quarter" idx="52"/>
          </p:nvPr>
        </p:nvSpPr>
        <p:spPr bwMode="gray">
          <a:xfrm>
            <a:off x="5508000" y="3970800"/>
            <a:ext cx="2885771" cy="388800"/>
          </a:xfrm>
          <a:prstGeom prst="rect">
            <a:avLst/>
          </a:prstGeom>
          <a:solidFill>
            <a:srgbClr val="00338D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53"/>
          </p:nvPr>
        </p:nvSpPr>
        <p:spPr>
          <a:xfrm>
            <a:off x="752510" y="1598400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54"/>
          </p:nvPr>
        </p:nvSpPr>
        <p:spPr>
          <a:xfrm>
            <a:off x="752510" y="4355784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55"/>
          </p:nvPr>
        </p:nvSpPr>
        <p:spPr>
          <a:xfrm>
            <a:off x="5506571" y="1598400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56"/>
          </p:nvPr>
        </p:nvSpPr>
        <p:spPr>
          <a:xfrm>
            <a:off x="5506571" y="4355784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50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 - Righ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7556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200" y="13392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000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628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52400" y="1609825"/>
            <a:ext cx="3726000" cy="41940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7524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5600" y="1609825"/>
            <a:ext cx="3726000" cy="41940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656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594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52400" y="1609825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7524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5600" y="1609825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656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752400" y="4019650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752400" y="3628705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4665600" y="4019650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4665600" y="3628705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5518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6" y="6373707"/>
            <a:ext cx="1751427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43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solidFill>
          <a:srgbClr val="6D2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A3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5728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971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4">
    <p:bg>
      <p:bgPr>
        <a:solidFill>
          <a:srgbClr val="00A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470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70208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LO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 userDrawn="1"/>
        </p:nvGrpSpPr>
        <p:grpSpPr bwMode="auto">
          <a:xfrm>
            <a:off x="752475" y="1430338"/>
            <a:ext cx="7639050" cy="4324350"/>
            <a:chOff x="752400" y="1211263"/>
            <a:chExt cx="7647063" cy="4594225"/>
          </a:xfrm>
        </p:grpSpPr>
        <p:sp>
          <p:nvSpPr>
            <p:cNvPr id="4" name="TextBox 9"/>
            <p:cNvSpPr txBox="1">
              <a:spLocks noChangeArrowheads="1"/>
            </p:cNvSpPr>
            <p:nvPr userDrawn="1"/>
          </p:nvSpPr>
          <p:spPr bwMode="auto">
            <a:xfrm>
              <a:off x="752400" y="1211263"/>
              <a:ext cx="827956" cy="504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Primary</a:t>
              </a:r>
            </a:p>
          </p:txBody>
        </p:sp>
        <p:sp>
          <p:nvSpPr>
            <p:cNvPr id="5" name="TextBox 10"/>
            <p:cNvSpPr txBox="1">
              <a:spLocks noChangeArrowheads="1"/>
            </p:cNvSpPr>
            <p:nvPr userDrawn="1"/>
          </p:nvSpPr>
          <p:spPr bwMode="auto">
            <a:xfrm>
              <a:off x="752400" y="2258624"/>
              <a:ext cx="897879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Secondary</a:t>
              </a:r>
            </a:p>
          </p:txBody>
        </p:sp>
        <p:sp>
          <p:nvSpPr>
            <p:cNvPr id="6" name="TextBox 11"/>
            <p:cNvSpPr txBox="1">
              <a:spLocks noChangeArrowheads="1"/>
            </p:cNvSpPr>
            <p:nvPr userDrawn="1"/>
          </p:nvSpPr>
          <p:spPr bwMode="auto">
            <a:xfrm>
              <a:off x="752400" y="3304300"/>
              <a:ext cx="897879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Tertiary</a:t>
              </a: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66053" y="1211263"/>
              <a:ext cx="901057" cy="72016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KPMG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51 / 141</a:t>
              </a: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556103" y="1211263"/>
              <a:ext cx="899468" cy="720166"/>
            </a:xfrm>
            <a:prstGeom prst="rect">
              <a:avLst/>
            </a:prstGeom>
            <a:solidFill>
              <a:srgbClr val="005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Medium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94 / 184</a:t>
              </a: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544564" y="1211263"/>
              <a:ext cx="899468" cy="720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145 / 218</a:t>
              </a: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1566053" y="2258624"/>
              <a:ext cx="901057" cy="718480"/>
            </a:xfrm>
            <a:prstGeom prst="rect">
              <a:avLst/>
            </a:prstGeom>
            <a:solidFill>
              <a:srgbClr val="483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Violet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72 / 54 / 152</a:t>
              </a: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2556103" y="2258624"/>
              <a:ext cx="899468" cy="718480"/>
            </a:xfrm>
            <a:prstGeom prst="rect">
              <a:avLst/>
            </a:prstGeom>
            <a:solidFill>
              <a:srgbClr val="470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71 / 10 / 104</a:t>
              </a: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3544564" y="2258624"/>
              <a:ext cx="899468" cy="718480"/>
            </a:xfrm>
            <a:prstGeom prst="rect">
              <a:avLst/>
            </a:prstGeom>
            <a:solidFill>
              <a:srgbClr val="6D2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109 / 32 / 119</a:t>
              </a: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4533025" y="2258624"/>
              <a:ext cx="899468" cy="718480"/>
            </a:xfrm>
            <a:prstGeom prst="rect">
              <a:avLst/>
            </a:prstGeom>
            <a:solidFill>
              <a:srgbClr val="00A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163 / 161</a:t>
              </a: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566053" y="3304300"/>
              <a:ext cx="901057" cy="720167"/>
            </a:xfrm>
            <a:prstGeom prst="rect">
              <a:avLst/>
            </a:prstGeom>
            <a:solidFill>
              <a:srgbClr val="009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Dark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154 / 68</a:t>
              </a: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2556103" y="3304300"/>
              <a:ext cx="899468" cy="720167"/>
            </a:xfrm>
            <a:prstGeom prst="rect">
              <a:avLst/>
            </a:prstGeom>
            <a:solidFill>
              <a:srgbClr val="43B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67 / 176 / 42</a:t>
              </a: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3544564" y="3304300"/>
              <a:ext cx="899468" cy="720167"/>
            </a:xfrm>
            <a:prstGeom prst="rect">
              <a:avLst/>
            </a:prstGeom>
            <a:solidFill>
              <a:srgbClr val="EA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Yellow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234 / 170 / 0</a:t>
              </a: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4533025" y="3304300"/>
              <a:ext cx="899468" cy="720167"/>
            </a:xfrm>
            <a:prstGeom prst="rect">
              <a:avLst/>
            </a:prstGeom>
            <a:solidFill>
              <a:srgbClr val="F68D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Orange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246 / 141 / 46</a:t>
              </a: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521485" y="3304300"/>
              <a:ext cx="901056" cy="720167"/>
            </a:xfrm>
            <a:prstGeom prst="rect">
              <a:avLst/>
            </a:prstGeom>
            <a:solidFill>
              <a:srgbClr val="BC2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Red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188 / 32 / 75</a:t>
              </a: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09946" y="3304300"/>
              <a:ext cx="901056" cy="720167"/>
            </a:xfrm>
            <a:prstGeom prst="rect">
              <a:avLst/>
            </a:prstGeom>
            <a:solidFill>
              <a:srgbClr val="C600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198 / 0 / 126</a:t>
              </a: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1566053" y="4285885"/>
              <a:ext cx="901057" cy="72016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KPMG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51 / 141</a:t>
              </a: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533025" y="4285885"/>
              <a:ext cx="899468" cy="720167"/>
            </a:xfrm>
            <a:prstGeom prst="rect">
              <a:avLst/>
            </a:prstGeom>
            <a:solidFill>
              <a:srgbClr val="005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Medium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94 / 184</a:t>
              </a: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556103" y="4285885"/>
              <a:ext cx="899468" cy="7201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145 / 218</a:t>
              </a: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3544564" y="4285885"/>
              <a:ext cx="899468" cy="720167"/>
            </a:xfrm>
            <a:prstGeom prst="rect">
              <a:avLst/>
            </a:prstGeom>
            <a:solidFill>
              <a:srgbClr val="6D2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109 / 32 / 119</a:t>
              </a:r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5521485" y="4285885"/>
              <a:ext cx="901056" cy="720167"/>
            </a:xfrm>
            <a:prstGeom prst="rect">
              <a:avLst/>
            </a:prstGeom>
            <a:solidFill>
              <a:srgbClr val="00A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163 / 161</a:t>
              </a: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7499995" y="4285885"/>
              <a:ext cx="899468" cy="720167"/>
            </a:xfrm>
            <a:prstGeom prst="rect">
              <a:avLst/>
            </a:prstGeom>
            <a:solidFill>
              <a:srgbClr val="43B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67 / 176 / 42</a:t>
              </a: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6509946" y="4285885"/>
              <a:ext cx="901056" cy="720167"/>
            </a:xfrm>
            <a:prstGeom prst="rect">
              <a:avLst/>
            </a:prstGeom>
            <a:solidFill>
              <a:srgbClr val="EA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Yellow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234 / 170 / 0</a:t>
              </a: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1566053" y="5085321"/>
              <a:ext cx="901057" cy="720167"/>
            </a:xfrm>
            <a:prstGeom prst="rect">
              <a:avLst/>
            </a:prstGeom>
            <a:solidFill>
              <a:srgbClr val="C600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198 / 0 / 126</a:t>
              </a: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2556103" y="5085321"/>
              <a:ext cx="899468" cy="720167"/>
            </a:xfrm>
            <a:prstGeom prst="rect">
              <a:avLst/>
            </a:prstGeom>
            <a:solidFill>
              <a:srgbClr val="753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Dark Brown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117 / 63 / 25</a:t>
              </a: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3544564" y="5085321"/>
              <a:ext cx="899468" cy="720167"/>
            </a:xfrm>
            <a:prstGeom prst="rect">
              <a:avLst/>
            </a:prstGeom>
            <a:solidFill>
              <a:srgbClr val="9B64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Brown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155 / 100 / 46</a:t>
              </a: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5521485" y="5085321"/>
              <a:ext cx="901056" cy="720167"/>
            </a:xfrm>
            <a:prstGeom prst="rect">
              <a:avLst/>
            </a:prstGeom>
            <a:solidFill>
              <a:srgbClr val="E3BC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Beige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227 / 188 / 159</a:t>
              </a: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4533025" y="5085321"/>
              <a:ext cx="899468" cy="720167"/>
            </a:xfrm>
            <a:prstGeom prst="rect">
              <a:avLst/>
            </a:prstGeom>
            <a:solidFill>
              <a:srgbClr val="9D9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Olive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157 / 147 / 117</a:t>
              </a:r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6509946" y="5085321"/>
              <a:ext cx="901056" cy="720167"/>
            </a:xfrm>
            <a:prstGeom prst="rect">
              <a:avLst/>
            </a:prstGeom>
            <a:solidFill>
              <a:srgbClr val="E368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227 / 104 / 119</a:t>
              </a:r>
            </a:p>
          </p:txBody>
        </p:sp>
        <p:sp>
          <p:nvSpPr>
            <p:cNvPr id="33" name="TextBox 41"/>
            <p:cNvSpPr txBox="1">
              <a:spLocks noChangeArrowheads="1"/>
            </p:cNvSpPr>
            <p:nvPr userDrawn="1"/>
          </p:nvSpPr>
          <p:spPr bwMode="auto">
            <a:xfrm>
              <a:off x="752400" y="4285885"/>
              <a:ext cx="813653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Colour order for graphs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948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>
            <a:spLocks/>
          </p:cNvSpPr>
          <p:nvPr userDrawn="1"/>
        </p:nvSpPr>
        <p:spPr bwMode="auto">
          <a:xfrm>
            <a:off x="0" y="0"/>
            <a:ext cx="747713" cy="6858000"/>
          </a:xfrm>
          <a:custGeom>
            <a:avLst/>
            <a:gdLst>
              <a:gd name="T0" fmla="*/ 0 w 1742046"/>
              <a:gd name="T1" fmla="*/ 1347559 h 7772400"/>
              <a:gd name="T2" fmla="*/ 12 w 1742046"/>
              <a:gd name="T3" fmla="*/ 1347559 h 7772400"/>
              <a:gd name="T4" fmla="*/ 12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158432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2682875"/>
            <a:ext cx="13255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682875"/>
            <a:ext cx="25241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2"/>
          <p:cNvSpPr txBox="1">
            <a:spLocks noChangeArrowheads="1"/>
          </p:cNvSpPr>
          <p:nvPr userDrawn="1"/>
        </p:nvSpPr>
        <p:spPr bwMode="auto">
          <a:xfrm>
            <a:off x="1846263" y="6691313"/>
            <a:ext cx="544353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GB" altLang="en-US" sz="600" b="1">
                <a:solidFill>
                  <a:srgbClr val="000000"/>
                </a:solidFill>
              </a:rPr>
              <a:t>Document Classification: KPMG Confidential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84000" y="4587244"/>
            <a:ext cx="6815463" cy="846000"/>
          </a:xfrm>
        </p:spPr>
        <p:txBody>
          <a:bodyPr/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584000" y="5634830"/>
            <a:ext cx="6815463" cy="169277"/>
          </a:xfrm>
        </p:spPr>
        <p:txBody>
          <a:bodyPr>
            <a:noAutofit/>
          </a:bodyPr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84000" y="3539658"/>
            <a:ext cx="6815463" cy="846000"/>
          </a:xfrm>
        </p:spPr>
        <p:txBody>
          <a:bodyPr/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84000" y="3187907"/>
            <a:ext cx="241173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tx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75338" y="3187907"/>
            <a:ext cx="236126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tx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09663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 bwMode="gray">
          <a:xfrm>
            <a:off x="0" y="5818475"/>
            <a:ext cx="9144000" cy="507999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 bwMode="gray">
          <a:xfrm>
            <a:off x="0" y="5818475"/>
            <a:ext cx="9144000" cy="507999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9144000" cy="60790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 bwMode="gray">
          <a:xfrm>
            <a:off x="0" y="5832475"/>
            <a:ext cx="9144000" cy="472733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33400" y="3200400"/>
            <a:ext cx="8067676" cy="1329267"/>
          </a:xfrm>
        </p:spPr>
        <p:txBody>
          <a:bodyPr>
            <a:noAutofit/>
          </a:bodyPr>
          <a:lstStyle>
            <a:lvl1pPr marL="0" indent="0" algn="l">
              <a:buNone/>
              <a:defRPr sz="180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56200" y="6522651"/>
            <a:ext cx="2133600" cy="2062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09411A2-0057-4B5D-AE0F-C439A89354DB}" type="datetime1">
              <a:rPr lang="en-US" smtClean="0"/>
              <a:pPr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5133" y="6522651"/>
            <a:ext cx="4221691" cy="1967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522651"/>
            <a:ext cx="558799" cy="2062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7A9008A-481B-4F65-A514-1AA65EA0F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>
          <a:xfrm>
            <a:off x="511630" y="1972855"/>
            <a:ext cx="8089445" cy="1165224"/>
          </a:xfrm>
        </p:spPr>
        <p:txBody>
          <a:bodyPr anchor="b" anchorCtr="0"/>
          <a:lstStyle>
            <a:lvl1pPr>
              <a:defRPr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Box 15" descr="CONFIDENTIAL_TAG_0xFFEE"/>
          <p:cNvSpPr txBox="1"/>
          <p:nvPr userDrawn="1"/>
        </p:nvSpPr>
        <p:spPr>
          <a:xfrm>
            <a:off x="544513" y="180000"/>
            <a:ext cx="4752265" cy="169277"/>
          </a:xfrm>
          <a:prstGeom prst="rect">
            <a:avLst/>
          </a:prstGeom>
          <a:noFill/>
          <a:effectLst>
            <a:glow>
              <a:srgbClr val="000000"/>
            </a:glow>
          </a:effectLst>
        </p:spPr>
        <p:txBody>
          <a:bodyPr vert="horz"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3620820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 - Lef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344487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6175" y="1339200"/>
            <a:ext cx="4983288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44975" y="5036400"/>
            <a:ext cx="45324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595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 - Lef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344487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416175" y="1339200"/>
            <a:ext cx="4983288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44975" y="5036400"/>
            <a:ext cx="4954488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165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5 - Si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92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6 - No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6" y="6373707"/>
            <a:ext cx="1751427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43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5" name="Freeform 4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76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7639200" cy="45942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365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656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14" name="Group 13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7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118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2475" y="431800"/>
            <a:ext cx="7639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2475" y="1209675"/>
            <a:ext cx="7639050" cy="45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Freeform 19"/>
          <p:cNvSpPr>
            <a:spLocks noEditPoints="1"/>
          </p:cNvSpPr>
          <p:nvPr userDrawn="1"/>
        </p:nvSpPr>
        <p:spPr bwMode="auto">
          <a:xfrm>
            <a:off x="747713" y="6319838"/>
            <a:ext cx="423862" cy="173037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7191375" y="6319838"/>
            <a:ext cx="1200150" cy="14922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2A0BE3-ABF3-4E37-8B7B-30597425991F}" type="slidenum">
              <a:rPr lang="en-US" smtClean="0">
                <a:solidFill>
                  <a:srgbClr val="00338D"/>
                </a:solidFill>
                <a:cs typeface="Arial" panose="020B0604020202020204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3078" name="TextBox 24"/>
          <p:cNvSpPr txBox="1">
            <a:spLocks noChangeArrowheads="1"/>
          </p:cNvSpPr>
          <p:nvPr userDrawn="1"/>
        </p:nvSpPr>
        <p:spPr bwMode="auto">
          <a:xfrm>
            <a:off x="1846263" y="6691313"/>
            <a:ext cx="544353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GB" altLang="en-US" sz="600" b="1">
                <a:solidFill>
                  <a:srgbClr val="000000"/>
                </a:solidFill>
              </a:rPr>
              <a:t>Document Classification: KPMG Confidential</a:t>
            </a:r>
          </a:p>
        </p:txBody>
      </p:sp>
      <p:sp>
        <p:nvSpPr>
          <p:cNvPr id="3079" name="TextBox 7"/>
          <p:cNvSpPr txBox="1">
            <a:spLocks noChangeArrowheads="1"/>
          </p:cNvSpPr>
          <p:nvPr userDrawn="1"/>
        </p:nvSpPr>
        <p:spPr bwMode="auto">
          <a:xfrm>
            <a:off x="1731963" y="6319838"/>
            <a:ext cx="58166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r>
              <a:rPr lang="en-US" altLang="en-US" sz="600" dirty="0">
                <a:solidFill>
                  <a:srgbClr val="A6A6A6"/>
                </a:solidFill>
              </a:rPr>
              <a:t>© 2017 KPMG LLP, a Delaware limited liability partnership and the U.S. member firm of the KPMG network of independent member firms affiliated with KPMG International Cooperative (“KPMG International”), a Swiss entity.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54" r:id="rId1"/>
    <p:sldLayoutId id="2147486255" r:id="rId2"/>
    <p:sldLayoutId id="2147486256" r:id="rId3"/>
    <p:sldLayoutId id="2147486257" r:id="rId4"/>
    <p:sldLayoutId id="2147486258" r:id="rId5"/>
    <p:sldLayoutId id="2147486259" r:id="rId6"/>
    <p:sldLayoutId id="2147486241" r:id="rId7"/>
    <p:sldLayoutId id="2147486242" r:id="rId8"/>
    <p:sldLayoutId id="2147486243" r:id="rId9"/>
    <p:sldLayoutId id="2147486244" r:id="rId10"/>
    <p:sldLayoutId id="2147486245" r:id="rId11"/>
    <p:sldLayoutId id="2147486246" r:id="rId12"/>
    <p:sldLayoutId id="2147486247" r:id="rId13"/>
    <p:sldLayoutId id="2147486248" r:id="rId14"/>
    <p:sldLayoutId id="2147486260" r:id="rId15"/>
    <p:sldLayoutId id="2147486249" r:id="rId16"/>
    <p:sldLayoutId id="2147486250" r:id="rId17"/>
    <p:sldLayoutId id="2147486251" r:id="rId18"/>
    <p:sldLayoutId id="2147486261" r:id="rId19"/>
    <p:sldLayoutId id="2147486252" r:id="rId20"/>
    <p:sldLayoutId id="2147486253" r:id="rId21"/>
    <p:sldLayoutId id="2147486263" r:id="rId22"/>
    <p:sldLayoutId id="2147486264" r:id="rId23"/>
    <p:sldLayoutId id="2147486265" r:id="rId24"/>
    <p:sldLayoutId id="2147486266" r:id="rId25"/>
    <p:sldLayoutId id="2147486267" r:id="rId26"/>
    <p:sldLayoutId id="2147486268" r:id="rId27"/>
  </p:sldLayoutIdLs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spcBef>
          <a:spcPct val="0"/>
        </a:spcBef>
        <a:spcAft>
          <a:spcPts val="600"/>
        </a:spcAft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284163" indent="-284163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74675" indent="-230188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23913" indent="-284163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980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284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5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7050" y="595313"/>
            <a:ext cx="8074025" cy="96332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680" y="1610880"/>
            <a:ext cx="8074395" cy="4190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6200" y="6522651"/>
            <a:ext cx="2133600" cy="206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62855670-0EC1-43D1-BFEA-8811FE1591B1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2/6/2019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22651"/>
            <a:ext cx="558799" cy="206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47A9008A-481B-4F65-A514-1AA65EA0FD5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 bwMode="gray">
          <a:xfrm>
            <a:off x="0" y="6156375"/>
            <a:ext cx="9144000" cy="160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gray">
          <a:xfrm>
            <a:off x="0" y="6090011"/>
            <a:ext cx="9144000" cy="160865"/>
          </a:xfrm>
          <a:prstGeom prst="rect">
            <a:avLst/>
          </a:prstGeom>
          <a:solidFill>
            <a:schemeClr val="tx1">
              <a:lumMod val="85000"/>
              <a:lumOff val="1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26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271" r:id="rId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SzPct val="115000"/>
        <a:buFont typeface="Arial" pitchFamily="34" charset="0"/>
        <a:buChar char="•"/>
        <a:defRPr sz="2400" kern="1200">
          <a:solidFill>
            <a:srgbClr val="424242"/>
          </a:solidFill>
          <a:latin typeface="+mn-lt"/>
          <a:ea typeface="+mn-ea"/>
          <a:cs typeface="+mn-cs"/>
        </a:defRPr>
      </a:lvl1pPr>
      <a:lvl2pPr marL="457200" indent="-169863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744538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Arial" pitchFamily="34" charset="0"/>
        <a:buChar char="−"/>
        <a:tabLst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914400" indent="-17145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Arial" pitchFamily="34" charset="0"/>
        <a:buChar char="-"/>
        <a:defRPr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201738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Wingdings" pitchFamily="2" charset="2"/>
        <a:buChar char="§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7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de-AT" altLang="en-US" sz="7200" dirty="0"/>
              <a:t>Lieferanten</a:t>
            </a:r>
            <a:r>
              <a:rPr lang="en-US" altLang="en-US" sz="7200" dirty="0"/>
              <a:t> CSP Training</a:t>
            </a:r>
            <a:br>
              <a:rPr lang="en-US" altLang="en-US" sz="7200" dirty="0"/>
            </a:br>
            <a:r>
              <a:rPr lang="en-US" altLang="en-US" sz="4800" dirty="0"/>
              <a:t>Jabil P2P Einführung: Coupa Supplier Portal (CSP)</a:t>
            </a:r>
          </a:p>
        </p:txBody>
      </p:sp>
      <p:sp>
        <p:nvSpPr>
          <p:cNvPr id="1945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r>
              <a:rPr lang="en-US" altLang="en-US" dirty="0"/>
              <a:t>Oct 2018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2063749"/>
            <a:ext cx="3663300" cy="3926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Ein System, zwei Methoden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395288"/>
          </a:xfrm>
        </p:spPr>
        <p:txBody>
          <a:bodyPr/>
          <a:lstStyle/>
          <a:p>
            <a:pPr algn="just"/>
            <a:r>
              <a:rPr lang="en-US" altLang="en-US" b="0" dirty="0"/>
              <a:t>Als Lieferant haben Sie zwei Möglichkeiten, mit Jabil elektronisch zusammenzuarbeiten</a:t>
            </a:r>
          </a:p>
        </p:txBody>
      </p:sp>
      <p:sp>
        <p:nvSpPr>
          <p:cNvPr id="29700" name="TextBox 20"/>
          <p:cNvSpPr txBox="1">
            <a:spLocks noChangeArrowheads="1"/>
          </p:cNvSpPr>
          <p:nvPr/>
        </p:nvSpPr>
        <p:spPr bwMode="auto">
          <a:xfrm>
            <a:off x="717550" y="1787525"/>
            <a:ext cx="22193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Via Email Benachrichtigung</a:t>
            </a:r>
          </a:p>
        </p:txBody>
      </p:sp>
      <p:sp>
        <p:nvSpPr>
          <p:cNvPr id="29701" name="TextBox 21"/>
          <p:cNvSpPr txBox="1">
            <a:spLocks noChangeArrowheads="1"/>
          </p:cNvSpPr>
          <p:nvPr/>
        </p:nvSpPr>
        <p:spPr bwMode="auto">
          <a:xfrm>
            <a:off x="4450702" y="2997128"/>
            <a:ext cx="7718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Via CSP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502" y="3273353"/>
            <a:ext cx="4721023" cy="2963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ctrTitle"/>
          </p:nvPr>
        </p:nvSpPr>
        <p:spPr>
          <a:xfrm>
            <a:off x="1774732" y="1346200"/>
            <a:ext cx="6480991" cy="3509963"/>
          </a:xfrm>
        </p:spPr>
        <p:txBody>
          <a:bodyPr/>
          <a:lstStyle/>
          <a:p>
            <a:r>
              <a:rPr lang="en-US" altLang="en-US" sz="7200" dirty="0"/>
              <a:t>Lieferanten-benachrichtigung (Email)</a:t>
            </a:r>
          </a:p>
        </p:txBody>
      </p:sp>
      <p:sp>
        <p:nvSpPr>
          <p:cNvPr id="3072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fr-FR" altLang="en-US" dirty="0"/>
              <a:t>Abwicklung in Coupa via Email </a:t>
            </a:r>
            <a:endParaRPr lang="en-US" altLang="en-US" dirty="0"/>
          </a:p>
        </p:txBody>
      </p:sp>
      <p:sp>
        <p:nvSpPr>
          <p:cNvPr id="3174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4760913" cy="4594225"/>
          </a:xfrm>
        </p:spPr>
        <p:txBody>
          <a:bodyPr/>
          <a:lstStyle/>
          <a:p>
            <a:pPr marL="285750" indent="-285750" algn="just">
              <a:buFontTx/>
              <a:buChar char="•"/>
            </a:pPr>
            <a:r>
              <a:rPr lang="en-US" altLang="en-US" b="0" dirty="0"/>
              <a:t>Mit der Unterstützung von Coupe, können Lieferanten rasch Bestellungen erhalten und bestätigen und direkt eine Rechnung legen und per Email verschicken</a:t>
            </a:r>
          </a:p>
          <a:p>
            <a:pPr marL="285750" indent="-285750" algn="just">
              <a:buFontTx/>
              <a:buChar char="•"/>
            </a:pP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en-US" altLang="en-US" b="0" dirty="0"/>
              <a:t>Als Lieferant haben Sie die Möglichkeit direkt in Ihrer Inbox zu arbeiten, wenn Sie eine Email Benachrichtigung über eine neue Bestellungen erhalten haben </a:t>
            </a:r>
          </a:p>
          <a:p>
            <a:pPr marL="285750" indent="-285750" algn="just">
              <a:buFontTx/>
              <a:buChar char="•"/>
            </a:pP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en-US" altLang="en-US" b="0" dirty="0"/>
              <a:t>Die Benachrichtigung enthält auch Schaltflächen, mit denen Sie durch einen Klick Rechnungen erstellen, Bestätigung des Erhalts oder Kommentare der Bestellung beifügen können</a:t>
            </a:r>
          </a:p>
          <a:p>
            <a:pPr marL="285750" indent="-285750" algn="just">
              <a:buFontTx/>
              <a:buChar char="•"/>
            </a:pP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en-US" altLang="en-US" b="0" dirty="0"/>
              <a:t>Dabei müssen Sie sich nicht in ein anderes Portal oder auf einer Internetseite anmelden</a:t>
            </a:r>
          </a:p>
          <a:p>
            <a:pPr marL="285750" indent="-285750" algn="just">
              <a:buFontTx/>
              <a:buChar char="•"/>
            </a:pP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en-US" altLang="en-US" b="0" dirty="0"/>
              <a:t>Auch Lieferanten, die bereits bei Coupa angemeldet sind, können diesen Vorteil der Benachrichtigung nutzen </a:t>
            </a:r>
          </a:p>
        </p:txBody>
      </p:sp>
      <p:grpSp>
        <p:nvGrpSpPr>
          <p:cNvPr id="31748" name="Group 1"/>
          <p:cNvGrpSpPr>
            <a:grpSpLocks/>
          </p:cNvGrpSpPr>
          <p:nvPr/>
        </p:nvGrpSpPr>
        <p:grpSpPr bwMode="auto">
          <a:xfrm>
            <a:off x="5884863" y="1209675"/>
            <a:ext cx="2506662" cy="2565400"/>
            <a:chOff x="6272273" y="1209675"/>
            <a:chExt cx="2506457" cy="2565429"/>
          </a:xfrm>
        </p:grpSpPr>
        <p:grpSp>
          <p:nvGrpSpPr>
            <p:cNvPr id="31749" name="Group 8"/>
            <p:cNvGrpSpPr>
              <a:grpSpLocks/>
            </p:cNvGrpSpPr>
            <p:nvPr/>
          </p:nvGrpSpPr>
          <p:grpSpPr bwMode="auto">
            <a:xfrm>
              <a:off x="6272273" y="1209675"/>
              <a:ext cx="1777366" cy="1854780"/>
              <a:chOff x="437423" y="3051325"/>
              <a:chExt cx="1987190" cy="2097013"/>
            </a:xfrm>
          </p:grpSpPr>
          <p:sp>
            <p:nvSpPr>
              <p:cNvPr id="31751" name="Freeform 16"/>
              <p:cNvSpPr>
                <a:spLocks/>
              </p:cNvSpPr>
              <p:nvPr/>
            </p:nvSpPr>
            <p:spPr bwMode="auto">
              <a:xfrm>
                <a:off x="437423" y="3051325"/>
                <a:ext cx="1987190" cy="2097013"/>
              </a:xfrm>
              <a:custGeom>
                <a:avLst/>
                <a:gdLst>
                  <a:gd name="T0" fmla="*/ 2147483646 w 723"/>
                  <a:gd name="T1" fmla="*/ 2147483646 h 836"/>
                  <a:gd name="T2" fmla="*/ 2147483646 w 723"/>
                  <a:gd name="T3" fmla="*/ 2147483646 h 836"/>
                  <a:gd name="T4" fmla="*/ 0 w 723"/>
                  <a:gd name="T5" fmla="*/ 2147483646 h 836"/>
                  <a:gd name="T6" fmla="*/ 0 w 723"/>
                  <a:gd name="T7" fmla="*/ 2147483646 h 836"/>
                  <a:gd name="T8" fmla="*/ 2147483646 w 723"/>
                  <a:gd name="T9" fmla="*/ 0 h 836"/>
                  <a:gd name="T10" fmla="*/ 2147483646 w 723"/>
                  <a:gd name="T11" fmla="*/ 2147483646 h 836"/>
                  <a:gd name="T12" fmla="*/ 2147483646 w 723"/>
                  <a:gd name="T13" fmla="*/ 2147483646 h 8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23" h="836">
                    <a:moveTo>
                      <a:pt x="723" y="626"/>
                    </a:moveTo>
                    <a:lnTo>
                      <a:pt x="361" y="836"/>
                    </a:lnTo>
                    <a:lnTo>
                      <a:pt x="0" y="626"/>
                    </a:lnTo>
                    <a:lnTo>
                      <a:pt x="0" y="210"/>
                    </a:lnTo>
                    <a:lnTo>
                      <a:pt x="361" y="0"/>
                    </a:lnTo>
                    <a:lnTo>
                      <a:pt x="723" y="210"/>
                    </a:lnTo>
                    <a:lnTo>
                      <a:pt x="723" y="626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US" dirty="0"/>
              </a:p>
            </p:txBody>
          </p:sp>
          <p:pic>
            <p:nvPicPr>
              <p:cNvPr id="31752" name="Picture 8" descr="http://jtsblog.com/wp-content/uploads/2013/12/email-280x250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022" y="3235501"/>
                <a:ext cx="1871076" cy="1670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750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7701" y="3162807"/>
              <a:ext cx="2061029" cy="612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Erhalt einer Bestellung via Email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85750" indent="-285750" algn="just">
              <a:buFontTx/>
              <a:buChar char="•"/>
            </a:pPr>
            <a:r>
              <a:rPr lang="en-US" altLang="en-US" b="0" dirty="0"/>
              <a:t>Ist die Emailadresse des Lieferanten hinterlegt, wird die Bestellung automatisch direkt an den Kontakt per Email versandt</a:t>
            </a:r>
          </a:p>
          <a:p>
            <a:pPr marL="285750" indent="-285750" algn="just">
              <a:buFontTx/>
              <a:buChar char="•"/>
            </a:pPr>
            <a:r>
              <a:rPr lang="en-US" altLang="en-US" b="0" dirty="0"/>
              <a:t>Bestellungen erscheinen als </a:t>
            </a:r>
            <a:r>
              <a:rPr lang="en-US" altLang="en-US" dirty="0"/>
              <a:t>Coupa Benachrichtigung </a:t>
            </a:r>
            <a:r>
              <a:rPr lang="en-US" altLang="en-US" b="0" dirty="0"/>
              <a:t>in Ihrer Mailbox</a:t>
            </a:r>
          </a:p>
          <a:p>
            <a:pPr marL="569913" lvl="2" indent="-285750" algn="just">
              <a:buFont typeface="Arial" panose="020B0604020202020204" pitchFamily="34" charset="0"/>
              <a:buChar char="‒"/>
            </a:pPr>
            <a:r>
              <a:rPr lang="en-US" altLang="en-US" dirty="0"/>
              <a:t>Bestellungen werden an die hinterlegte Emailadresse gesendet, nicht an den Hauptkontakt (außer diese sind identisch)</a:t>
            </a:r>
          </a:p>
        </p:txBody>
      </p:sp>
      <p:pic>
        <p:nvPicPr>
          <p:cNvPr id="3482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2952750"/>
            <a:ext cx="7640638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13" y="1847414"/>
            <a:ext cx="3663300" cy="3926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Bestätigung einer Bestellung via Email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Die Bestellung ansehen und auf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Bestätigung Bestellung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klicken, um den Erhalt zu bestätigen</a:t>
            </a:r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4753282" y="2858251"/>
            <a:ext cx="3060700" cy="952500"/>
          </a:xfrm>
          <a:prstGeom prst="wedgeRoundRectCallout">
            <a:avLst>
              <a:gd name="adj1" fmla="val -56459"/>
              <a:gd name="adj2" fmla="val -14227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Sie haben auch die Möglichkeit, einen Kommentar zu schreiben oder eine Rechnung direkt per Mail zu erstellen 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238"/>
          <a:stretch/>
        </p:blipFill>
        <p:spPr>
          <a:xfrm>
            <a:off x="790519" y="2116405"/>
            <a:ext cx="7639050" cy="3404399"/>
          </a:xfrm>
          <a:prstGeom prst="rect">
            <a:avLst/>
          </a:prstGeom>
        </p:spPr>
      </p:pic>
      <p:sp>
        <p:nvSpPr>
          <p:cNvPr id="368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Bestätigung einer Bestellung via Email</a:t>
            </a:r>
          </a:p>
        </p:txBody>
      </p:sp>
      <p:sp>
        <p:nvSpPr>
          <p:cNvPr id="3686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algn="just"/>
            <a:r>
              <a:rPr lang="en-US" altLang="en-US" b="0" dirty="0"/>
              <a:t>Coupa öffnet hierzu ein neues Browser Fenster. Sie sehen die Nachricht ‘Bestellung bestätigt’ in der Kopfleiste</a:t>
            </a:r>
          </a:p>
        </p:txBody>
      </p:sp>
      <p:sp>
        <p:nvSpPr>
          <p:cNvPr id="3" name="Rectangle 2"/>
          <p:cNvSpPr/>
          <p:nvPr/>
        </p:nvSpPr>
        <p:spPr>
          <a:xfrm>
            <a:off x="845111" y="2538413"/>
            <a:ext cx="1238570" cy="336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anchor="ctr"/>
          <a:lstStyle/>
          <a:p>
            <a:pPr>
              <a:defRPr/>
            </a:pPr>
            <a:endParaRPr lang="en-US" sz="1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479" y="1672919"/>
            <a:ext cx="4241042" cy="45459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Eine Rechnung via Email erstellen</a:t>
            </a:r>
          </a:p>
        </p:txBody>
      </p:sp>
      <p:sp>
        <p:nvSpPr>
          <p:cNvPr id="389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algn="just"/>
            <a:r>
              <a:rPr lang="en-US" altLang="en-US" b="0" dirty="0"/>
              <a:t>Um diese Bestellung in eine Rechnung umzuwandeln, klicken Sie bitte auf </a:t>
            </a:r>
            <a:r>
              <a:rPr lang="en-US" altLang="en-US" dirty="0"/>
              <a:t>Rechnung erstellen</a:t>
            </a:r>
            <a:endParaRPr lang="en-US" altLang="en-US" b="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2634017" y="1672919"/>
            <a:ext cx="1173707" cy="3469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anchor="ctr"/>
          <a:lstStyle/>
          <a:p>
            <a:pPr>
              <a:defRPr/>
            </a:pPr>
            <a:endParaRPr lang="en-US" sz="1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313" y="1454150"/>
            <a:ext cx="4367212" cy="2862204"/>
          </a:xfrm>
          <a:prstGeom prst="rect">
            <a:avLst/>
          </a:prstGeom>
        </p:spPr>
      </p:pic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en-US" altLang="en-US" dirty="0"/>
              <a:t>Eine Rechnung via Email erstellen</a:t>
            </a:r>
          </a:p>
        </p:txBody>
      </p:sp>
      <p:sp>
        <p:nvSpPr>
          <p:cNvPr id="3993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131294"/>
            <a:ext cx="2749550" cy="4594225"/>
          </a:xfrm>
        </p:spPr>
        <p:txBody>
          <a:bodyPr/>
          <a:lstStyle/>
          <a:p>
            <a:pPr algn="just"/>
            <a:r>
              <a:rPr lang="en-US" altLang="en-US" b="0" dirty="0"/>
              <a:t>Die </a:t>
            </a:r>
            <a:r>
              <a:rPr lang="en-US" altLang="en-US" dirty="0" err="1"/>
              <a:t>Zahlungsempfängeradresse</a:t>
            </a:r>
            <a:r>
              <a:rPr lang="en-US" altLang="en-US" b="0" dirty="0"/>
              <a:t> </a:t>
            </a:r>
            <a:r>
              <a:rPr lang="en-US" altLang="en-US" b="0" dirty="0" err="1"/>
              <a:t>erscheint</a:t>
            </a:r>
            <a:r>
              <a:rPr lang="en-US" altLang="en-US" b="0" dirty="0"/>
              <a:t> auf dem </a:t>
            </a:r>
            <a:r>
              <a:rPr lang="en-US" altLang="en-US" b="0" dirty="0" err="1"/>
              <a:t>Bildschirm</a:t>
            </a:r>
            <a:r>
              <a:rPr lang="en-US" altLang="en-US" b="0" dirty="0"/>
              <a:t>. </a:t>
            </a:r>
            <a:r>
              <a:rPr lang="en-US" altLang="en-US" b="0" dirty="0" err="1"/>
              <a:t>Wählen</a:t>
            </a:r>
            <a:r>
              <a:rPr lang="en-US" altLang="en-US" b="0" dirty="0"/>
              <a:t> Sie die </a:t>
            </a:r>
            <a:r>
              <a:rPr lang="en-US" altLang="en-US" b="0" dirty="0" err="1"/>
              <a:t>korrekte</a:t>
            </a:r>
            <a:r>
              <a:rPr lang="en-US" altLang="en-US" b="0" dirty="0"/>
              <a:t> Adresse durch </a:t>
            </a:r>
            <a:r>
              <a:rPr lang="en-US" altLang="en-US" dirty="0" err="1"/>
              <a:t>auswählen</a:t>
            </a:r>
            <a:r>
              <a:rPr lang="en-US" altLang="en-US" b="0" dirty="0"/>
              <a:t> </a:t>
            </a:r>
            <a:r>
              <a:rPr lang="en-US" altLang="en-US" b="0" dirty="0" err="1"/>
              <a:t>aus</a:t>
            </a:r>
            <a:r>
              <a:rPr lang="en-US" altLang="en-US" b="0" dirty="0"/>
              <a:t> </a:t>
            </a:r>
          </a:p>
          <a:p>
            <a:pPr algn="just"/>
            <a:endParaRPr lang="en-US" altLang="en-US" b="0" dirty="0"/>
          </a:p>
          <a:p>
            <a:pPr marL="288925" lvl="3" indent="0" algn="just">
              <a:buFont typeface="Arial" panose="020B0604020202020204" pitchFamily="34" charset="0"/>
              <a:buNone/>
            </a:pPr>
            <a:r>
              <a:rPr lang="en-US" altLang="en-US" i="1" dirty="0"/>
              <a:t>Achtung: </a:t>
            </a:r>
            <a:r>
              <a:rPr lang="en-US" altLang="en-US" dirty="0"/>
              <a:t>Ist </a:t>
            </a:r>
            <a:r>
              <a:rPr lang="en-US" altLang="en-US" dirty="0" err="1"/>
              <a:t>nur</a:t>
            </a:r>
            <a:r>
              <a:rPr lang="en-US" altLang="en-US" dirty="0"/>
              <a:t> eine </a:t>
            </a:r>
            <a:r>
              <a:rPr lang="en-US" altLang="en-US" dirty="0" err="1"/>
              <a:t>Empfänger</a:t>
            </a:r>
            <a:r>
              <a:rPr lang="en-US" altLang="en-US" dirty="0"/>
              <a:t> hinterlegt, wird </a:t>
            </a:r>
            <a:r>
              <a:rPr lang="en-US" altLang="en-US" dirty="0" err="1"/>
              <a:t>dieser</a:t>
            </a:r>
            <a:r>
              <a:rPr lang="en-US" altLang="en-US" dirty="0"/>
              <a:t> als </a:t>
            </a:r>
            <a:r>
              <a:rPr lang="en-US" altLang="en-US" dirty="0" err="1"/>
              <a:t>voreingestellt</a:t>
            </a:r>
            <a:r>
              <a:rPr lang="en-US" altLang="en-US" dirty="0"/>
              <a:t> </a:t>
            </a:r>
            <a:r>
              <a:rPr lang="en-US" altLang="en-US" dirty="0" err="1"/>
              <a:t>angenommen</a:t>
            </a:r>
            <a:r>
              <a:rPr lang="en-US" altLang="en-US" dirty="0"/>
              <a:t> und es gibt kein </a:t>
            </a:r>
            <a:r>
              <a:rPr lang="en-US" altLang="en-US" dirty="0" err="1"/>
              <a:t>Auswahlfenster</a:t>
            </a:r>
            <a:r>
              <a:rPr lang="en-US" altLang="en-US" dirty="0"/>
              <a:t>. </a:t>
            </a:r>
            <a:r>
              <a:rPr lang="en-US" altLang="en-US" dirty="0" err="1"/>
              <a:t>Sollte</a:t>
            </a:r>
            <a:r>
              <a:rPr lang="en-US" altLang="en-US" dirty="0"/>
              <a:t> kein </a:t>
            </a:r>
            <a:r>
              <a:rPr lang="en-US" altLang="en-US" dirty="0" err="1"/>
              <a:t>Empfänger</a:t>
            </a:r>
            <a:r>
              <a:rPr lang="en-US" altLang="en-US" dirty="0"/>
              <a:t> </a:t>
            </a:r>
            <a:r>
              <a:rPr lang="en-US" altLang="en-US" dirty="0" err="1"/>
              <a:t>angegeben</a:t>
            </a:r>
            <a:r>
              <a:rPr lang="en-US" altLang="en-US" dirty="0"/>
              <a:t> sein, werden Sie </a:t>
            </a:r>
            <a:r>
              <a:rPr lang="en-US" altLang="en-US" dirty="0" err="1"/>
              <a:t>aufgefordert</a:t>
            </a:r>
            <a:r>
              <a:rPr lang="en-US" altLang="en-US" dirty="0"/>
              <a:t> einen </a:t>
            </a:r>
            <a:r>
              <a:rPr lang="en-US" altLang="en-US" dirty="0" err="1"/>
              <a:t>einzugeben</a:t>
            </a:r>
            <a:endParaRPr lang="en-US" altLang="en-US" dirty="0"/>
          </a:p>
          <a:p>
            <a:pPr marL="288925" lvl="3" indent="0" algn="just">
              <a:buFont typeface="Arial" panose="020B0604020202020204" pitchFamily="34" charset="0"/>
              <a:buNone/>
            </a:pPr>
            <a:endParaRPr lang="en-US" altLang="en-US" dirty="0"/>
          </a:p>
          <a:p>
            <a:pPr lvl="2" algn="just"/>
            <a:r>
              <a:rPr lang="en-US" altLang="en-US" dirty="0" err="1"/>
              <a:t>Sollte</a:t>
            </a:r>
            <a:r>
              <a:rPr lang="en-US" altLang="en-US" dirty="0"/>
              <a:t> der </a:t>
            </a:r>
            <a:r>
              <a:rPr lang="en-US" altLang="en-US" dirty="0" err="1"/>
              <a:t>richtige</a:t>
            </a:r>
            <a:r>
              <a:rPr lang="en-US" altLang="en-US" dirty="0"/>
              <a:t> </a:t>
            </a:r>
            <a:r>
              <a:rPr lang="en-US" altLang="en-US" dirty="0" err="1"/>
              <a:t>Empfänger</a:t>
            </a:r>
            <a:r>
              <a:rPr lang="en-US" altLang="en-US" dirty="0"/>
              <a:t> nicht </a:t>
            </a:r>
            <a:r>
              <a:rPr lang="en-US" altLang="en-US" dirty="0" err="1"/>
              <a:t>aufscheinen</a:t>
            </a:r>
            <a:r>
              <a:rPr lang="en-US" altLang="en-US" dirty="0"/>
              <a:t>, </a:t>
            </a:r>
            <a:r>
              <a:rPr lang="en-US" altLang="en-US" dirty="0" err="1"/>
              <a:t>wählen</a:t>
            </a:r>
            <a:r>
              <a:rPr lang="en-US" altLang="en-US" dirty="0"/>
              <a:t> Sie bitte die </a:t>
            </a:r>
            <a:r>
              <a:rPr lang="en-US" altLang="en-US" dirty="0" err="1"/>
              <a:t>Funktion</a:t>
            </a:r>
            <a:r>
              <a:rPr lang="en-US" altLang="en-US" dirty="0"/>
              <a:t> </a:t>
            </a:r>
            <a:r>
              <a:rPr lang="en-US" altLang="en-US" b="1" dirty="0" err="1"/>
              <a:t>Neuen</a:t>
            </a:r>
            <a:r>
              <a:rPr lang="en-US" altLang="en-US" b="1" dirty="0"/>
              <a:t> </a:t>
            </a:r>
            <a:r>
              <a:rPr lang="en-US" altLang="en-US" b="1" dirty="0" err="1"/>
              <a:t>Zahlungsempfänger</a:t>
            </a:r>
            <a:r>
              <a:rPr lang="en-US" altLang="en-US" b="1" dirty="0"/>
              <a:t> erstellen</a:t>
            </a:r>
            <a:r>
              <a:rPr lang="en-US" altLang="en-US" dirty="0"/>
              <a:t>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762137" y="5507854"/>
            <a:ext cx="78200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28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254125" indent="-22542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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-23177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0574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5146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9718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4290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endParaRPr lang="en-US" i="1" dirty="0">
              <a:solidFill>
                <a:srgbClr val="00338D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i="1" dirty="0">
                <a:solidFill>
                  <a:srgbClr val="00338D"/>
                </a:solidFill>
              </a:rPr>
              <a:t>Anmerkung: Wird ein </a:t>
            </a:r>
            <a:r>
              <a:rPr lang="en-US" i="1" dirty="0" err="1">
                <a:solidFill>
                  <a:srgbClr val="00338D"/>
                </a:solidFill>
              </a:rPr>
              <a:t>neuer</a:t>
            </a:r>
            <a:r>
              <a:rPr lang="en-US" i="1" dirty="0">
                <a:solidFill>
                  <a:srgbClr val="00338D"/>
                </a:solidFill>
              </a:rPr>
              <a:t> </a:t>
            </a:r>
            <a:r>
              <a:rPr lang="en-US" i="1" dirty="0" err="1">
                <a:solidFill>
                  <a:srgbClr val="00338D"/>
                </a:solidFill>
              </a:rPr>
              <a:t>Zahlungsempfänger</a:t>
            </a:r>
            <a:r>
              <a:rPr lang="en-US" i="1" dirty="0">
                <a:solidFill>
                  <a:srgbClr val="00338D"/>
                </a:solidFill>
              </a:rPr>
              <a:t> </a:t>
            </a:r>
            <a:r>
              <a:rPr lang="en-US" i="1" dirty="0" err="1">
                <a:solidFill>
                  <a:srgbClr val="00338D"/>
                </a:solidFill>
              </a:rPr>
              <a:t>eingegeben</a:t>
            </a:r>
            <a:r>
              <a:rPr lang="en-US" i="1" dirty="0">
                <a:solidFill>
                  <a:srgbClr val="00338D"/>
                </a:solidFill>
              </a:rPr>
              <a:t>, </a:t>
            </a:r>
            <a:r>
              <a:rPr lang="en-US" i="1" dirty="0" err="1">
                <a:solidFill>
                  <a:srgbClr val="00338D"/>
                </a:solidFill>
              </a:rPr>
              <a:t>bleibt</a:t>
            </a:r>
            <a:r>
              <a:rPr lang="en-US" i="1" dirty="0">
                <a:solidFill>
                  <a:srgbClr val="00338D"/>
                </a:solidFill>
              </a:rPr>
              <a:t> die Rechnung in der </a:t>
            </a:r>
            <a:r>
              <a:rPr lang="en-US" i="1" dirty="0" err="1">
                <a:solidFill>
                  <a:srgbClr val="00338D"/>
                </a:solidFill>
              </a:rPr>
              <a:t>Warteschleife</a:t>
            </a:r>
            <a:r>
              <a:rPr lang="en-US" i="1" dirty="0">
                <a:solidFill>
                  <a:srgbClr val="00338D"/>
                </a:solidFill>
              </a:rPr>
              <a:t>, bis der neue </a:t>
            </a:r>
            <a:r>
              <a:rPr lang="en-US" i="1" dirty="0" err="1">
                <a:solidFill>
                  <a:srgbClr val="00338D"/>
                </a:solidFill>
              </a:rPr>
              <a:t>Empfänger</a:t>
            </a:r>
            <a:r>
              <a:rPr lang="en-US" i="1" dirty="0">
                <a:solidFill>
                  <a:srgbClr val="00338D"/>
                </a:solidFill>
              </a:rPr>
              <a:t> vom Jabil AP Team bestätigt wird</a:t>
            </a: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 marL="0" indent="0">
              <a:buFont typeface="Wingdings" pitchFamily="2" charset="2"/>
              <a:buNone/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 lvl="1">
              <a:defRPr/>
            </a:pPr>
            <a:endParaRPr lang="en-US" kern="0" dirty="0"/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2058771"/>
            <a:ext cx="6572250" cy="4220415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Eine Rechnung via Email erstellen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just"/>
            <a:r>
              <a:rPr lang="en-US" altLang="en-US" b="0" dirty="0"/>
              <a:t>Auf dem </a:t>
            </a:r>
            <a:r>
              <a:rPr lang="en-US" altLang="en-US" b="0" dirty="0" err="1"/>
              <a:t>Bildschirm</a:t>
            </a:r>
            <a:r>
              <a:rPr lang="en-US" altLang="en-US" b="0" dirty="0"/>
              <a:t> bei </a:t>
            </a:r>
            <a:r>
              <a:rPr lang="en-US" altLang="en-US" dirty="0"/>
              <a:t>Rechnung erstellen</a:t>
            </a:r>
            <a:r>
              <a:rPr lang="en-US" altLang="en-US" b="0" dirty="0"/>
              <a:t>, bitte die </a:t>
            </a:r>
            <a:r>
              <a:rPr lang="en-US" altLang="en-US" b="0" dirty="0" err="1"/>
              <a:t>Rechnungsnummer</a:t>
            </a:r>
            <a:r>
              <a:rPr lang="en-US" altLang="en-US" b="0" dirty="0"/>
              <a:t> in das Feld </a:t>
            </a:r>
            <a:r>
              <a:rPr lang="en-US" altLang="en-US" dirty="0"/>
              <a:t>Rechnung #</a:t>
            </a:r>
            <a:r>
              <a:rPr lang="en-US" altLang="en-US" b="0" dirty="0"/>
              <a:t> </a:t>
            </a:r>
            <a:r>
              <a:rPr lang="en-US" altLang="en-US" b="0" dirty="0" err="1"/>
              <a:t>eingeben</a:t>
            </a:r>
            <a:endParaRPr lang="en-US" altLang="en-US" b="0" dirty="0"/>
          </a:p>
          <a:p>
            <a:pPr lvl="1" algn="just"/>
            <a:r>
              <a:rPr lang="en-US" altLang="en-US" i="1" dirty="0"/>
              <a:t>	</a:t>
            </a:r>
            <a:r>
              <a:rPr lang="en-US" altLang="en-US" i="1" dirty="0">
                <a:solidFill>
                  <a:srgbClr val="00338D"/>
                </a:solidFill>
              </a:rPr>
              <a:t>Alle </a:t>
            </a:r>
            <a:r>
              <a:rPr lang="en-US" altLang="en-US" i="1" dirty="0" err="1">
                <a:solidFill>
                  <a:srgbClr val="00338D"/>
                </a:solidFill>
              </a:rPr>
              <a:t>Pflichtfelder</a:t>
            </a:r>
            <a:r>
              <a:rPr lang="en-US" altLang="en-US" i="1" dirty="0">
                <a:solidFill>
                  <a:srgbClr val="00338D"/>
                </a:solidFill>
              </a:rPr>
              <a:t> sind mit </a:t>
            </a:r>
            <a:r>
              <a:rPr lang="en-US" altLang="en-US" i="1" dirty="0" err="1">
                <a:solidFill>
                  <a:srgbClr val="00338D"/>
                </a:solidFill>
              </a:rPr>
              <a:t>einem</a:t>
            </a:r>
            <a:r>
              <a:rPr lang="en-US" altLang="en-US" i="1" dirty="0">
                <a:solidFill>
                  <a:srgbClr val="00338D"/>
                </a:solidFill>
              </a:rPr>
              <a:t> Stern </a:t>
            </a:r>
            <a:r>
              <a:rPr lang="en-US" altLang="en-US" i="1" dirty="0" err="1">
                <a:solidFill>
                  <a:srgbClr val="00338D"/>
                </a:solidFill>
              </a:rPr>
              <a:t>gekeinnzeichent</a:t>
            </a:r>
            <a:endParaRPr lang="en-US" altLang="en-US" i="1" dirty="0">
              <a:solidFill>
                <a:srgbClr val="00338D"/>
              </a:solidFill>
            </a:endParaRPr>
          </a:p>
          <a:p>
            <a:pPr lvl="1" algn="just"/>
            <a:endParaRPr lang="en-US" altLang="en-US" i="1" dirty="0">
              <a:solidFill>
                <a:srgbClr val="00338D"/>
              </a:solidFill>
            </a:endParaRPr>
          </a:p>
        </p:txBody>
      </p:sp>
      <p:sp>
        <p:nvSpPr>
          <p:cNvPr id="40966" name="Rectangle 19"/>
          <p:cNvSpPr>
            <a:spLocks noChangeArrowheads="1"/>
          </p:cNvSpPr>
          <p:nvPr/>
        </p:nvSpPr>
        <p:spPr bwMode="auto">
          <a:xfrm>
            <a:off x="1723290" y="2667289"/>
            <a:ext cx="1465480" cy="21730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804" y="1735138"/>
            <a:ext cx="4987722" cy="4064529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19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Eine Rechnung via Email erstellen</a:t>
            </a:r>
          </a:p>
        </p:txBody>
      </p:sp>
      <p:sp>
        <p:nvSpPr>
          <p:cNvPr id="4198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98475"/>
          </a:xfrm>
        </p:spPr>
        <p:txBody>
          <a:bodyPr/>
          <a:lstStyle/>
          <a:p>
            <a:pPr algn="just"/>
            <a:r>
              <a:rPr lang="en-US" altLang="en-US" b="0" dirty="0" err="1"/>
              <a:t>Scrollen</a:t>
            </a:r>
            <a:r>
              <a:rPr lang="en-US" altLang="en-US" b="0" dirty="0"/>
              <a:t> sie </a:t>
            </a:r>
            <a:r>
              <a:rPr lang="en-US" altLang="en-US" b="0" dirty="0" err="1"/>
              <a:t>hinunter</a:t>
            </a:r>
            <a:r>
              <a:rPr lang="en-US" altLang="en-US" b="0" dirty="0"/>
              <a:t> bis </a:t>
            </a:r>
            <a:r>
              <a:rPr lang="en-US" altLang="en-US" b="0" dirty="0" err="1"/>
              <a:t>zur</a:t>
            </a:r>
            <a:r>
              <a:rPr lang="en-US" altLang="en-US" b="0" dirty="0"/>
              <a:t> </a:t>
            </a:r>
            <a:r>
              <a:rPr lang="en-US" altLang="en-US" b="0" dirty="0" err="1"/>
              <a:t>unteren</a:t>
            </a:r>
            <a:r>
              <a:rPr lang="en-US" altLang="en-US" b="0" dirty="0"/>
              <a:t> </a:t>
            </a:r>
            <a:r>
              <a:rPr lang="en-US" altLang="en-US" b="0" dirty="0" err="1"/>
              <a:t>Sektion</a:t>
            </a:r>
            <a:r>
              <a:rPr lang="en-US" altLang="en-US" b="0" dirty="0"/>
              <a:t> und </a:t>
            </a:r>
            <a:r>
              <a:rPr lang="en-US" altLang="en-US" b="0" dirty="0" err="1"/>
              <a:t>stellen</a:t>
            </a:r>
            <a:r>
              <a:rPr lang="en-US" altLang="en-US" b="0" dirty="0"/>
              <a:t> Sie </a:t>
            </a:r>
            <a:r>
              <a:rPr lang="en-US" altLang="en-US" b="0" dirty="0" err="1"/>
              <a:t>sicher</a:t>
            </a:r>
            <a:r>
              <a:rPr lang="en-US" altLang="en-US" b="0" dirty="0"/>
              <a:t>, dass alle </a:t>
            </a:r>
            <a:r>
              <a:rPr lang="en-US" altLang="en-US" b="0" dirty="0" err="1"/>
              <a:t>Daten</a:t>
            </a:r>
            <a:r>
              <a:rPr lang="en-US" altLang="en-US" b="0" dirty="0"/>
              <a:t> </a:t>
            </a:r>
            <a:r>
              <a:rPr lang="en-US" altLang="en-US" b="0" dirty="0" err="1"/>
              <a:t>aktuell</a:t>
            </a:r>
            <a:r>
              <a:rPr lang="en-US" altLang="en-US" b="0" dirty="0"/>
              <a:t> und </a:t>
            </a:r>
            <a:r>
              <a:rPr lang="en-US" altLang="en-US" b="0" dirty="0" err="1"/>
              <a:t>korrekt</a:t>
            </a:r>
            <a:r>
              <a:rPr lang="en-US" altLang="en-US" b="0" dirty="0"/>
              <a:t> sind, </a:t>
            </a:r>
            <a:r>
              <a:rPr lang="en-US" altLang="en-US" b="0" dirty="0" err="1"/>
              <a:t>vor</a:t>
            </a:r>
            <a:r>
              <a:rPr lang="en-US" altLang="en-US" b="0" dirty="0"/>
              <a:t> </a:t>
            </a:r>
            <a:r>
              <a:rPr lang="en-US" altLang="en-US" b="0" dirty="0" err="1"/>
              <a:t>allem</a:t>
            </a:r>
            <a:r>
              <a:rPr lang="en-US" altLang="en-US" b="0" dirty="0"/>
              <a:t> der </a:t>
            </a:r>
            <a:r>
              <a:rPr lang="en-US" altLang="en-US" b="0" dirty="0" err="1"/>
              <a:t>Preis</a:t>
            </a:r>
            <a:r>
              <a:rPr lang="en-US" altLang="en-US" b="0" dirty="0"/>
              <a:t> und die </a:t>
            </a:r>
            <a:r>
              <a:rPr lang="en-US" altLang="en-US" b="0" dirty="0" err="1"/>
              <a:t>Menge</a:t>
            </a:r>
            <a:endParaRPr lang="en-US" altLang="en-US" b="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752475" y="1708150"/>
            <a:ext cx="2481263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28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254125" indent="-22542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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-23177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0574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5146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9718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4290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>
              <a:buClr>
                <a:srgbClr val="000000"/>
              </a:buClr>
              <a:defRPr/>
            </a:pPr>
            <a:r>
              <a:rPr lang="en-US" altLang="en-US" dirty="0" err="1"/>
              <a:t>Geben</a:t>
            </a:r>
            <a:r>
              <a:rPr lang="en-US" altLang="en-US" dirty="0"/>
              <a:t> Sie die </a:t>
            </a:r>
            <a:r>
              <a:rPr lang="en-US" altLang="en-US" dirty="0" err="1"/>
              <a:t>Versandinformationen</a:t>
            </a:r>
            <a:r>
              <a:rPr lang="en-US" altLang="en-US" dirty="0"/>
              <a:t> ein</a:t>
            </a:r>
          </a:p>
          <a:p>
            <a:pPr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defTabSz="914400">
              <a:buClr>
                <a:srgbClr val="000000"/>
              </a:buClr>
              <a:defRPr/>
            </a:pP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Falls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zutreffend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,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fügen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Sie die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anzuwendende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Steuer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in das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vorgesehene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Feld ein:</a:t>
            </a:r>
          </a:p>
          <a:p>
            <a:pPr marL="0" indent="0" defTabSz="914400">
              <a:buClr>
                <a:srgbClr val="000000"/>
              </a:buClr>
              <a:buNone/>
              <a:defRPr/>
            </a:pPr>
            <a:endParaRPr lang="en-US" kern="0" dirty="0">
              <a:ea typeface="ＭＳ Ｐゴシック"/>
            </a:endParaRPr>
          </a:p>
          <a:p>
            <a:pPr lvl="1" defTabSz="914400">
              <a:buClr>
                <a:srgbClr val="000000"/>
              </a:buClr>
              <a:defRPr/>
            </a:pPr>
            <a:r>
              <a:rPr lang="en-US" kern="0" dirty="0" err="1">
                <a:ea typeface="ＭＳ Ｐゴシック"/>
              </a:rPr>
              <a:t>Wählen</a:t>
            </a:r>
            <a:r>
              <a:rPr lang="en-US" kern="0" dirty="0">
                <a:ea typeface="ＭＳ Ｐゴシック"/>
              </a:rPr>
              <a:t> Sie den </a:t>
            </a:r>
            <a:r>
              <a:rPr lang="en-US" kern="0" dirty="0" err="1">
                <a:ea typeface="ＭＳ Ｐゴシック"/>
              </a:rPr>
              <a:t>entsprechenden</a:t>
            </a:r>
            <a:r>
              <a:rPr lang="en-US" kern="0" dirty="0">
                <a:ea typeface="ＭＳ Ｐゴシック"/>
              </a:rPr>
              <a:t> </a:t>
            </a:r>
            <a:r>
              <a:rPr lang="en-US" kern="0" dirty="0" err="1">
                <a:ea typeface="ＭＳ Ｐゴシック"/>
              </a:rPr>
              <a:t>Steuersatz</a:t>
            </a:r>
            <a:r>
              <a:rPr lang="en-US" kern="0" dirty="0">
                <a:ea typeface="ＭＳ Ｐゴシック"/>
              </a:rPr>
              <a:t> vom </a:t>
            </a:r>
            <a:r>
              <a:rPr lang="en-US" kern="0" dirty="0" err="1">
                <a:ea typeface="ＭＳ Ｐゴシック"/>
              </a:rPr>
              <a:t>Auswahlmenü</a:t>
            </a:r>
            <a:r>
              <a:rPr lang="en-US" kern="0" dirty="0">
                <a:ea typeface="ＭＳ Ｐゴシック"/>
              </a:rPr>
              <a:t> </a:t>
            </a:r>
            <a:r>
              <a:rPr lang="en-US" kern="0" dirty="0" err="1">
                <a:ea typeface="ＭＳ Ｐゴシック"/>
              </a:rPr>
              <a:t>aus</a:t>
            </a:r>
            <a:r>
              <a:rPr lang="en-US" kern="0" dirty="0">
                <a:ea typeface="ＭＳ Ｐゴシック"/>
              </a:rPr>
              <a:t> und klicken Sie auf </a:t>
            </a:r>
            <a:r>
              <a:rPr lang="en-US" b="1" kern="0" dirty="0" err="1">
                <a:ea typeface="ＭＳ Ｐゴシック"/>
              </a:rPr>
              <a:t>Berechnen</a:t>
            </a:r>
            <a:endParaRPr lang="en-US" b="1" kern="0" dirty="0">
              <a:ea typeface="ＭＳ Ｐゴシック"/>
            </a:endParaRPr>
          </a:p>
          <a:p>
            <a:pPr lvl="1" defTabSz="914400">
              <a:buClr>
                <a:srgbClr val="000000"/>
              </a:buClr>
              <a:defRPr/>
            </a:pPr>
            <a:r>
              <a:rPr lang="en-US" kern="0" dirty="0" err="1">
                <a:ea typeface="ＭＳ Ｐゴシック"/>
              </a:rPr>
              <a:t>Geben</a:t>
            </a:r>
            <a:r>
              <a:rPr lang="en-US" kern="0" dirty="0">
                <a:ea typeface="ＭＳ Ｐゴシック"/>
              </a:rPr>
              <a:t> Sie den </a:t>
            </a:r>
            <a:r>
              <a:rPr lang="en-US" b="1" kern="0" dirty="0" err="1">
                <a:ea typeface="ＭＳ Ｐゴシック"/>
              </a:rPr>
              <a:t>Steuersatz</a:t>
            </a:r>
            <a:r>
              <a:rPr lang="en-US" kern="0" dirty="0">
                <a:ea typeface="ＭＳ Ｐゴシック"/>
              </a:rPr>
              <a:t> </a:t>
            </a:r>
            <a:r>
              <a:rPr lang="en-US" kern="0" dirty="0" err="1">
                <a:ea typeface="ＭＳ Ｐゴシック"/>
              </a:rPr>
              <a:t>manuell</a:t>
            </a:r>
            <a:r>
              <a:rPr lang="en-US" kern="0" dirty="0">
                <a:ea typeface="ＭＳ Ｐゴシック"/>
              </a:rPr>
              <a:t> ein</a:t>
            </a:r>
          </a:p>
          <a:p>
            <a:pPr lvl="1" defTabSz="914400">
              <a:buClr>
                <a:srgbClr val="000000"/>
              </a:buClr>
              <a:defRPr/>
            </a:pPr>
            <a:r>
              <a:rPr lang="en-US" kern="0" dirty="0" err="1">
                <a:ea typeface="ＭＳ Ｐゴシック"/>
              </a:rPr>
              <a:t>Geben</a:t>
            </a:r>
            <a:r>
              <a:rPr lang="en-US" kern="0" dirty="0">
                <a:ea typeface="ＭＳ Ｐゴシック"/>
              </a:rPr>
              <a:t> Sie den </a:t>
            </a:r>
            <a:r>
              <a:rPr lang="en-US" b="1" kern="0" dirty="0" err="1">
                <a:ea typeface="ＭＳ Ｐゴシック"/>
              </a:rPr>
              <a:t>Steuerbetrag</a:t>
            </a:r>
            <a:r>
              <a:rPr lang="en-US" kern="0" dirty="0">
                <a:ea typeface="ＭＳ Ｐゴシック"/>
              </a:rPr>
              <a:t> </a:t>
            </a:r>
            <a:r>
              <a:rPr lang="en-US" kern="0" dirty="0" err="1">
                <a:ea typeface="ＭＳ Ｐゴシック"/>
              </a:rPr>
              <a:t>manuell</a:t>
            </a:r>
            <a:r>
              <a:rPr lang="en-US" kern="0" dirty="0">
                <a:ea typeface="ＭＳ Ｐゴシック"/>
              </a:rPr>
              <a:t> ein </a:t>
            </a: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defTabSz="914400">
              <a:buClr>
                <a:srgbClr val="000000"/>
              </a:buClr>
              <a:defRPr/>
            </a:pP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Ein Kommentar an Jabil kann mit </a:t>
            </a:r>
            <a:r>
              <a:rPr lang="en-US" b="1" kern="0" dirty="0">
                <a:solidFill>
                  <a:srgbClr val="000000"/>
                </a:solidFill>
                <a:ea typeface="ＭＳ Ｐゴシック"/>
              </a:rPr>
              <a:t>Kommentar </a:t>
            </a:r>
            <a:r>
              <a:rPr lang="en-US" b="1" kern="0" dirty="0" err="1">
                <a:solidFill>
                  <a:srgbClr val="000000"/>
                </a:solidFill>
                <a:ea typeface="ＭＳ Ｐゴシック"/>
              </a:rPr>
              <a:t>hinzfügen</a:t>
            </a:r>
            <a:r>
              <a:rPr lang="en-US" b="1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ergänzt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werden</a:t>
            </a:r>
          </a:p>
          <a:p>
            <a:pPr algn="just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lvl="1" algn="just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41990" name="Rectangle 23"/>
          <p:cNvSpPr>
            <a:spLocks noChangeArrowheads="1"/>
          </p:cNvSpPr>
          <p:nvPr/>
        </p:nvSpPr>
        <p:spPr bwMode="auto">
          <a:xfrm>
            <a:off x="6831763" y="4641279"/>
            <a:ext cx="1091016" cy="23675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41991" name="Rectangle 24"/>
          <p:cNvSpPr>
            <a:spLocks noChangeArrowheads="1"/>
          </p:cNvSpPr>
          <p:nvPr/>
        </p:nvSpPr>
        <p:spPr bwMode="auto">
          <a:xfrm>
            <a:off x="5008666" y="1746063"/>
            <a:ext cx="731735" cy="3452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5936634" y="4047067"/>
            <a:ext cx="1141500" cy="16278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4009600" y="1746063"/>
            <a:ext cx="401534" cy="3452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dirty="0"/>
              <a:t>Agenda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2475" y="1092829"/>
            <a:ext cx="8229600" cy="4951412"/>
          </a:xfrm>
          <a:prstGeom prst="rect">
            <a:avLst/>
          </a:prstGeom>
        </p:spPr>
        <p:txBody>
          <a:bodyPr/>
          <a:lstStyle>
            <a:lvl1pPr marL="285750" indent="-285750">
              <a:spcAft>
                <a:spcPts val="600"/>
              </a:spcAft>
              <a:defRPr sz="15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>
              <a:spcAft>
                <a:spcPts val="600"/>
              </a:spcAft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28416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574675" indent="-230188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652463" indent="-28575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11096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15668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20240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24812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solidFill>
                  <a:schemeClr val="tx1"/>
                </a:solidFill>
                <a:latin typeface="+mn-lt"/>
              </a:rPr>
              <a:t>Einführung in Coupa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Was ist Coupa?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Wie profitiere ich davon?</a:t>
            </a: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solidFill>
                  <a:schemeClr val="tx1"/>
                </a:solidFill>
                <a:latin typeface="+mn-lt"/>
              </a:rPr>
              <a:t>Verbindung zum Coupa Supplier Portal</a:t>
            </a: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solidFill>
                  <a:schemeClr val="tx1"/>
                </a:solidFill>
                <a:latin typeface="+mn-lt"/>
              </a:rPr>
              <a:t>Umsetzbare Lieferanten Benachrichtigung - Email Anhang 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Empfang und Ansehen von Bestellungen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Bestätigung einer Bestellung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Erstellen einer Rechnung per Email </a:t>
            </a: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solidFill>
                  <a:schemeClr val="tx1"/>
                </a:solidFill>
              </a:rPr>
              <a:t>Coupa Supplier Portal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Erhalt und Betrachtung einer Bestellung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</a:rPr>
              <a:t>Bestätigung einer Bestellung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Erstellung einer Rechnung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Rechnungs Status</a:t>
            </a:r>
          </a:p>
          <a:p>
            <a:pPr lvl="4" defTabSz="914400"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Aktualisierung des Lieferantenprofils</a:t>
            </a: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solidFill>
                  <a:schemeClr val="tx1"/>
                </a:solidFill>
                <a:latin typeface="+mn-lt"/>
              </a:rPr>
              <a:t>Weitere Schritte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Eine Rechnung via Email erstellen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Nach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dem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Absenden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erschein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ein Pop Up, um zu bestätigen, dass die Rechnung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verschickt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warden kann.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Wählen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Sie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Rechnung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versenden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um den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Prozess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abzuschließen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Anmerkung: Sobald Sie bestätigen, kann die Rechnung nicht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mehr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geändert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werden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2391399"/>
            <a:ext cx="6581775" cy="3295650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en-US" altLang="en-US" sz="7200" dirty="0"/>
              <a:t>Coupa Supplier Portal (CSP)</a:t>
            </a:r>
          </a:p>
        </p:txBody>
      </p:sp>
      <p:sp>
        <p:nvSpPr>
          <p:cNvPr id="45059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506788"/>
            <a:ext cx="5876925" cy="2624137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Email und CSP sind verbunden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Sie werden über den Status der Bestellung oder Ihrer Rechnung über Email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informiert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Sie können über die Schaltfläche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Online ansehen 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im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Bestätigungsmail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den Status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abfragen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85750" indent="-28575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75" y="1836738"/>
            <a:ext cx="5191125" cy="2820987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Bent Arrow 8"/>
          <p:cNvSpPr/>
          <p:nvPr/>
        </p:nvSpPr>
        <p:spPr>
          <a:xfrm rot="5400000">
            <a:off x="5661819" y="4458494"/>
            <a:ext cx="825500" cy="719138"/>
          </a:xfrm>
          <a:prstGeom prst="bentArrow">
            <a:avLst/>
          </a:prstGeom>
          <a:solidFill>
            <a:schemeClr val="tx2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4400">
              <a:defRPr/>
            </a:pPr>
            <a:endParaRPr lang="en-US" sz="2400" dirty="0" err="1">
              <a:latin typeface="Arial" charset="0"/>
              <a:ea typeface="ＭＳ Ｐゴシック" pitchFamily="108" charset="-128"/>
            </a:endParaRP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2056229"/>
            <a:ext cx="7639049" cy="4214418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Erhalt &amp; Ansehen der Bestellungen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Ohne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Bezug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auf die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gesetzten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Liefereinstellung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können Sie die Bestellungen im CSP ansehen  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Klicken Sie auf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Bestellungen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dem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Auswahlmenü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49158" name="Rectangle 19"/>
          <p:cNvSpPr>
            <a:spLocks noChangeArrowheads="1"/>
          </p:cNvSpPr>
          <p:nvPr/>
        </p:nvSpPr>
        <p:spPr bwMode="auto">
          <a:xfrm>
            <a:off x="1936750" y="2359922"/>
            <a:ext cx="561975" cy="34896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7605186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255120"/>
            <a:ext cx="7639050" cy="3620936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Erhalt &amp; Ansehen der Bestellungen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Nach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Aktualisierung der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Seite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die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zufreffende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Bestellnummer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der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Liste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der Bestellungen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auswählen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 Oder Sie verwenden die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vorhandene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Suchfunktion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50181" name="Rectangle 18"/>
          <p:cNvSpPr>
            <a:spLocks noChangeArrowheads="1"/>
          </p:cNvSpPr>
          <p:nvPr/>
        </p:nvSpPr>
        <p:spPr bwMode="auto">
          <a:xfrm>
            <a:off x="1310185" y="4373018"/>
            <a:ext cx="591048" cy="3764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7473409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536" y="1977822"/>
            <a:ext cx="5864927" cy="4309787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Bestellungen bestätigen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103659"/>
            <a:ext cx="7639050" cy="4594225"/>
          </a:xfrm>
        </p:spPr>
        <p:txBody>
          <a:bodyPr/>
          <a:lstStyle/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Die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Seite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aktualisiert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sich, um die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Bestell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- und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Lieferdetails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anzuzeigen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Klicken Sie auf die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Bestätigung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Kontrollbox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, um den Erhalt der Bestellung zu bestätigen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Sie können die Bestellung auch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unter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Ausdruck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anzeigen oder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ausdrucken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330825" y="3470275"/>
            <a:ext cx="3060700" cy="954088"/>
          </a:xfrm>
          <a:prstGeom prst="wedgeRoundRectCallout">
            <a:avLst>
              <a:gd name="adj1" fmla="val -43440"/>
              <a:gd name="adj2" fmla="val 228592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</a:rPr>
              <a:t>Sie haben auch die Möglichkeit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gleich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hier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 eine Rechnung zu erstellen</a:t>
            </a:r>
          </a:p>
        </p:txBody>
      </p:sp>
      <p:sp>
        <p:nvSpPr>
          <p:cNvPr id="51207" name="Rectangle 18"/>
          <p:cNvSpPr>
            <a:spLocks noChangeArrowheads="1"/>
          </p:cNvSpPr>
          <p:nvPr/>
        </p:nvSpPr>
        <p:spPr bwMode="auto">
          <a:xfrm>
            <a:off x="6614656" y="6062662"/>
            <a:ext cx="835215" cy="21626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1208" name="Rectangle 18"/>
          <p:cNvSpPr>
            <a:spLocks noChangeArrowheads="1"/>
          </p:cNvSpPr>
          <p:nvPr/>
        </p:nvSpPr>
        <p:spPr bwMode="auto">
          <a:xfrm>
            <a:off x="1886918" y="3974615"/>
            <a:ext cx="865482" cy="23461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3166889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2000940"/>
            <a:ext cx="7639049" cy="4214418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 erstellen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39223" y="1156667"/>
            <a:ext cx="7639050" cy="4594225"/>
          </a:xfrm>
        </p:spPr>
        <p:txBody>
          <a:bodyPr/>
          <a:lstStyle/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Über das CSP Portal können Sie Rechnungen direkt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aus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den Bestellungen erstellen,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hier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als “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Umwandlung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Bestellung”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bezeichnet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Klicken Sie auf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Bestellungen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dem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Auswahlmenü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53254" name="Rectangle 19"/>
          <p:cNvSpPr>
            <a:spLocks noChangeArrowheads="1"/>
          </p:cNvSpPr>
          <p:nvPr/>
        </p:nvSpPr>
        <p:spPr bwMode="auto">
          <a:xfrm>
            <a:off x="1846263" y="2230461"/>
            <a:ext cx="714375" cy="2943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283544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384577"/>
            <a:ext cx="7639050" cy="3620936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 erstellen</a:t>
            </a:r>
            <a:endParaRPr lang="en-US" alt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Wählen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Sie die Bestellung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die Sie in eine Rechnung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umwandeln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möchten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In der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Zeile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der Bestellung können Sie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unter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der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Spalte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Aktionen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das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gelbe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Münz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Zeichen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auswählen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um eine Bestellung in eine Rechnung umzuwandeln</a:t>
            </a:r>
          </a:p>
        </p:txBody>
      </p:sp>
      <p:sp>
        <p:nvSpPr>
          <p:cNvPr id="54278" name="Rectangle 19"/>
          <p:cNvSpPr>
            <a:spLocks noChangeArrowheads="1"/>
          </p:cNvSpPr>
          <p:nvPr/>
        </p:nvSpPr>
        <p:spPr bwMode="auto">
          <a:xfrm>
            <a:off x="7260632" y="4662251"/>
            <a:ext cx="203200" cy="22066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4099" y="1418429"/>
            <a:ext cx="322262" cy="33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164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3123015"/>
            <a:ext cx="4028508" cy="2310594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 erstellen</a:t>
            </a:r>
            <a:endParaRPr lang="en-US" alt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31775" indent="-231775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Die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Seite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aktualisiert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sich, um den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Schirm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zur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Rechnungserstellung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anzuzeigen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Das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Auswahl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Zahlungsempfänger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pop-up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erscheint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Wählen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Sie die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bevorzugte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Adresse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aus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und klicken Sie auf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Bestätigung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28600"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Ist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nur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 eine Adresse hinterlegt, wird diese als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voreingestellt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angenommen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 und es gibt kein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Auswahlfenster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Sollte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keine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Empfänger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angegeben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 sein, werden Sie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aufgefordert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 den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Empfänger</a:t>
            </a:r>
            <a:r>
              <a:rPr lang="en-US" altLang="en-US" sz="1200" b="0" i="1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altLang="en-US" sz="1200" b="0" i="1" dirty="0" err="1">
                <a:solidFill>
                  <a:srgbClr val="000000"/>
                </a:solidFill>
                <a:ea typeface="ＭＳ Ｐゴシック" pitchFamily="108" charset="-128"/>
              </a:rPr>
              <a:t>einzugeben</a:t>
            </a:r>
            <a:endParaRPr lang="en-US" sz="1200" b="0" i="1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55300" name="TextBox 6"/>
          <p:cNvSpPr txBox="1">
            <a:spLocks noChangeArrowheads="1"/>
          </p:cNvSpPr>
          <p:nvPr/>
        </p:nvSpPr>
        <p:spPr bwMode="auto">
          <a:xfrm>
            <a:off x="4927600" y="3232150"/>
            <a:ext cx="3463925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just"/>
            <a:r>
              <a:rPr lang="en-US" altLang="en-US" sz="1400" dirty="0" err="1"/>
              <a:t>Erscheint</a:t>
            </a:r>
            <a:r>
              <a:rPr lang="en-US" altLang="en-US" sz="1400" dirty="0"/>
              <a:t> der </a:t>
            </a:r>
            <a:r>
              <a:rPr lang="en-US" altLang="en-US" sz="1400" dirty="0" err="1"/>
              <a:t>korrekte</a:t>
            </a:r>
            <a:r>
              <a:rPr lang="en-US" altLang="en-US" sz="1400" dirty="0"/>
              <a:t> </a:t>
            </a:r>
            <a:r>
              <a:rPr lang="en-US" altLang="en-US" sz="1400" dirty="0" err="1"/>
              <a:t>Zahlungsempfänger</a:t>
            </a:r>
            <a:r>
              <a:rPr lang="en-US" altLang="en-US" sz="1400" dirty="0"/>
              <a:t> nicht und Sie </a:t>
            </a:r>
            <a:r>
              <a:rPr lang="en-US" altLang="en-US" sz="1400" dirty="0" err="1"/>
              <a:t>möchten</a:t>
            </a:r>
            <a:r>
              <a:rPr lang="en-US" altLang="en-US" sz="1400" dirty="0"/>
              <a:t> einen </a:t>
            </a:r>
            <a:r>
              <a:rPr lang="en-US" altLang="en-US" sz="1400" dirty="0" err="1"/>
              <a:t>einfügen</a:t>
            </a:r>
            <a:r>
              <a:rPr lang="en-US" altLang="en-US" sz="1400" dirty="0"/>
              <a:t>, </a:t>
            </a:r>
            <a:r>
              <a:rPr lang="en-US" altLang="en-US" sz="1400" dirty="0" err="1"/>
              <a:t>schließen</a:t>
            </a:r>
            <a:r>
              <a:rPr lang="en-US" altLang="en-US" sz="1400" dirty="0"/>
              <a:t> Sie das Pop Up Fenster, </a:t>
            </a:r>
            <a:r>
              <a:rPr lang="en-US" altLang="en-US" sz="1400" dirty="0" err="1"/>
              <a:t>speichern</a:t>
            </a:r>
            <a:r>
              <a:rPr lang="en-US" altLang="en-US" sz="1400" dirty="0"/>
              <a:t> Sie die Rechnung als </a:t>
            </a:r>
            <a:r>
              <a:rPr lang="en-US" altLang="en-US" sz="1400" dirty="0" err="1"/>
              <a:t>Entwurf</a:t>
            </a:r>
            <a:r>
              <a:rPr lang="en-US" altLang="en-US" sz="1400" dirty="0"/>
              <a:t> und </a:t>
            </a:r>
            <a:r>
              <a:rPr lang="en-US" altLang="en-US" sz="1400" dirty="0" err="1"/>
              <a:t>fügen</a:t>
            </a:r>
            <a:r>
              <a:rPr lang="en-US" altLang="en-US" sz="1400" dirty="0"/>
              <a:t> Sie einen </a:t>
            </a:r>
            <a:r>
              <a:rPr lang="en-US" altLang="en-US" sz="1400" dirty="0" err="1"/>
              <a:t>neuen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Empfänger</a:t>
            </a:r>
            <a:r>
              <a:rPr lang="en-US" altLang="en-US" sz="1400" dirty="0"/>
              <a:t> </a:t>
            </a:r>
            <a:r>
              <a:rPr lang="en-US" altLang="en-US" sz="1400" dirty="0" err="1"/>
              <a:t>ihrem</a:t>
            </a:r>
            <a:r>
              <a:rPr lang="en-US" altLang="en-US" sz="1400" dirty="0"/>
              <a:t> Konto bei</a:t>
            </a:r>
          </a:p>
          <a:p>
            <a:pPr marL="0" lvl="1" algn="just"/>
            <a:endParaRPr lang="en-US" altLang="en-US" sz="1400" dirty="0"/>
          </a:p>
          <a:p>
            <a:pPr algn="just"/>
            <a:r>
              <a:rPr lang="en-US" altLang="en-US" sz="1200" b="1" i="1" dirty="0"/>
              <a:t>Achtung</a:t>
            </a:r>
            <a:r>
              <a:rPr lang="en-US" altLang="en-US" sz="1200" i="1" dirty="0"/>
              <a:t>: Wenn Sie die Rechnung </a:t>
            </a:r>
            <a:r>
              <a:rPr lang="en-US" altLang="en-US" sz="1200" i="1" dirty="0" err="1"/>
              <a:t>ohne</a:t>
            </a:r>
            <a:r>
              <a:rPr lang="en-US" altLang="en-US" sz="1200" i="1" dirty="0"/>
              <a:t> </a:t>
            </a:r>
            <a:r>
              <a:rPr lang="en-US" altLang="en-US" sz="1200" i="1" dirty="0" err="1"/>
              <a:t>Zahlungsempfänger</a:t>
            </a:r>
            <a:r>
              <a:rPr lang="en-US" altLang="en-US" sz="1200" i="1" dirty="0"/>
              <a:t> </a:t>
            </a:r>
            <a:r>
              <a:rPr lang="en-US" altLang="en-US" sz="1200" i="1" dirty="0" err="1"/>
              <a:t>übermitteln</a:t>
            </a:r>
            <a:r>
              <a:rPr lang="en-US" altLang="en-US" sz="1200" i="1" dirty="0"/>
              <a:t>, wird die Rechnung </a:t>
            </a:r>
            <a:r>
              <a:rPr lang="en-US" altLang="en-US" sz="1200" i="1" dirty="0" err="1"/>
              <a:t>zurückgehalten</a:t>
            </a:r>
            <a:r>
              <a:rPr lang="en-US" altLang="en-US" sz="1200" i="1" dirty="0"/>
              <a:t>, bis der neue </a:t>
            </a:r>
            <a:r>
              <a:rPr lang="en-US" altLang="en-US" sz="1200" i="1" dirty="0" err="1"/>
              <a:t>Zahlungsempfänger</a:t>
            </a:r>
            <a:r>
              <a:rPr lang="en-US" altLang="en-US" sz="1200" i="1" dirty="0"/>
              <a:t> vom Jabil AP Team bestätigt wird. Sie erhalten in </a:t>
            </a:r>
            <a:r>
              <a:rPr lang="en-US" altLang="en-US" sz="1200" i="1" dirty="0" err="1"/>
              <a:t>jedem</a:t>
            </a:r>
            <a:r>
              <a:rPr lang="en-US" altLang="en-US" sz="1200" i="1" dirty="0"/>
              <a:t> Fall eine Bestätigung per Email</a:t>
            </a:r>
            <a:endParaRPr lang="en-US" altLang="en-US" sz="1200" dirty="0"/>
          </a:p>
        </p:txBody>
      </p:sp>
      <p:sp>
        <p:nvSpPr>
          <p:cNvPr id="55302" name="Rectangle 18"/>
          <p:cNvSpPr>
            <a:spLocks noChangeArrowheads="1"/>
          </p:cNvSpPr>
          <p:nvPr/>
        </p:nvSpPr>
        <p:spPr bwMode="auto">
          <a:xfrm>
            <a:off x="3608388" y="3506787"/>
            <a:ext cx="963612" cy="28729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7279939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1938338"/>
            <a:ext cx="7639050" cy="4093654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 erstellen</a:t>
            </a:r>
            <a:endParaRPr lang="en-US" alt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Auf dem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Schirm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Rechnung erstellen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geben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Sie bitte die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Rechnungs #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und das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Rechungsdatum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ein. Alle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erforderlichen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Feldeingaben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sind mit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einem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Stern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versehen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84535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en-US" altLang="en-US" sz="7200" dirty="0"/>
              <a:t>Einführung in Coupa</a:t>
            </a:r>
          </a:p>
        </p:txBody>
      </p:sp>
      <p:sp>
        <p:nvSpPr>
          <p:cNvPr id="2253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741613"/>
            <a:ext cx="7639050" cy="271741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 erstellen</a:t>
            </a:r>
            <a:endParaRPr lang="en-US" alt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ct val="0"/>
              </a:spcAft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Scrollen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ans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Ende der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Seite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finden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weitere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Eingabefelder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r>
              <a:rPr lang="en-US" b="0" i="1" u="sng" kern="0" dirty="0">
                <a:solidFill>
                  <a:srgbClr val="000000"/>
                </a:solidFill>
                <a:ea typeface="ＭＳ Ｐゴシック" pitchFamily="108" charset="-128"/>
              </a:rPr>
              <a:t>Bei einer Bestellung von </a:t>
            </a:r>
            <a:r>
              <a:rPr lang="en-US" b="0" i="1" u="sng" kern="0" dirty="0" err="1">
                <a:solidFill>
                  <a:srgbClr val="000000"/>
                </a:solidFill>
                <a:ea typeface="ＭＳ Ｐゴシック" pitchFamily="108" charset="-128"/>
              </a:rPr>
              <a:t>Waren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: </a:t>
            </a: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Geben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Sie den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Preis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in das Feld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Preis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ein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Geben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Sie die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Menge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in das Feld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Menge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ein</a:t>
            </a:r>
          </a:p>
        </p:txBody>
      </p:sp>
      <p:sp>
        <p:nvSpPr>
          <p:cNvPr id="57349" name="Rectangle 18"/>
          <p:cNvSpPr>
            <a:spLocks noChangeArrowheads="1"/>
          </p:cNvSpPr>
          <p:nvPr/>
        </p:nvSpPr>
        <p:spPr bwMode="auto">
          <a:xfrm>
            <a:off x="1774208" y="2741613"/>
            <a:ext cx="601485" cy="55721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7350" name="Rectangle 18"/>
          <p:cNvSpPr>
            <a:spLocks noChangeArrowheads="1"/>
          </p:cNvSpPr>
          <p:nvPr/>
        </p:nvSpPr>
        <p:spPr bwMode="auto">
          <a:xfrm>
            <a:off x="3397426" y="2741613"/>
            <a:ext cx="1174574" cy="55721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7255645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441078"/>
            <a:ext cx="7642159" cy="2450556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503238" y="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en-US" altLang="en-US" sz="1000">
                <a:cs typeface="Times New Roman" panose="02020603050405020304" pitchFamily="18" charset="0"/>
              </a:rPr>
              <a:t>.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5837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 erstellen</a:t>
            </a:r>
            <a:endParaRPr lang="en-US" altLang="en-US" b="1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ct val="0"/>
              </a:spcAft>
              <a:defRPr/>
            </a:pPr>
            <a:r>
              <a:rPr lang="en-US" b="0" i="1" u="sng" kern="0" dirty="0">
                <a:solidFill>
                  <a:srgbClr val="000000"/>
                </a:solidFill>
                <a:ea typeface="ＭＳ Ｐゴシック" pitchFamily="108" charset="-128"/>
              </a:rPr>
              <a:t>Bei einer Bestellung von </a:t>
            </a:r>
            <a:r>
              <a:rPr lang="en-US" b="0" i="1" u="sng" kern="0" dirty="0" err="1">
                <a:solidFill>
                  <a:srgbClr val="000000"/>
                </a:solidFill>
                <a:ea typeface="ＭＳ Ｐゴシック" pitchFamily="108" charset="-128"/>
              </a:rPr>
              <a:t>Dienstleistungen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: </a:t>
            </a: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Geben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Sie den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Preis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in das Feld </a:t>
            </a:r>
            <a:r>
              <a:rPr lang="en-US" dirty="0" err="1">
                <a:solidFill>
                  <a:srgbClr val="000000"/>
                </a:solidFill>
                <a:ea typeface="ＭＳ Ｐゴシック" pitchFamily="108" charset="-128"/>
              </a:rPr>
              <a:t>Preis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ein. Da es sich um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Dienstleistungen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handelt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, müssen Sie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lediglich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den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Gesamtbetrag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eingeben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>
              <a:defRPr/>
            </a:pPr>
            <a:endParaRPr lang="en-US" sz="1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906182" y="2401320"/>
            <a:ext cx="1181479" cy="56991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43864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956"/>
          <a:stretch/>
        </p:blipFill>
        <p:spPr>
          <a:xfrm>
            <a:off x="752475" y="3261119"/>
            <a:ext cx="7639050" cy="3056998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6781160" y="5846666"/>
            <a:ext cx="748943" cy="28981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503238" y="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en-US" altLang="en-US" sz="1000">
                <a:cs typeface="Times New Roman" panose="02020603050405020304" pitchFamily="18" charset="0"/>
              </a:rPr>
              <a:t>.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593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 erstellen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2475" y="1035495"/>
            <a:ext cx="7639050" cy="4594225"/>
          </a:xfrm>
        </p:spPr>
        <p:txBody>
          <a:bodyPr/>
          <a:lstStyle/>
          <a:p>
            <a:pPr marL="228600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en-US" b="0" dirty="0" err="1"/>
              <a:t>Geben</a:t>
            </a:r>
            <a:r>
              <a:rPr lang="en-US" b="0" dirty="0"/>
              <a:t> Sie die </a:t>
            </a:r>
            <a:r>
              <a:rPr lang="en-US" b="0" dirty="0" err="1"/>
              <a:t>Liefer</a:t>
            </a:r>
            <a:r>
              <a:rPr lang="en-US" b="0" dirty="0"/>
              <a:t>- und </a:t>
            </a:r>
            <a:r>
              <a:rPr lang="en-US" b="0" dirty="0" err="1"/>
              <a:t>Bearbeitungsinformationen</a:t>
            </a:r>
            <a:r>
              <a:rPr lang="en-US" b="0" dirty="0"/>
              <a:t> ein</a:t>
            </a:r>
          </a:p>
          <a:p>
            <a:pPr marL="228600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en-US" b="0" dirty="0" err="1"/>
              <a:t>Geben</a:t>
            </a:r>
            <a:r>
              <a:rPr lang="en-US" b="0" dirty="0"/>
              <a:t> Sie die </a:t>
            </a:r>
            <a:r>
              <a:rPr lang="en-US" b="0" dirty="0" err="1"/>
              <a:t>Steuerdetails</a:t>
            </a:r>
            <a:r>
              <a:rPr lang="en-US" b="0" dirty="0"/>
              <a:t> ein</a:t>
            </a:r>
          </a:p>
          <a:p>
            <a:pPr marL="685800" lvl="1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Sofern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notwendig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fügen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Sie die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Steuer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folgendermaßen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ein:</a:t>
            </a: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Wählen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sie einen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Steuercode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unter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dem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Auswahlmenü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1" kern="0" dirty="0" err="1">
                <a:solidFill>
                  <a:srgbClr val="000000"/>
                </a:solidFill>
                <a:ea typeface="ＭＳ Ｐゴシック"/>
              </a:rPr>
              <a:t>Steuercode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aus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und klicken Sie auf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berechnen</a:t>
            </a: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Geben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Sie den </a:t>
            </a:r>
            <a:r>
              <a:rPr lang="en-US" b="1" kern="0" dirty="0" err="1">
                <a:solidFill>
                  <a:srgbClr val="000000"/>
                </a:solidFill>
                <a:ea typeface="ＭＳ Ｐゴシック"/>
              </a:rPr>
              <a:t>Steuerschlüssel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manuell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ein</a:t>
            </a: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Geben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Sie den </a:t>
            </a:r>
            <a:r>
              <a:rPr lang="en-US" b="1" kern="0" dirty="0" err="1">
                <a:solidFill>
                  <a:srgbClr val="000000"/>
                </a:solidFill>
                <a:ea typeface="ＭＳ Ｐゴシック"/>
              </a:rPr>
              <a:t>Steuerbetrag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manuell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ein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lvl="1">
              <a:spcBef>
                <a:spcPts val="400"/>
              </a:spcBef>
              <a:defRPr/>
            </a:pPr>
            <a:endParaRPr lang="en-US" dirty="0"/>
          </a:p>
          <a:p>
            <a:pPr marL="228600" lvl="1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716423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2604743"/>
            <a:ext cx="6581775" cy="3295650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 erstellen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Vor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der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Übermittlung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erscheint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ein Pop Up Fenster</a:t>
            </a:r>
          </a:p>
          <a:p>
            <a:pPr marL="571500" lvl="1" indent="-228600">
              <a:spcBef>
                <a:spcPts val="400"/>
              </a:spcBef>
              <a:spcAft>
                <a:spcPct val="0"/>
              </a:spcAft>
              <a:buFont typeface="Courier New" panose="02070309020205020404" pitchFamily="49" charset="0"/>
              <a:buChar char="-"/>
              <a:defRPr/>
            </a:pP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Klicken Sie auf </a:t>
            </a:r>
            <a:r>
              <a:rPr lang="en-US" b="1" kern="0" dirty="0">
                <a:solidFill>
                  <a:srgbClr val="000000"/>
                </a:solidFill>
                <a:ea typeface="ＭＳ Ｐゴシック" pitchFamily="108" charset="-128"/>
              </a:rPr>
              <a:t>Rechnung </a:t>
            </a:r>
            <a:r>
              <a:rPr lang="en-US" b="1" kern="0" dirty="0" err="1">
                <a:solidFill>
                  <a:srgbClr val="000000"/>
                </a:solidFill>
                <a:ea typeface="ＭＳ Ｐゴシック" pitchFamily="108" charset="-128"/>
              </a:rPr>
              <a:t>senden</a:t>
            </a:r>
            <a:r>
              <a:rPr lang="en-US" b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sobald die Rechnung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fertig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gestellt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wurde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855663" lvl="2" indent="-228600">
              <a:spcBef>
                <a:spcPts val="400"/>
              </a:spcBef>
              <a:spcAft>
                <a:spcPct val="0"/>
              </a:spcAft>
              <a:buFont typeface="Courier New" panose="02070309020205020404" pitchFamily="49" charset="0"/>
              <a:buChar char="-"/>
              <a:defRPr/>
            </a:pP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Jegliche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Änderungen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nach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Übermittlung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müssten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von Jabil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selbst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vorgenommen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werden</a:t>
            </a:r>
          </a:p>
          <a:p>
            <a:pPr marL="571500" lvl="1" indent="-228600">
              <a:spcBef>
                <a:spcPts val="400"/>
              </a:spcBef>
              <a:spcAft>
                <a:spcPct val="0"/>
              </a:spcAft>
              <a:buFont typeface="Courier New" panose="02070309020205020404" pitchFamily="49" charset="0"/>
              <a:buChar char="-"/>
              <a:defRPr/>
            </a:pP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Sollten noch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Korrekturen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 pitchFamily="108" charset="-128"/>
              </a:rPr>
              <a:t>notwendig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sein, klicken sie bitte auf </a:t>
            </a:r>
            <a:r>
              <a:rPr lang="en-US" b="1" kern="0" dirty="0" err="1">
                <a:solidFill>
                  <a:srgbClr val="000000"/>
                </a:solidFill>
                <a:ea typeface="ＭＳ Ｐゴシック" pitchFamily="108" charset="-128"/>
              </a:rPr>
              <a:t>Bearbeiten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60421" name="Rectangle 18"/>
          <p:cNvSpPr>
            <a:spLocks noChangeArrowheads="1"/>
          </p:cNvSpPr>
          <p:nvPr/>
        </p:nvSpPr>
        <p:spPr bwMode="auto">
          <a:xfrm>
            <a:off x="5961041" y="4488828"/>
            <a:ext cx="1366837" cy="42862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0575941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663825"/>
            <a:ext cx="7639050" cy="1762858"/>
          </a:xfrm>
          <a:prstGeom prst="rect">
            <a:avLst/>
          </a:prstGeom>
        </p:spPr>
      </p:pic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 erstellen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Nach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der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Übermittlung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aktualisiert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sich die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Seite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, um den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Bearbeitungsstand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der Rechnung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anzuzeigen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</a:p>
          <a:p>
            <a:pPr lvl="2" indent="0">
              <a:spcBef>
                <a:spcPts val="400"/>
              </a:spcBef>
              <a:spcAft>
                <a:spcPct val="0"/>
              </a:spcAft>
              <a:buNone/>
              <a:defRPr/>
            </a:pPr>
            <a:r>
              <a:rPr lang="en-US" b="1" i="1" dirty="0">
                <a:solidFill>
                  <a:srgbClr val="000000"/>
                </a:solidFill>
                <a:ea typeface="ＭＳ Ｐゴシック" pitchFamily="108" charset="-128"/>
              </a:rPr>
              <a:t>Anmerkung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: </a:t>
            </a:r>
            <a:r>
              <a:rPr lang="en-US" b="0" i="1" dirty="0" err="1">
                <a:solidFill>
                  <a:srgbClr val="000000"/>
                </a:solidFill>
                <a:ea typeface="ＭＳ Ｐゴシック" pitchFamily="108" charset="-128"/>
              </a:rPr>
              <a:t>Wurde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 die Rechnung mit </a:t>
            </a:r>
            <a:r>
              <a:rPr lang="en-US" b="0" i="1" dirty="0" err="1">
                <a:solidFill>
                  <a:srgbClr val="000000"/>
                </a:solidFill>
                <a:ea typeface="ＭＳ Ｐゴシック" pitchFamily="108" charset="-128"/>
              </a:rPr>
              <a:t>einem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i="1" dirty="0" err="1">
                <a:solidFill>
                  <a:srgbClr val="000000"/>
                </a:solidFill>
                <a:ea typeface="ＭＳ Ｐゴシック" pitchFamily="108" charset="-128"/>
              </a:rPr>
              <a:t>neuen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i="1" dirty="0" err="1">
                <a:solidFill>
                  <a:srgbClr val="000000"/>
                </a:solidFill>
                <a:ea typeface="ＭＳ Ｐゴシック" pitchFamily="108" charset="-128"/>
              </a:rPr>
              <a:t>Zahlungsempfänger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i="1" dirty="0" err="1">
                <a:solidFill>
                  <a:srgbClr val="000000"/>
                </a:solidFill>
                <a:ea typeface="ＭＳ Ｐゴシック" pitchFamily="108" charset="-128"/>
              </a:rPr>
              <a:t>übermittelt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, wir</a:t>
            </a:r>
            <a:r>
              <a:rPr lang="en-US" i="1" dirty="0">
                <a:solidFill>
                  <a:srgbClr val="000000"/>
                </a:solidFill>
                <a:ea typeface="ＭＳ Ｐゴシック" pitchFamily="108" charset="-128"/>
              </a:rPr>
              <a:t>d der Status auf 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‘In </a:t>
            </a:r>
            <a:r>
              <a:rPr lang="en-US" b="0" i="1" dirty="0" err="1">
                <a:solidFill>
                  <a:srgbClr val="000000"/>
                </a:solidFill>
                <a:ea typeface="ＭＳ Ｐゴシック" pitchFamily="108" charset="-128"/>
              </a:rPr>
              <a:t>Warteposition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’ </a:t>
            </a:r>
            <a:r>
              <a:rPr lang="en-US" b="0" i="1" dirty="0" err="1">
                <a:solidFill>
                  <a:srgbClr val="000000"/>
                </a:solidFill>
                <a:ea typeface="ＭＳ Ｐゴシック" pitchFamily="108" charset="-128"/>
              </a:rPr>
              <a:t>gesetzt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Um den Status der Rechnung zu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ermitteln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klicken Sie auf den Hyperlink in der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Menüauswahl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Nachdem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die Rechnung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genehmigt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ist und mit der Bestellung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übereinstimmt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, wird die Rechnung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gemäß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den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Zahlungsbedingungen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von Jabil oder den mit dem Lieferanten bereits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Vereinbarten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beglichen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. Zahlungsdetails werden in Coupa und CSP </a:t>
            </a:r>
            <a:r>
              <a:rPr lang="en-US" b="0" dirty="0" err="1">
                <a:solidFill>
                  <a:srgbClr val="000000"/>
                </a:solidFill>
                <a:ea typeface="ＭＳ Ｐゴシック" pitchFamily="108" charset="-128"/>
              </a:rPr>
              <a:t>angezeigt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61445" name="Rectangle 18"/>
          <p:cNvSpPr>
            <a:spLocks noChangeArrowheads="1"/>
          </p:cNvSpPr>
          <p:nvPr/>
        </p:nvSpPr>
        <p:spPr bwMode="auto">
          <a:xfrm>
            <a:off x="3156017" y="4009690"/>
            <a:ext cx="1044575" cy="211137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4292706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Rechnungsstatus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2489489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Als Lieferant können Sie die folgenden Status im CSP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einsehen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:</a:t>
            </a: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Entwurf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Ein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Rechnungsentwurf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, der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noch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nicht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übermittelt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wurde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Bearbeitung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wurdde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übermittelt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und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liegt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Jabil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vor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Ausständige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Genehmigung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ist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bei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Jabil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zur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Genehmigung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möglicherweise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wegen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eines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fehlenden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Belegs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oder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Genehmigung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Strittig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wird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von der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Buchhaltung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beinsprucht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Genehmigt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ist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genehmigt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und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bereit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zur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Zahlung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gemäß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den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vereinbarten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Zahlungsbedingungen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Ungültig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ist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nach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Genehmigung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für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ungültig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erklärt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CC76A2D-1372-4131-882C-3C94BB59E666}"/>
              </a:ext>
            </a:extLst>
          </p:cNvPr>
          <p:cNvSpPr txBox="1">
            <a:spLocks/>
          </p:cNvSpPr>
          <p:nvPr/>
        </p:nvSpPr>
        <p:spPr bwMode="auto">
          <a:xfrm>
            <a:off x="752475" y="4241800"/>
            <a:ext cx="7639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5pPr>
            <a:lvl6pPr marL="4572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6pPr>
            <a:lvl7pPr marL="9144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7pPr>
            <a:lvl8pPr marL="13716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8pPr>
            <a:lvl9pPr marL="18288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9pPr>
          </a:lstStyle>
          <a:p>
            <a:pPr defTabSz="914400"/>
            <a:r>
              <a:rPr lang="en-US" altLang="en-US" dirty="0" err="1"/>
              <a:t>Zahlungsinformation</a:t>
            </a:r>
            <a:endParaRPr lang="en-US" alt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D698799-54D6-42F5-BE2E-484F3FEB0FF5}"/>
              </a:ext>
            </a:extLst>
          </p:cNvPr>
          <p:cNvSpPr txBox="1">
            <a:spLocks/>
          </p:cNvSpPr>
          <p:nvPr/>
        </p:nvSpPr>
        <p:spPr bwMode="auto">
          <a:xfrm>
            <a:off x="752475" y="5086999"/>
            <a:ext cx="7639050" cy="112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ts val="60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416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4675" indent="-2301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391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8000" indent="-230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284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indent="-231775" defTabSz="91440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Als Lieferant können Sie den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Zahlungsstatus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für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jede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einzelne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Rechnung im CSP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einsehen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:</a:t>
            </a:r>
          </a:p>
          <a:p>
            <a:pPr defTabSz="914400">
              <a:spcBef>
                <a:spcPts val="400"/>
              </a:spcBef>
              <a:spcAft>
                <a:spcPct val="0"/>
              </a:spcAft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 defTabSz="91440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Ja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wurde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gezahlt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Zahlungsdatum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und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Betrag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scheinen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auf</a:t>
            </a:r>
          </a:p>
          <a:p>
            <a:pPr marL="742950" lvl="1" indent="-285750" defTabSz="91440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Nein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wurde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noch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nicht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gezahlt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0650046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Änderung der Profil </a:t>
            </a:r>
            <a:r>
              <a:rPr lang="en-US" altLang="en-US" dirty="0" err="1"/>
              <a:t>Einstellungen</a:t>
            </a:r>
            <a:endParaRPr lang="en-US" altLang="en-US" dirty="0"/>
          </a:p>
        </p:txBody>
      </p:sp>
      <p:sp>
        <p:nvSpPr>
          <p:cNvPr id="2662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757238"/>
          </a:xfrm>
        </p:spPr>
        <p:txBody>
          <a:bodyPr/>
          <a:lstStyle/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Verfügbar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sobald sie den Email Link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geöffnet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haben oder sich im CSP angemeldet haben 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Klicken Sie auf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Profil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aus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dem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Menü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1908176"/>
            <a:ext cx="7639049" cy="4214418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1382624" y="2230462"/>
            <a:ext cx="531209" cy="293798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Änderung der Profil </a:t>
            </a:r>
            <a:r>
              <a:rPr lang="en-US" altLang="en-US" dirty="0" err="1"/>
              <a:t>Einstellungen</a:t>
            </a:r>
            <a:endParaRPr lang="en-US" altLang="en-US" dirty="0"/>
          </a:p>
        </p:txBody>
      </p:sp>
      <p:sp>
        <p:nvSpPr>
          <p:cNvPr id="80899" name="Text Placeholder 2"/>
          <p:cNvSpPr txBox="1">
            <a:spLocks/>
          </p:cNvSpPr>
          <p:nvPr/>
        </p:nvSpPr>
        <p:spPr bwMode="auto">
          <a:xfrm>
            <a:off x="1986915" y="1510322"/>
            <a:ext cx="2225675" cy="55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Aft>
                <a:spcPts val="60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Aft>
                <a:spcPts val="60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8416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574675" indent="-230188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82391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811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7383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955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6527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en-US" dirty="0" err="1"/>
              <a:t>Vervollständigen</a:t>
            </a:r>
            <a:r>
              <a:rPr lang="en-US" altLang="en-US" dirty="0"/>
              <a:t> Sie zu </a:t>
            </a:r>
            <a:r>
              <a:rPr lang="en-US" altLang="en-US" dirty="0" err="1"/>
              <a:t>Beginn</a:t>
            </a:r>
            <a:r>
              <a:rPr lang="en-US" altLang="en-US" dirty="0"/>
              <a:t> </a:t>
            </a:r>
            <a:r>
              <a:rPr lang="en-US" altLang="en-US" dirty="0" err="1"/>
              <a:t>Ihr</a:t>
            </a:r>
            <a:r>
              <a:rPr lang="en-US" altLang="en-US" dirty="0"/>
              <a:t> </a:t>
            </a:r>
            <a:r>
              <a:rPr lang="en-US" altLang="en-US" dirty="0" err="1"/>
              <a:t>Firmenprofil</a:t>
            </a:r>
            <a:r>
              <a:rPr lang="en-US" altLang="en-US" dirty="0"/>
              <a:t>: </a:t>
            </a:r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1490798" y="2444497"/>
            <a:ext cx="2604608" cy="1666875"/>
          </a:xfrm>
          <a:prstGeom prst="rect">
            <a:avLst/>
          </a:prstGeom>
        </p:spPr>
        <p:txBody>
          <a:bodyPr tIns="0"/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ts val="60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416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4675" indent="-2301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391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8000" indent="-230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284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200" kern="0" dirty="0">
                <a:solidFill>
                  <a:srgbClr val="000000"/>
                </a:solidFill>
                <a:ea typeface="ＭＳ Ｐゴシック"/>
              </a:rPr>
              <a:t>Klicken 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Sie</a:t>
            </a:r>
            <a:r>
              <a:rPr lang="en-US" sz="1200" kern="0" dirty="0">
                <a:solidFill>
                  <a:srgbClr val="000000"/>
                </a:solidFill>
                <a:ea typeface="ＭＳ Ｐゴシック"/>
              </a:rPr>
              <a:t> Profil </a:t>
            </a:r>
            <a:r>
              <a:rPr lang="en-US" sz="1200" b="0" kern="0" dirty="0" err="1">
                <a:solidFill>
                  <a:srgbClr val="000000"/>
                </a:solidFill>
                <a:ea typeface="ＭＳ Ｐゴシック"/>
              </a:rPr>
              <a:t>aus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 der </a:t>
            </a:r>
            <a:r>
              <a:rPr lang="en-US" sz="1200" b="0" kern="0" dirty="0" err="1">
                <a:solidFill>
                  <a:srgbClr val="000000"/>
                </a:solidFill>
                <a:ea typeface="ＭＳ Ｐゴシック"/>
              </a:rPr>
              <a:t>Menüleiste</a:t>
            </a:r>
            <a:endParaRPr lang="en-US" sz="1200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Klicken Sie auf </a:t>
            </a:r>
            <a:r>
              <a:rPr lang="en-US" sz="1200" kern="0" dirty="0">
                <a:solidFill>
                  <a:srgbClr val="000000"/>
                </a:solidFill>
                <a:ea typeface="ＭＳ Ｐゴシック"/>
              </a:rPr>
              <a:t>Profil </a:t>
            </a:r>
            <a:r>
              <a:rPr lang="en-US" sz="1200" kern="0" dirty="0" err="1">
                <a:solidFill>
                  <a:srgbClr val="000000"/>
                </a:solidFill>
                <a:ea typeface="ＭＳ Ｐゴシック"/>
              </a:rPr>
              <a:t>ändern</a:t>
            </a:r>
            <a:endParaRPr lang="en-US" sz="1200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200" kern="0" dirty="0" err="1">
                <a:solidFill>
                  <a:srgbClr val="000000"/>
                </a:solidFill>
                <a:ea typeface="ＭＳ Ｐゴシック"/>
              </a:rPr>
              <a:t>Geben</a:t>
            </a:r>
            <a:r>
              <a:rPr lang="en-US" sz="1200" kern="0" dirty="0">
                <a:solidFill>
                  <a:srgbClr val="000000"/>
                </a:solidFill>
                <a:ea typeface="ＭＳ Ｐゴシック"/>
              </a:rPr>
              <a:t> Sie Ihre </a:t>
            </a:r>
            <a:r>
              <a:rPr lang="en-US" sz="1200" kern="0" dirty="0" err="1">
                <a:solidFill>
                  <a:srgbClr val="000000"/>
                </a:solidFill>
                <a:ea typeface="ＭＳ Ｐゴシック"/>
              </a:rPr>
              <a:t>Firmendaten</a:t>
            </a:r>
            <a:r>
              <a:rPr lang="en-US" sz="120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in das </a:t>
            </a:r>
            <a:r>
              <a:rPr lang="en-US" sz="1200" b="0" kern="0" dirty="0" err="1">
                <a:solidFill>
                  <a:srgbClr val="000000"/>
                </a:solidFill>
                <a:ea typeface="ＭＳ Ｐゴシック"/>
              </a:rPr>
              <a:t>vorgesehene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 Feld ein</a:t>
            </a: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200" b="0" kern="0" dirty="0" err="1">
                <a:solidFill>
                  <a:srgbClr val="000000"/>
                </a:solidFill>
                <a:ea typeface="ＭＳ Ｐゴシック"/>
              </a:rPr>
              <a:t>Erforderliche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 Felder sind mit </a:t>
            </a:r>
            <a:r>
              <a:rPr lang="en-US" sz="1200" b="0" kern="0" dirty="0" err="1">
                <a:solidFill>
                  <a:srgbClr val="000000"/>
                </a:solidFill>
                <a:ea typeface="ＭＳ Ｐゴシック"/>
              </a:rPr>
              <a:t>einem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 Stern </a:t>
            </a:r>
            <a:r>
              <a:rPr lang="en-US" sz="1200" b="0" kern="0" dirty="0" err="1">
                <a:solidFill>
                  <a:srgbClr val="000000"/>
                </a:solidFill>
                <a:ea typeface="ＭＳ Ｐゴシック"/>
              </a:rPr>
              <a:t>markiert</a:t>
            </a:r>
            <a:endParaRPr lang="en-US" sz="1200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Klicken Sie auf </a:t>
            </a:r>
            <a:r>
              <a:rPr lang="en-US" sz="1200" kern="0" dirty="0" err="1">
                <a:solidFill>
                  <a:srgbClr val="000000"/>
                </a:solidFill>
                <a:ea typeface="ＭＳ Ｐゴシック"/>
              </a:rPr>
              <a:t>Speichern</a:t>
            </a:r>
            <a:endParaRPr lang="en-US" sz="1100" b="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2975" y="4979988"/>
            <a:ext cx="3213100" cy="835025"/>
          </a:xfrm>
          <a:prstGeom prst="rect">
            <a:avLst/>
          </a:prstGeom>
          <a:noFill/>
          <a:ln w="34925" cap="flat" cmpd="sng" algn="ctr">
            <a:solidFill>
              <a:srgbClr val="F0AB00"/>
            </a:solidFill>
            <a:prstDash val="solid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n-lt"/>
              </a:rPr>
              <a:t>Anmerkung</a:t>
            </a:r>
            <a:r>
              <a:rPr lang="en-US" sz="1100" dirty="0">
                <a:latin typeface="+mn-lt"/>
              </a:rPr>
              <a:t>: Sobald ein Benutzer </a:t>
            </a:r>
            <a:r>
              <a:rPr lang="en-US" sz="1100" dirty="0" err="1">
                <a:latin typeface="+mn-lt"/>
              </a:rPr>
              <a:t>freigegen</a:t>
            </a:r>
            <a:r>
              <a:rPr lang="en-US" sz="1100" dirty="0">
                <a:latin typeface="+mn-lt"/>
              </a:rPr>
              <a:t> ist, kann er alle Bestellungen </a:t>
            </a:r>
            <a:r>
              <a:rPr lang="en-US" sz="1100" dirty="0" err="1">
                <a:latin typeface="+mn-lt"/>
              </a:rPr>
              <a:t>einsehen</a:t>
            </a:r>
            <a:r>
              <a:rPr lang="en-US" sz="1100" dirty="0">
                <a:latin typeface="+mn-lt"/>
              </a:rPr>
              <a:t> und Rechnungen schreiben</a:t>
            </a:r>
            <a:endParaRPr lang="en-US" sz="1100" kern="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44434" y="1012821"/>
            <a:ext cx="1342481" cy="1554480"/>
          </a:xfrm>
          <a:custGeom>
            <a:avLst/>
            <a:gdLst>
              <a:gd name="T0" fmla="*/ 722 w 722"/>
              <a:gd name="T1" fmla="*/ 626 h 834"/>
              <a:gd name="T2" fmla="*/ 361 w 722"/>
              <a:gd name="T3" fmla="*/ 834 h 834"/>
              <a:gd name="T4" fmla="*/ 0 w 722"/>
              <a:gd name="T5" fmla="*/ 626 h 834"/>
              <a:gd name="T6" fmla="*/ 0 w 722"/>
              <a:gd name="T7" fmla="*/ 208 h 834"/>
              <a:gd name="T8" fmla="*/ 361 w 722"/>
              <a:gd name="T9" fmla="*/ 0 h 834"/>
              <a:gd name="T10" fmla="*/ 722 w 722"/>
              <a:gd name="T11" fmla="*/ 208 h 834"/>
              <a:gd name="T12" fmla="*/ 722 w 722"/>
              <a:gd name="T13" fmla="*/ 626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2" h="834">
                <a:moveTo>
                  <a:pt x="722" y="626"/>
                </a:moveTo>
                <a:lnTo>
                  <a:pt x="361" y="834"/>
                </a:lnTo>
                <a:lnTo>
                  <a:pt x="0" y="626"/>
                </a:lnTo>
                <a:lnTo>
                  <a:pt x="0" y="208"/>
                </a:lnTo>
                <a:lnTo>
                  <a:pt x="361" y="0"/>
                </a:lnTo>
                <a:lnTo>
                  <a:pt x="722" y="208"/>
                </a:lnTo>
                <a:lnTo>
                  <a:pt x="722" y="626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1400" b="1" dirty="0" err="1">
                <a:solidFill>
                  <a:schemeClr val="bg1"/>
                </a:solidFill>
                <a:latin typeface="+mn-lt"/>
              </a:rPr>
              <a:t>Firmendaten</a:t>
            </a:r>
            <a:r>
              <a:rPr lang="en-US" sz="1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+mn-lt"/>
              </a:rPr>
              <a:t>ändern</a:t>
            </a:r>
            <a:endParaRPr lang="en-US" sz="1400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80904" name="Group 12"/>
          <p:cNvGrpSpPr>
            <a:grpSpLocks/>
          </p:cNvGrpSpPr>
          <p:nvPr/>
        </p:nvGrpSpPr>
        <p:grpSpPr bwMode="auto">
          <a:xfrm>
            <a:off x="4572000" y="1012821"/>
            <a:ext cx="4045634" cy="2175488"/>
            <a:chOff x="4274437" y="521624"/>
            <a:chExt cx="4394611" cy="2175867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 bwMode="auto">
            <a:xfrm>
              <a:off x="5686752" y="1207544"/>
              <a:ext cx="2934994" cy="582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8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2000" b="1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800" b="1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3716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8288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2860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7432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2004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6576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en-US" sz="1400" kern="0" dirty="0"/>
                <a:t>Um einen </a:t>
              </a:r>
              <a:r>
                <a:rPr lang="en-US" sz="1400" kern="0" dirty="0" err="1"/>
                <a:t>Zahlungsempfänger</a:t>
              </a:r>
              <a:r>
                <a:rPr lang="en-US" sz="1400" kern="0" dirty="0"/>
                <a:t> </a:t>
              </a:r>
              <a:r>
                <a:rPr lang="en-US" sz="1400" kern="0" dirty="0" err="1"/>
                <a:t>hinzuzufügen</a:t>
              </a:r>
              <a:r>
                <a:rPr lang="en-US" sz="1400" kern="0" dirty="0"/>
                <a:t>:</a:t>
              </a:r>
            </a:p>
            <a:p>
              <a:pPr>
                <a:defRPr/>
              </a:pPr>
              <a:endParaRPr lang="en-US" sz="1400" kern="0" dirty="0"/>
            </a:p>
            <a:p>
              <a:pPr>
                <a:defRPr/>
              </a:pPr>
              <a:endParaRPr lang="en-US" sz="1400" kern="0" dirty="0"/>
            </a:p>
          </p:txBody>
        </p:sp>
        <p:sp>
          <p:nvSpPr>
            <p:cNvPr id="15" name="Rectangle 8"/>
            <p:cNvSpPr txBox="1">
              <a:spLocks noChangeArrowheads="1"/>
            </p:cNvSpPr>
            <p:nvPr/>
          </p:nvSpPr>
          <p:spPr bwMode="auto">
            <a:xfrm>
              <a:off x="5211548" y="1927418"/>
              <a:ext cx="3457500" cy="770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2286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715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•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254125" indent="-22542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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600200" indent="-23177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-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0574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5146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29718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4290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en-US" sz="1200" kern="0" dirty="0"/>
                <a:t>Klicken Sie auf </a:t>
              </a:r>
              <a:r>
                <a:rPr lang="en-US" sz="1200" b="1" kern="0" dirty="0"/>
                <a:t>Admin </a:t>
              </a:r>
              <a:r>
                <a:rPr lang="en-US" sz="1200" kern="0" dirty="0" err="1">
                  <a:solidFill>
                    <a:srgbClr val="000000"/>
                  </a:solidFill>
                  <a:ea typeface="ＭＳ Ｐゴシック"/>
                </a:rPr>
                <a:t>aus</a:t>
              </a:r>
              <a:r>
                <a:rPr lang="en-US" sz="1200" kern="0" dirty="0">
                  <a:solidFill>
                    <a:srgbClr val="000000"/>
                  </a:solidFill>
                  <a:ea typeface="ＭＳ Ｐゴシック"/>
                </a:rPr>
                <a:t> der </a:t>
              </a:r>
              <a:r>
                <a:rPr lang="en-US" sz="1200" kern="0" dirty="0" err="1">
                  <a:solidFill>
                    <a:srgbClr val="000000"/>
                  </a:solidFill>
                  <a:ea typeface="ＭＳ Ｐゴシック"/>
                </a:rPr>
                <a:t>Menü</a:t>
              </a:r>
              <a:r>
                <a:rPr lang="en-US" sz="1200" kern="0" dirty="0">
                  <a:solidFill>
                    <a:srgbClr val="000000"/>
                  </a:solidFill>
                  <a:ea typeface="ＭＳ Ｐゴシック"/>
                </a:rPr>
                <a:t> </a:t>
              </a:r>
              <a:r>
                <a:rPr lang="en-US" sz="1200" kern="0" dirty="0" err="1">
                  <a:solidFill>
                    <a:srgbClr val="000000"/>
                  </a:solidFill>
                  <a:ea typeface="ＭＳ Ｐゴシック"/>
                </a:rPr>
                <a:t>Leiste</a:t>
              </a:r>
              <a:r>
                <a:rPr lang="en-US" sz="1200" kern="0" dirty="0">
                  <a:solidFill>
                    <a:srgbClr val="000000"/>
                  </a:solidFill>
                  <a:ea typeface="ＭＳ Ｐゴシック"/>
                </a:rPr>
                <a:t> und </a:t>
              </a:r>
              <a:r>
                <a:rPr lang="en-US" sz="1200" kern="0" dirty="0" err="1">
                  <a:solidFill>
                    <a:srgbClr val="000000"/>
                  </a:solidFill>
                  <a:ea typeface="ＭＳ Ｐゴシック"/>
                </a:rPr>
                <a:t>dann</a:t>
              </a:r>
              <a:r>
                <a:rPr lang="en-US" sz="1200" kern="0" dirty="0">
                  <a:solidFill>
                    <a:srgbClr val="000000"/>
                  </a:solidFill>
                  <a:ea typeface="ＭＳ Ｐゴシック"/>
                </a:rPr>
                <a:t> auf </a:t>
              </a:r>
              <a:r>
                <a:rPr lang="en-US" sz="1200" b="1" kern="0" dirty="0" err="1">
                  <a:solidFill>
                    <a:srgbClr val="000000"/>
                  </a:solidFill>
                  <a:ea typeface="ＭＳ Ｐゴシック"/>
                </a:rPr>
                <a:t>Einstellung</a:t>
              </a:r>
              <a:r>
                <a:rPr lang="en-US" sz="1200" kern="0" dirty="0">
                  <a:solidFill>
                    <a:srgbClr val="000000"/>
                  </a:solidFill>
                  <a:ea typeface="ＭＳ Ｐゴシック"/>
                </a:rPr>
                <a:t> </a:t>
              </a:r>
              <a:r>
                <a:rPr lang="en-US" sz="1200" b="1" kern="0" dirty="0"/>
                <a:t>E-Rechnung </a:t>
              </a:r>
              <a:r>
                <a:rPr lang="en-US" sz="1200" kern="0" dirty="0"/>
                <a:t>auf der </a:t>
              </a:r>
              <a:r>
                <a:rPr lang="en-US" sz="1200" kern="0" dirty="0" err="1"/>
                <a:t>linken</a:t>
              </a:r>
              <a:r>
                <a:rPr lang="en-US" sz="1200" kern="0" dirty="0"/>
                <a:t> </a:t>
              </a:r>
              <a:r>
                <a:rPr lang="en-US" sz="1200" kern="0" dirty="0" err="1"/>
                <a:t>Seite</a:t>
              </a:r>
              <a:endParaRPr lang="en-US" sz="1200" kern="0" dirty="0"/>
            </a:p>
            <a:p>
              <a:pPr>
                <a:defRPr/>
              </a:pPr>
              <a:r>
                <a:rPr lang="en-US" sz="1200" kern="0" dirty="0"/>
                <a:t>Klicken Sie auf </a:t>
              </a:r>
              <a:r>
                <a:rPr lang="en-US" sz="1200" b="1" kern="0" dirty="0" err="1"/>
                <a:t>Rechtsträger</a:t>
              </a:r>
              <a:r>
                <a:rPr lang="en-US" sz="1200" b="1" kern="0" dirty="0"/>
                <a:t> hinzufügen</a:t>
              </a:r>
              <a:endParaRPr lang="en-US" sz="1200" kern="0" dirty="0"/>
            </a:p>
          </p:txBody>
        </p:sp>
        <p:sp>
          <p:nvSpPr>
            <p:cNvPr id="16" name="Freeform 18"/>
            <p:cNvSpPr>
              <a:spLocks noChangeAspect="1"/>
            </p:cNvSpPr>
            <p:nvPr/>
          </p:nvSpPr>
          <p:spPr bwMode="auto">
            <a:xfrm>
              <a:off x="4274437" y="521624"/>
              <a:ext cx="1345132" cy="1554752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en-US" sz="1400" b="1" dirty="0" err="1">
                  <a:solidFill>
                    <a:schemeClr val="bg1"/>
                  </a:solidFill>
                  <a:latin typeface="+mn-lt"/>
                </a:rPr>
                <a:t>Zahlungs-empfänger</a:t>
              </a:r>
              <a:r>
                <a:rPr lang="en-US" sz="1400" b="1" dirty="0">
                  <a:solidFill>
                    <a:schemeClr val="bg1"/>
                  </a:solidFill>
                  <a:latin typeface="+mn-lt"/>
                </a:rPr>
                <a:t> hinzufügen</a:t>
              </a:r>
            </a:p>
          </p:txBody>
        </p:sp>
      </p:grpSp>
      <p:grpSp>
        <p:nvGrpSpPr>
          <p:cNvPr id="80905" name="Group 17"/>
          <p:cNvGrpSpPr>
            <a:grpSpLocks/>
          </p:cNvGrpSpPr>
          <p:nvPr/>
        </p:nvGrpSpPr>
        <p:grpSpPr bwMode="auto">
          <a:xfrm>
            <a:off x="4445090" y="2982128"/>
            <a:ext cx="4522700" cy="3345481"/>
            <a:chOff x="3608704" y="2636541"/>
            <a:chExt cx="4898740" cy="3450660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 bwMode="auto">
            <a:xfrm>
              <a:off x="5161899" y="3040878"/>
              <a:ext cx="3110563" cy="1337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8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2000" b="1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800" b="1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3716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8288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2860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7432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2004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6576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en-US" sz="1400" kern="0" dirty="0" err="1"/>
                <a:t>Berechtigen</a:t>
              </a:r>
              <a:r>
                <a:rPr lang="en-US" sz="1400" kern="0" dirty="0"/>
                <a:t> Sie verschiedene Benutzer </a:t>
              </a:r>
              <a:r>
                <a:rPr lang="en-US" sz="1400" kern="0" dirty="0" err="1"/>
                <a:t>Zugang</a:t>
              </a:r>
              <a:r>
                <a:rPr lang="en-US" sz="1400" kern="0" dirty="0"/>
                <a:t> zu dem </a:t>
              </a:r>
              <a:r>
                <a:rPr lang="en-US" sz="1400" kern="0" dirty="0" err="1"/>
                <a:t>Lieferantenkonto</a:t>
              </a:r>
              <a:r>
                <a:rPr lang="en-US" sz="1400" kern="0" dirty="0"/>
                <a:t>, um alle </a:t>
              </a:r>
              <a:r>
                <a:rPr lang="en-US" sz="1400" kern="0" dirty="0" err="1"/>
                <a:t>Aufgaben</a:t>
              </a:r>
              <a:r>
                <a:rPr lang="en-US" sz="1400" kern="0" dirty="0"/>
                <a:t> </a:t>
              </a:r>
              <a:r>
                <a:rPr lang="en-US" sz="1400" kern="0" dirty="0" err="1"/>
                <a:t>ausführen</a:t>
              </a:r>
              <a:r>
                <a:rPr lang="en-US" sz="1400" kern="0" dirty="0"/>
                <a:t> zu können</a:t>
              </a:r>
            </a:p>
            <a:p>
              <a:pPr>
                <a:defRPr/>
              </a:pPr>
              <a:endParaRPr lang="en-US" sz="1400" kern="0" dirty="0"/>
            </a:p>
            <a:p>
              <a:pPr>
                <a:defRPr/>
              </a:pPr>
              <a:endParaRPr lang="en-US" sz="1400" kern="0" dirty="0"/>
            </a:p>
          </p:txBody>
        </p:sp>
        <p:sp>
          <p:nvSpPr>
            <p:cNvPr id="20" name="Rectangle 8"/>
            <p:cNvSpPr txBox="1">
              <a:spLocks noChangeArrowheads="1"/>
            </p:cNvSpPr>
            <p:nvPr/>
          </p:nvSpPr>
          <p:spPr bwMode="auto">
            <a:xfrm>
              <a:off x="4642857" y="4181259"/>
              <a:ext cx="3864587" cy="1905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2286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715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•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254125" indent="-22542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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600200" indent="-23177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-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0574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5146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29718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4290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en-US" sz="1200" kern="0" dirty="0"/>
                <a:t>Klicken Sie auf </a:t>
              </a:r>
              <a:r>
                <a:rPr lang="en-US" sz="1200" b="1" kern="0" dirty="0"/>
                <a:t>Admin</a:t>
              </a:r>
              <a:r>
                <a:rPr lang="en-US" sz="1200" kern="0" dirty="0"/>
                <a:t> </a:t>
              </a:r>
              <a:r>
                <a:rPr lang="en-US" sz="1200" kern="0" dirty="0" err="1"/>
                <a:t>aus</a:t>
              </a:r>
              <a:r>
                <a:rPr lang="en-US" sz="1200" kern="0" dirty="0"/>
                <a:t> der </a:t>
              </a:r>
              <a:r>
                <a:rPr lang="en-US" sz="1200" kern="0" dirty="0" err="1"/>
                <a:t>Menü</a:t>
              </a:r>
              <a:r>
                <a:rPr lang="en-US" sz="1200" kern="0" dirty="0"/>
                <a:t> </a:t>
              </a:r>
              <a:r>
                <a:rPr lang="en-US" sz="1200" kern="0" dirty="0" err="1"/>
                <a:t>Leiste</a:t>
              </a:r>
              <a:r>
                <a:rPr lang="en-US" sz="1200" kern="0" dirty="0"/>
                <a:t>, </a:t>
              </a:r>
              <a:r>
                <a:rPr lang="en-US" sz="1200" kern="0" dirty="0" err="1"/>
                <a:t>dann</a:t>
              </a:r>
              <a:r>
                <a:rPr lang="en-US" sz="1200" kern="0" dirty="0"/>
                <a:t> auf </a:t>
              </a:r>
              <a:r>
                <a:rPr lang="en-US" sz="1200" b="1" kern="0" dirty="0"/>
                <a:t>Benutzer</a:t>
              </a:r>
              <a:r>
                <a:rPr lang="en-US" sz="1200" kern="0" dirty="0"/>
                <a:t> auf der </a:t>
              </a:r>
              <a:r>
                <a:rPr lang="en-US" sz="1200" kern="0" dirty="0" err="1"/>
                <a:t>linken</a:t>
              </a:r>
              <a:r>
                <a:rPr lang="en-US" sz="1200" kern="0" dirty="0"/>
                <a:t> </a:t>
              </a:r>
              <a:r>
                <a:rPr lang="en-US" sz="1200" kern="0" dirty="0" err="1"/>
                <a:t>Seite</a:t>
              </a:r>
              <a:r>
                <a:rPr lang="en-US" sz="1200" kern="0" dirty="0"/>
                <a:t> und </a:t>
              </a:r>
              <a:r>
                <a:rPr lang="en-US" sz="1200" kern="0" dirty="0" err="1"/>
                <a:t>schließlich</a:t>
              </a:r>
              <a:r>
                <a:rPr lang="en-US" sz="1200" kern="0" dirty="0"/>
                <a:t> auf </a:t>
              </a:r>
              <a:r>
                <a:rPr lang="en-US" sz="1200" b="1" kern="0" dirty="0"/>
                <a:t>Benutzer </a:t>
              </a:r>
              <a:r>
                <a:rPr lang="en-US" sz="1200" b="1" kern="0" dirty="0" err="1"/>
                <a:t>einladen</a:t>
              </a:r>
              <a:endParaRPr lang="en-US" sz="1200" b="1" kern="0" dirty="0"/>
            </a:p>
            <a:p>
              <a:pPr>
                <a:defRPr/>
              </a:pPr>
              <a:r>
                <a:rPr lang="en-US" sz="1200" b="1" kern="0" dirty="0" err="1"/>
                <a:t>Geben</a:t>
              </a:r>
              <a:r>
                <a:rPr lang="en-US" sz="1200" b="1" kern="0" dirty="0"/>
                <a:t> Sie die Email Adresse des </a:t>
              </a:r>
              <a:r>
                <a:rPr lang="en-US" sz="1200" b="1" kern="0" dirty="0" err="1"/>
                <a:t>Benutzers</a:t>
              </a:r>
              <a:r>
                <a:rPr lang="en-US" sz="1200" b="1" kern="0" dirty="0"/>
                <a:t> </a:t>
              </a:r>
              <a:r>
                <a:rPr lang="en-US" sz="1200" kern="0" dirty="0"/>
                <a:t>in das </a:t>
              </a:r>
              <a:r>
                <a:rPr lang="en-US" sz="1200" kern="0" dirty="0" err="1"/>
                <a:t>Textfeld</a:t>
              </a:r>
              <a:r>
                <a:rPr lang="en-US" sz="1200" kern="0" dirty="0"/>
                <a:t> ein und bestätigen mit </a:t>
              </a:r>
              <a:r>
                <a:rPr lang="en-US" sz="1200" b="1" kern="0" dirty="0"/>
                <a:t>Einladung </a:t>
              </a:r>
              <a:r>
                <a:rPr lang="en-US" sz="1200" b="1" kern="0" dirty="0" err="1"/>
                <a:t>senden</a:t>
              </a:r>
              <a:r>
                <a:rPr lang="en-US" sz="1200" kern="0" dirty="0"/>
                <a:t> </a:t>
              </a:r>
            </a:p>
            <a:p>
              <a:pPr>
                <a:defRPr/>
              </a:pPr>
              <a:r>
                <a:rPr lang="en-US" sz="1200" kern="0" dirty="0"/>
                <a:t>Sie können den </a:t>
              </a:r>
              <a:r>
                <a:rPr lang="en-US" sz="1200" kern="0" dirty="0" err="1"/>
                <a:t>Zugang</a:t>
              </a:r>
              <a:r>
                <a:rPr lang="en-US" sz="1200" kern="0" dirty="0"/>
                <a:t> auch </a:t>
              </a:r>
              <a:r>
                <a:rPr lang="en-US" sz="1200" kern="0" dirty="0" err="1"/>
                <a:t>beschränken</a:t>
              </a:r>
              <a:r>
                <a:rPr lang="en-US" sz="1200" kern="0" dirty="0"/>
                <a:t> durch eine Checkbox </a:t>
              </a:r>
              <a:r>
                <a:rPr lang="en-US" sz="1200" kern="0" dirty="0" err="1"/>
                <a:t>unter</a:t>
              </a:r>
              <a:r>
                <a:rPr lang="en-US" sz="1200" kern="0" dirty="0"/>
                <a:t> dem </a:t>
              </a:r>
              <a:r>
                <a:rPr lang="en-US" sz="1200" kern="0" dirty="0" err="1"/>
                <a:t>Benutzernamen</a:t>
              </a:r>
              <a:endParaRPr lang="en-US" sz="1200" kern="0" dirty="0"/>
            </a:p>
            <a:p>
              <a:pPr>
                <a:defRPr/>
              </a:pPr>
              <a:r>
                <a:rPr lang="en-US" sz="1200" kern="0" dirty="0"/>
                <a:t>Sie können Benutzer mit dem </a:t>
              </a:r>
              <a:r>
                <a:rPr lang="en-US" sz="1200" kern="0" dirty="0" err="1"/>
                <a:t>Löschkennzeichen</a:t>
              </a:r>
              <a:r>
                <a:rPr lang="en-US" sz="1200" kern="0" dirty="0"/>
                <a:t> </a:t>
              </a:r>
              <a:r>
                <a:rPr lang="en-US" sz="1200" kern="0" dirty="0" err="1"/>
                <a:t>wieder</a:t>
              </a:r>
              <a:r>
                <a:rPr lang="en-US" sz="1200" kern="0" dirty="0"/>
                <a:t> </a:t>
              </a:r>
              <a:r>
                <a:rPr lang="en-US" sz="1200" kern="0" dirty="0" err="1"/>
                <a:t>entfernen</a:t>
              </a:r>
              <a:endParaRPr lang="en-US" sz="1200" kern="0" dirty="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08704" y="2636541"/>
              <a:ext cx="1337076" cy="1603349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n-lt"/>
                </a:rPr>
                <a:t>Benutzer hinzufügen</a:t>
              </a:r>
            </a:p>
          </p:txBody>
        </p:sp>
      </p:grp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9D29C-4B2C-45FD-AFC8-6F9C1D75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Benutzerzulassung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B0144B4-74F9-4801-96BF-D5F0F8120C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Ein CSP Manager kann die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Berechtigung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der Benutzer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vergeben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und den Jabil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Zugang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gewährleisten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Benutzerprofile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definieren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bzw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Einschränken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und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spezielle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Funktionen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freischalten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Anbei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die </a:t>
            </a:r>
            <a:r>
              <a:rPr lang="en-US" b="0" kern="0" dirty="0" err="1">
                <a:solidFill>
                  <a:srgbClr val="000000"/>
                </a:solidFill>
                <a:ea typeface="ＭＳ Ｐゴシック" pitchFamily="108" charset="-128"/>
              </a:rPr>
              <a:t>Berechtigungen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:</a:t>
            </a: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Alles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Kompletter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Zugang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zu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allen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CSP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Functionen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außer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der Administration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Admin  –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Kompletter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Zugang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zu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allen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CSP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Functionen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auch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der Administration.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Keine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Admin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Benutzer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können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weiter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das </a:t>
            </a:r>
            <a:r>
              <a:rPr lang="en-GB" b="1" kern="0" dirty="0" err="1">
                <a:solidFill>
                  <a:srgbClr val="000000"/>
                </a:solidFill>
                <a:ea typeface="ＭＳ Ｐゴシック" pitchFamily="108" charset="-128"/>
              </a:rPr>
              <a:t>Benutzer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Feld auf der </a:t>
            </a:r>
            <a:r>
              <a:rPr lang="en-GB" b="1" kern="0" dirty="0">
                <a:solidFill>
                  <a:srgbClr val="000000"/>
                </a:solidFill>
                <a:ea typeface="ＭＳ Ｐゴシック" pitchFamily="108" charset="-128"/>
              </a:rPr>
              <a:t>Admin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Seite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einsehen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und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andere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Benutzer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einladen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jedoch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keine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bestehenden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Benutzer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ändern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Berechtigung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auf der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Einladung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kann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nicht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Berechtigung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des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Benutzers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übersteigen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, der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Einladung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aussendet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Bestellungen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Erlaubt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Ansicht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und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Verarbeitung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der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Bestellungen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des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Kunden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Rechnungen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Erlaubt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Erstellung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und das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Versenden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von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Rechnugen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an den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Kunden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Kataloge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Erlaubt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Erstellung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und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Verarbeitung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der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kundenspezifischen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elektronischen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Kataloge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Profile –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Erlaubt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Veränderung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der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kundenspezifischen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Profile </a:t>
            </a:r>
          </a:p>
          <a:p>
            <a:pPr marL="741363" lvl="2" indent="0">
              <a:spcAft>
                <a:spcPct val="0"/>
              </a:spcAft>
              <a:buNone/>
              <a:defRPr/>
            </a:pPr>
            <a:r>
              <a:rPr lang="en-GB" b="1" i="1" kern="0" dirty="0" err="1">
                <a:solidFill>
                  <a:srgbClr val="000000"/>
                </a:solidFill>
                <a:ea typeface="ＭＳ Ｐゴシック" pitchFamily="108" charset="-128"/>
              </a:rPr>
              <a:t>Anmerkung</a:t>
            </a:r>
            <a:r>
              <a:rPr lang="en-GB" b="1" i="1" kern="0" dirty="0">
                <a:solidFill>
                  <a:srgbClr val="000000"/>
                </a:solidFill>
                <a:ea typeface="ＭＳ Ｐゴシック" pitchFamily="108" charset="-128"/>
              </a:rPr>
              <a:t>: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Alle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Benutzer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ungeachtet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ihrer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Berechtigung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können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ihr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öffentliches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Profil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i="1" kern="0" dirty="0" err="1">
                <a:solidFill>
                  <a:srgbClr val="000000"/>
                </a:solidFill>
                <a:ea typeface="ＭＳ Ｐゴシック" pitchFamily="108" charset="-128"/>
              </a:rPr>
              <a:t>verändern</a:t>
            </a:r>
            <a:endParaRPr lang="en-GB" i="1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ASNs –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Erlaubt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Erstellung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und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Versand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der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Versandnachricht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 - advance ship notice (ASNs) an den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Kunden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Leistungs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/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Arbeitszeiterfassung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Erlaubt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die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Erstellung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und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Übermittlung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von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Leistungs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- und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Arbeitszeiterfassung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passend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zur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 err="1">
                <a:solidFill>
                  <a:srgbClr val="000000"/>
                </a:solidFill>
                <a:ea typeface="ＭＳ Ｐゴシック" pitchFamily="108" charset="-128"/>
              </a:rPr>
              <a:t>Bestellung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64940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en-US" altLang="en-US" sz="7200" dirty="0"/>
              <a:t>Weitere Schritte</a:t>
            </a:r>
          </a:p>
        </p:txBody>
      </p:sp>
      <p:sp>
        <p:nvSpPr>
          <p:cNvPr id="2253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569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Was ist Coupa?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algn="just">
              <a:defRPr/>
            </a:pPr>
            <a:r>
              <a:rPr lang="en-US" b="0" dirty="0"/>
              <a:t>Jabil hat Coupa als Technologie Platform ausgewählt, um die Procure-to-Pay Prozesse zu modernisieren und elektronische Transaktionen zu ermöglichen</a:t>
            </a:r>
          </a:p>
          <a:p>
            <a:pPr algn="just">
              <a:defRPr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b="0" dirty="0"/>
              <a:t>Coupa gehört zu den führenden E-Procurement Plattformen, die Käufer und Lieferant zusammenführt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b="0" dirty="0"/>
              <a:t>“Coupa ist eine Internet basierende Lösung, um verschiedene Systeme miteinander zu verbinden” (plug and play)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b="0" dirty="0"/>
              <a:t>Das Coupa Supplier Portal (CSP) wird von Jabil verwendet, um Hilfsmaterial, Services zu beantragen, Bestellungen aufzugeben und Rechnungen der Lieferanten zu erstellen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b="0" dirty="0"/>
              <a:t>Das Coupa Supplier Portal (CSP) ist kostenlos</a:t>
            </a:r>
          </a:p>
        </p:txBody>
      </p:sp>
      <p:grpSp>
        <p:nvGrpSpPr>
          <p:cNvPr id="23556" name="Group 3"/>
          <p:cNvGrpSpPr>
            <a:grpSpLocks/>
          </p:cNvGrpSpPr>
          <p:nvPr/>
        </p:nvGrpSpPr>
        <p:grpSpPr bwMode="auto">
          <a:xfrm>
            <a:off x="1245657" y="4225925"/>
            <a:ext cx="6915680" cy="1274763"/>
            <a:chOff x="1204469" y="4226541"/>
            <a:chExt cx="6915642" cy="1274763"/>
          </a:xfrm>
        </p:grpSpPr>
        <p:grpSp>
          <p:nvGrpSpPr>
            <p:cNvPr id="23557" name="Group 63"/>
            <p:cNvGrpSpPr>
              <a:grpSpLocks/>
            </p:cNvGrpSpPr>
            <p:nvPr/>
          </p:nvGrpSpPr>
          <p:grpSpPr bwMode="auto">
            <a:xfrm>
              <a:off x="2440036" y="4318616"/>
              <a:ext cx="1463675" cy="1035050"/>
              <a:chOff x="2895563" y="2086609"/>
              <a:chExt cx="1371600" cy="1635125"/>
            </a:xfrm>
          </p:grpSpPr>
          <p:sp>
            <p:nvSpPr>
              <p:cNvPr id="5" name="Right Arrow 4"/>
              <p:cNvSpPr/>
              <p:nvPr/>
            </p:nvSpPr>
            <p:spPr bwMode="auto">
              <a:xfrm>
                <a:off x="2895593" y="2086609"/>
                <a:ext cx="1371593" cy="915370"/>
              </a:xfrm>
              <a:prstGeom prst="righ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srgbClr val="000000"/>
                    </a:solidFill>
                    <a:latin typeface="Arial"/>
                  </a:rPr>
                  <a:t>Kataloge, Workflow</a:t>
                </a:r>
              </a:p>
            </p:txBody>
          </p:sp>
          <p:sp>
            <p:nvSpPr>
              <p:cNvPr id="6" name="Left Arrow 5"/>
              <p:cNvSpPr/>
              <p:nvPr/>
            </p:nvSpPr>
            <p:spPr bwMode="auto">
              <a:xfrm>
                <a:off x="2895593" y="2806366"/>
                <a:ext cx="1371593" cy="915368"/>
              </a:xfrm>
              <a:prstGeom prst="lef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srgbClr val="000000"/>
                    </a:solidFill>
                    <a:latin typeface="Arial"/>
                  </a:rPr>
                  <a:t> 3 Weg Kontrolle</a:t>
                </a:r>
              </a:p>
            </p:txBody>
          </p:sp>
        </p:grpSp>
        <p:grpSp>
          <p:nvGrpSpPr>
            <p:cNvPr id="23558" name="Group 64"/>
            <p:cNvGrpSpPr>
              <a:grpSpLocks/>
            </p:cNvGrpSpPr>
            <p:nvPr/>
          </p:nvGrpSpPr>
          <p:grpSpPr bwMode="auto">
            <a:xfrm>
              <a:off x="5013373" y="4318616"/>
              <a:ext cx="1463675" cy="1035050"/>
              <a:chOff x="5269902" y="2086609"/>
              <a:chExt cx="1371600" cy="1635125"/>
            </a:xfrm>
          </p:grpSpPr>
          <p:sp>
            <p:nvSpPr>
              <p:cNvPr id="8" name="Right Arrow 7"/>
              <p:cNvSpPr/>
              <p:nvPr/>
            </p:nvSpPr>
            <p:spPr bwMode="auto">
              <a:xfrm>
                <a:off x="5269918" y="2086609"/>
                <a:ext cx="1371593" cy="915370"/>
              </a:xfrm>
              <a:prstGeom prst="righ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srgbClr val="000000"/>
                    </a:solidFill>
                    <a:latin typeface="Arial"/>
                  </a:rPr>
                  <a:t>Bestellung, Änderung</a:t>
                </a:r>
              </a:p>
            </p:txBody>
          </p:sp>
          <p:sp>
            <p:nvSpPr>
              <p:cNvPr id="9" name="Left Arrow 8"/>
              <p:cNvSpPr/>
              <p:nvPr/>
            </p:nvSpPr>
            <p:spPr bwMode="auto">
              <a:xfrm>
                <a:off x="5269918" y="2806366"/>
                <a:ext cx="1371593" cy="915368"/>
              </a:xfrm>
              <a:prstGeom prst="lef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srgbClr val="000000"/>
                    </a:solidFill>
                    <a:latin typeface="Arial"/>
                  </a:rPr>
                  <a:t>Bestellbestätigung</a:t>
                </a:r>
              </a:p>
            </p:txBody>
          </p:sp>
        </p:grpSp>
        <p:grpSp>
          <p:nvGrpSpPr>
            <p:cNvPr id="23559" name="Group 81"/>
            <p:cNvGrpSpPr>
              <a:grpSpLocks/>
            </p:cNvGrpSpPr>
            <p:nvPr/>
          </p:nvGrpSpPr>
          <p:grpSpPr bwMode="auto">
            <a:xfrm>
              <a:off x="6565948" y="4226541"/>
              <a:ext cx="1554163" cy="1274763"/>
              <a:chOff x="6702743" y="1889759"/>
              <a:chExt cx="1554480" cy="1463040"/>
            </a:xfrm>
          </p:grpSpPr>
          <p:pic>
            <p:nvPicPr>
              <p:cNvPr id="23562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5143" y="2114273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3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5143" y="2716444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4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6183" y="2716444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ectangle 13"/>
              <p:cNvSpPr/>
              <p:nvPr/>
            </p:nvSpPr>
            <p:spPr bwMode="auto">
              <a:xfrm>
                <a:off x="6702752" y="1889759"/>
                <a:ext cx="1554471" cy="146304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lIns="18288" tIns="18288" rIns="18288" bIns="18288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200" b="1" kern="0" dirty="0">
                    <a:solidFill>
                      <a:srgbClr val="000000"/>
                    </a:solidFill>
                    <a:latin typeface="Arial"/>
                  </a:rPr>
                  <a:t>Suppliers</a:t>
                </a:r>
              </a:p>
            </p:txBody>
          </p:sp>
          <p:pic>
            <p:nvPicPr>
              <p:cNvPr id="23566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6183" y="2114273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3560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7211" y="4721841"/>
              <a:ext cx="955675" cy="284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561" name="TextBox 1"/>
            <p:cNvSpPr txBox="1">
              <a:spLocks noChangeArrowheads="1"/>
            </p:cNvSpPr>
            <p:nvPr/>
          </p:nvSpPr>
          <p:spPr bwMode="auto">
            <a:xfrm>
              <a:off x="1204469" y="4648968"/>
              <a:ext cx="1202041" cy="372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610" tIns="54610" rIns="54610" bIns="5461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Aft>
                  <a:spcPts val="600"/>
                </a:spcAft>
              </a:pPr>
              <a:r>
                <a:rPr lang="en-US" altLang="en-US" sz="1600" b="1" dirty="0">
                  <a:solidFill>
                    <a:schemeClr val="tx2"/>
                  </a:solidFill>
                </a:rPr>
                <a:t>Jabil</a:t>
              </a: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Weitere Schritte </a:t>
            </a:r>
            <a:r>
              <a:rPr lang="en-US" altLang="en-US" dirty="0" err="1"/>
              <a:t>zur</a:t>
            </a:r>
            <a:r>
              <a:rPr lang="en-US" altLang="en-US" dirty="0"/>
              <a:t> CSP  Einführung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n-US" b="0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b="0" dirty="0" err="1"/>
              <a:t>Stellen</a:t>
            </a:r>
            <a:r>
              <a:rPr lang="en-US" b="0" dirty="0"/>
              <a:t> Sie </a:t>
            </a:r>
            <a:r>
              <a:rPr lang="en-US" b="0" dirty="0" err="1"/>
              <a:t>sicher</a:t>
            </a:r>
            <a:r>
              <a:rPr lang="en-US" b="0" dirty="0"/>
              <a:t>, das Email zum CSP zu bestätigen.</a:t>
            </a:r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r>
              <a:rPr lang="en-US" dirty="0" err="1"/>
              <a:t>Aktualisieren</a:t>
            </a:r>
            <a:r>
              <a:rPr lang="en-US" dirty="0"/>
              <a:t> Sie alle Profile and </a:t>
            </a:r>
            <a:r>
              <a:rPr lang="en-US" dirty="0" err="1"/>
              <a:t>Verwaltungsinformationen</a:t>
            </a:r>
            <a:r>
              <a:rPr lang="en-US" dirty="0"/>
              <a:t> im CSP sobald </a:t>
            </a:r>
            <a:r>
              <a:rPr lang="en-US" dirty="0" err="1"/>
              <a:t>ihr</a:t>
            </a:r>
            <a:r>
              <a:rPr lang="en-US" dirty="0"/>
              <a:t> Konto </a:t>
            </a:r>
            <a:r>
              <a:rPr lang="en-US" dirty="0" err="1"/>
              <a:t>erstellt</a:t>
            </a:r>
            <a:r>
              <a:rPr lang="en-US" dirty="0"/>
              <a:t> ist</a:t>
            </a:r>
            <a:endParaRPr lang="en-US" b="0" dirty="0"/>
          </a:p>
          <a:p>
            <a:pPr lvl="2" indent="0" algn="just">
              <a:buNone/>
              <a:defRPr/>
            </a:pPr>
            <a:endParaRPr lang="en-US" dirty="0"/>
          </a:p>
          <a:p>
            <a:pPr marL="2857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b="0" dirty="0" err="1"/>
              <a:t>Schließen</a:t>
            </a:r>
            <a:r>
              <a:rPr lang="en-US" b="0" dirty="0"/>
              <a:t> Sie sich mit </a:t>
            </a:r>
            <a:r>
              <a:rPr lang="en-US" b="0" dirty="0" err="1"/>
              <a:t>ihrer</a:t>
            </a:r>
            <a:r>
              <a:rPr lang="en-US" b="0" dirty="0"/>
              <a:t> </a:t>
            </a:r>
            <a:r>
              <a:rPr lang="en-US" b="0" dirty="0" err="1"/>
              <a:t>Buchhaltung</a:t>
            </a:r>
            <a:r>
              <a:rPr lang="en-US" b="0" dirty="0"/>
              <a:t> </a:t>
            </a:r>
            <a:r>
              <a:rPr lang="en-US" b="0" dirty="0" err="1"/>
              <a:t>zusammen</a:t>
            </a:r>
            <a:r>
              <a:rPr lang="en-US" b="0" dirty="0"/>
              <a:t>.</a:t>
            </a:r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r>
              <a:rPr lang="en-US" dirty="0" err="1"/>
              <a:t>Leiten</a:t>
            </a:r>
            <a:r>
              <a:rPr lang="en-US" dirty="0"/>
              <a:t> Sie diese Information an </a:t>
            </a:r>
            <a:r>
              <a:rPr lang="en-US" dirty="0" err="1"/>
              <a:t>ihre</a:t>
            </a:r>
            <a:r>
              <a:rPr lang="en-US" dirty="0"/>
              <a:t> </a:t>
            </a:r>
            <a:r>
              <a:rPr lang="en-US" dirty="0" err="1"/>
              <a:t>Buchhaltung</a:t>
            </a:r>
            <a:r>
              <a:rPr lang="en-US" dirty="0"/>
              <a:t> </a:t>
            </a:r>
            <a:r>
              <a:rPr lang="en-US" dirty="0" err="1"/>
              <a:t>weiter</a:t>
            </a:r>
            <a:r>
              <a:rPr lang="en-US" dirty="0"/>
              <a:t> und </a:t>
            </a:r>
            <a:r>
              <a:rPr lang="en-US" dirty="0" err="1"/>
              <a:t>beziehen</a:t>
            </a:r>
            <a:r>
              <a:rPr lang="en-US" dirty="0"/>
              <a:t> Sie diese in </a:t>
            </a:r>
            <a:r>
              <a:rPr lang="en-US" dirty="0" err="1"/>
              <a:t>mögliche</a:t>
            </a:r>
            <a:r>
              <a:rPr lang="en-US" dirty="0"/>
              <a:t> </a:t>
            </a:r>
            <a:r>
              <a:rPr lang="en-US" dirty="0" err="1"/>
              <a:t>Telefonate</a:t>
            </a:r>
            <a:r>
              <a:rPr lang="en-US" dirty="0"/>
              <a:t> mit ein</a:t>
            </a:r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lvl="2" indent="0" algn="just">
              <a:buNone/>
              <a:defRPr/>
            </a:pPr>
            <a:endParaRPr lang="en-US" dirty="0"/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376965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3"/>
          <p:cNvSpPr>
            <a:spLocks noGrp="1"/>
          </p:cNvSpPr>
          <p:nvPr>
            <p:ph type="ctrTitle"/>
          </p:nvPr>
        </p:nvSpPr>
        <p:spPr>
          <a:xfrm>
            <a:off x="1870519" y="1346200"/>
            <a:ext cx="6986089" cy="3513183"/>
          </a:xfrm>
        </p:spPr>
        <p:txBody>
          <a:bodyPr/>
          <a:lstStyle/>
          <a:p>
            <a:r>
              <a:rPr lang="en-US" altLang="en-US" sz="7200" dirty="0" err="1"/>
              <a:t>Zusammenfassung</a:t>
            </a:r>
            <a:endParaRPr lang="en-US" altLang="en-US" sz="7200" dirty="0"/>
          </a:p>
        </p:txBody>
      </p:sp>
      <p:sp>
        <p:nvSpPr>
          <p:cNvPr id="8192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Hauptpunkte</a:t>
            </a:r>
            <a:endParaRPr lang="en-US" altLang="en-US" dirty="0"/>
          </a:p>
        </p:txBody>
      </p:sp>
      <p:sp>
        <p:nvSpPr>
          <p:cNvPr id="2969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4595813" cy="5013325"/>
          </a:xfrm>
        </p:spPr>
        <p:txBody>
          <a:bodyPr/>
          <a:lstStyle/>
          <a:p>
            <a:pPr marL="228600" indent="-228600" algn="just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85750" indent="-285750" algn="just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Coupa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zentralisiert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Jabils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Beschaffungsprozess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und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versorgt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unseren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geschätzten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Lieferanten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etliche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Vorteile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:</a:t>
            </a:r>
          </a:p>
          <a:p>
            <a:pPr marL="569913" lvl="2" indent="-285750" algn="just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-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Sie können den Rechnungsstatus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bzw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Zahlung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online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einsehen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85750" indent="-285750" algn="just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Viele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Lieferanten haben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ihre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Onlineaktivitäten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ausgeweitet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: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Verwendung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von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Katalogen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und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Preisen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Erhalt und Bestätigung von Bestellungen,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Versand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von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Onlinerechnungen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Erstellung von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ausgerichteten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Katalogen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(falls im CSP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angelegt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) und Kontrolle des Status der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Zahlung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algn="just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/>
            </a:pP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Lieferantenerwartung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: Online arbeiten (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Papierlos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) und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Sicherstellung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dass jeder Bestellung eine Rechnung </a:t>
            </a:r>
            <a:r>
              <a:rPr lang="en-US" b="0" kern="0" dirty="0" err="1">
                <a:solidFill>
                  <a:srgbClr val="000000"/>
                </a:solidFill>
                <a:ea typeface="ＭＳ Ｐゴシック"/>
              </a:rPr>
              <a:t>zugewiesen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ist</a:t>
            </a:r>
          </a:p>
          <a:p>
            <a:pPr marL="571500" lvl="1" indent="-228600" algn="just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Rechnungen werden automatisch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gezahlt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(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nach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den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vereinbarten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Zahlungsbedingungen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) wenn der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Rechnungsbetrag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dem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Bestellwert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gleicht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;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keine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weiterer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Jabil Mitarbeiter muss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hinzugezogen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warden (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pünktliche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Zahlung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ＭＳ Ｐゴシック"/>
              </a:rPr>
              <a:t>garantiert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).</a:t>
            </a: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75" y="2045061"/>
            <a:ext cx="2647950" cy="2647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en-US" altLang="en-US" sz="7200" dirty="0" err="1"/>
              <a:t>Vielen</a:t>
            </a:r>
            <a:r>
              <a:rPr lang="en-US" altLang="en-US" sz="7200" dirty="0"/>
              <a:t> Dank!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Sollten Sie </a:t>
            </a:r>
            <a:r>
              <a:rPr lang="en-US" dirty="0" err="1"/>
              <a:t>Fragen</a:t>
            </a:r>
            <a:r>
              <a:rPr lang="en-US" dirty="0"/>
              <a:t> haben, </a:t>
            </a:r>
            <a:r>
              <a:rPr lang="en-US" dirty="0" err="1"/>
              <a:t>wenden</a:t>
            </a:r>
            <a:r>
              <a:rPr lang="en-US" dirty="0"/>
              <a:t> Sie sich bitte Jabil oder </a:t>
            </a:r>
            <a:r>
              <a:rPr lang="en-US" dirty="0" err="1"/>
              <a:t>schicken</a:t>
            </a:r>
            <a:r>
              <a:rPr lang="en-US" dirty="0"/>
              <a:t> Sie ein Email an P2P_Support@Jabil.com.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en-US" altLang="en-US" dirty="0"/>
              <a:t>Wie Sie davon profitieren?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3725863" cy="4594225"/>
          </a:xfrm>
        </p:spPr>
        <p:txBody>
          <a:bodyPr/>
          <a:lstStyle/>
          <a:p>
            <a:pPr>
              <a:defRPr/>
            </a:pPr>
            <a:r>
              <a:rPr lang="en-US" b="0" dirty="0"/>
              <a:t>Durch die elektronische Zusammenarbeit mit Jabil steigern sie die Effizienz im Bestellprozess, reduzieren Fehler und halten eine bessere Verbindung mit Jabil</a:t>
            </a:r>
          </a:p>
          <a:p>
            <a:pPr algn="just"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Effiziente Rechnungs Verarbeitung (Bestellumwandlung)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Sofortige Sichtbarkeit der Bestellungen und des Rechnungsstatus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Reduzierte manuelle Papierarbeit</a:t>
            </a:r>
          </a:p>
        </p:txBody>
      </p:sp>
      <p:grpSp>
        <p:nvGrpSpPr>
          <p:cNvPr id="24580" name="Group 1"/>
          <p:cNvGrpSpPr>
            <a:grpSpLocks/>
          </p:cNvGrpSpPr>
          <p:nvPr/>
        </p:nvGrpSpPr>
        <p:grpSpPr bwMode="auto">
          <a:xfrm>
            <a:off x="4572000" y="1204913"/>
            <a:ext cx="3843338" cy="4545012"/>
            <a:chOff x="4856163" y="1347788"/>
            <a:chExt cx="3843337" cy="4545012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270750" y="1362075"/>
              <a:ext cx="1428750" cy="1652588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+mn-lt"/>
                </a:rPr>
                <a:t>Reduced</a:t>
              </a:r>
              <a:br>
                <a:rPr lang="en-US" sz="1600" b="1" dirty="0">
                  <a:solidFill>
                    <a:schemeClr val="bg1"/>
                  </a:solidFill>
                  <a:latin typeface="+mn-lt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+mn-lt"/>
                </a:rPr>
                <a:t>Manual </a:t>
              </a:r>
              <a:br>
                <a:rPr lang="en-US" sz="1600" b="1" dirty="0">
                  <a:solidFill>
                    <a:schemeClr val="bg1"/>
                  </a:solidFill>
                  <a:latin typeface="+mn-lt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+mn-lt"/>
                </a:rPr>
                <a:t>Handling</a:t>
              </a:r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5726113" y="1347788"/>
              <a:ext cx="1477963" cy="1708150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+mn-lt"/>
                </a:rPr>
                <a:t>Convenient</a:t>
              </a: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6510338" y="2678113"/>
              <a:ext cx="1547813" cy="1787525"/>
            </a:xfrm>
            <a:custGeom>
              <a:avLst/>
              <a:gdLst>
                <a:gd name="T0" fmla="*/ 722 w 722"/>
                <a:gd name="T1" fmla="*/ 626 h 834"/>
                <a:gd name="T2" fmla="*/ 361 w 722"/>
                <a:gd name="T3" fmla="*/ 834 h 834"/>
                <a:gd name="T4" fmla="*/ 0 w 722"/>
                <a:gd name="T5" fmla="*/ 626 h 834"/>
                <a:gd name="T6" fmla="*/ 0 w 722"/>
                <a:gd name="T7" fmla="*/ 208 h 834"/>
                <a:gd name="T8" fmla="*/ 361 w 722"/>
                <a:gd name="T9" fmla="*/ 0 h 834"/>
                <a:gd name="T10" fmla="*/ 722 w 722"/>
                <a:gd name="T11" fmla="*/ 208 h 834"/>
                <a:gd name="T12" fmla="*/ 722 w 722"/>
                <a:gd name="T13" fmla="*/ 626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2" h="834">
                  <a:moveTo>
                    <a:pt x="722" y="626"/>
                  </a:moveTo>
                  <a:lnTo>
                    <a:pt x="361" y="834"/>
                  </a:lnTo>
                  <a:lnTo>
                    <a:pt x="0" y="626"/>
                  </a:lnTo>
                  <a:lnTo>
                    <a:pt x="0" y="208"/>
                  </a:lnTo>
                  <a:lnTo>
                    <a:pt x="361" y="0"/>
                  </a:lnTo>
                  <a:lnTo>
                    <a:pt x="722" y="208"/>
                  </a:lnTo>
                  <a:lnTo>
                    <a:pt x="722" y="62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+mn-lt"/>
                </a:rPr>
                <a:t>Reduces Supplier Costs</a:t>
              </a: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5721351" y="4105275"/>
              <a:ext cx="1549400" cy="1787525"/>
            </a:xfrm>
            <a:custGeom>
              <a:avLst/>
              <a:gdLst>
                <a:gd name="T0" fmla="*/ 723 w 723"/>
                <a:gd name="T1" fmla="*/ 626 h 834"/>
                <a:gd name="T2" fmla="*/ 362 w 723"/>
                <a:gd name="T3" fmla="*/ 834 h 834"/>
                <a:gd name="T4" fmla="*/ 0 w 723"/>
                <a:gd name="T5" fmla="*/ 626 h 834"/>
                <a:gd name="T6" fmla="*/ 0 w 723"/>
                <a:gd name="T7" fmla="*/ 208 h 834"/>
                <a:gd name="T8" fmla="*/ 362 w 723"/>
                <a:gd name="T9" fmla="*/ 0 h 834"/>
                <a:gd name="T10" fmla="*/ 723 w 723"/>
                <a:gd name="T11" fmla="*/ 208 h 834"/>
                <a:gd name="T12" fmla="*/ 723 w 723"/>
                <a:gd name="T13" fmla="*/ 626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4">
                  <a:moveTo>
                    <a:pt x="723" y="626"/>
                  </a:moveTo>
                  <a:lnTo>
                    <a:pt x="362" y="834"/>
                  </a:lnTo>
                  <a:lnTo>
                    <a:pt x="0" y="626"/>
                  </a:lnTo>
                  <a:lnTo>
                    <a:pt x="0" y="208"/>
                  </a:lnTo>
                  <a:lnTo>
                    <a:pt x="362" y="0"/>
                  </a:lnTo>
                  <a:lnTo>
                    <a:pt x="723" y="208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+mn-lt"/>
                </a:rPr>
                <a:t>Accurate &amp; Efficient</a:t>
              </a:r>
            </a:p>
          </p:txBody>
        </p:sp>
        <p:sp>
          <p:nvSpPr>
            <p:cNvPr id="23" name="Freeform 18"/>
            <p:cNvSpPr>
              <a:spLocks noChangeAspect="1"/>
            </p:cNvSpPr>
            <p:nvPr/>
          </p:nvSpPr>
          <p:spPr bwMode="auto">
            <a:xfrm>
              <a:off x="4856163" y="2665413"/>
              <a:ext cx="1582738" cy="1828800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+mn-lt"/>
                </a:rPr>
                <a:t>Better Cash Flow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en-US" altLang="en-US" sz="7200" dirty="0"/>
              <a:t>Verbindung zum Coupa Supplier Portal</a:t>
            </a:r>
          </a:p>
        </p:txBody>
      </p:sp>
      <p:sp>
        <p:nvSpPr>
          <p:cNvPr id="2662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Verbindung zu Jabil via Coupa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5216525"/>
          </a:xfrm>
        </p:spPr>
        <p:txBody>
          <a:bodyPr/>
          <a:lstStyle/>
          <a:p>
            <a:pPr algn="just"/>
            <a:r>
              <a:rPr lang="en-US" altLang="en-US" b="0" dirty="0"/>
              <a:t>Es ist essentiell, dass sich alle Lieferanten mit Coupa verbinden, um mit Jabil erfolgreich Geschäfte abwickeln. Um sich für CSP anzumelden, gibt es zwei Möglichkeiten: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US" altLang="en-US" b="0" dirty="0"/>
              <a:t>Einladung von Jabil: jeder der folgenden Schritte muss vom Lieferanten durchgeführt warden, bevor er mit Jabil interagieren kann:</a:t>
            </a:r>
          </a:p>
        </p:txBody>
      </p:sp>
      <p:grpSp>
        <p:nvGrpSpPr>
          <p:cNvPr id="27652" name="Group 17"/>
          <p:cNvGrpSpPr>
            <a:grpSpLocks/>
          </p:cNvGrpSpPr>
          <p:nvPr/>
        </p:nvGrpSpPr>
        <p:grpSpPr bwMode="auto">
          <a:xfrm>
            <a:off x="1395412" y="2486818"/>
            <a:ext cx="6270625" cy="3446464"/>
            <a:chOff x="1114697" y="1658490"/>
            <a:chExt cx="6271470" cy="3445354"/>
          </a:xfrm>
        </p:grpSpPr>
        <p:grpSp>
          <p:nvGrpSpPr>
            <p:cNvPr id="27654" name="Group 18"/>
            <p:cNvGrpSpPr>
              <a:grpSpLocks/>
            </p:cNvGrpSpPr>
            <p:nvPr/>
          </p:nvGrpSpPr>
          <p:grpSpPr bwMode="auto">
            <a:xfrm>
              <a:off x="5910295" y="1658491"/>
              <a:ext cx="1475872" cy="3445353"/>
              <a:chOff x="5387869" y="2059708"/>
              <a:chExt cx="1475872" cy="3445353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5391931" y="2059708"/>
                <a:ext cx="1419416" cy="1479073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80000">
                    <a:schemeClr val="accent1"/>
                  </a:gs>
                  <a:gs pos="100000">
                    <a:schemeClr val="accent1"/>
                  </a:gs>
                </a:gsLst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82" name="Group 46"/>
              <p:cNvGrpSpPr>
                <a:grpSpLocks/>
              </p:cNvGrpSpPr>
              <p:nvPr/>
            </p:nvGrpSpPr>
            <p:grpSpPr bwMode="auto">
              <a:xfrm>
                <a:off x="5438737" y="2109105"/>
                <a:ext cx="1325720" cy="1379940"/>
                <a:chOff x="5917412" y="1115736"/>
                <a:chExt cx="1631769" cy="1631482"/>
              </a:xfrm>
            </p:grpSpPr>
            <p:sp>
              <p:nvSpPr>
                <p:cNvPr id="51" name="Oval 50"/>
                <p:cNvSpPr/>
                <p:nvPr/>
              </p:nvSpPr>
              <p:spPr>
                <a:xfrm>
                  <a:off x="5924291" y="1115498"/>
                  <a:ext cx="1623977" cy="1632357"/>
                </a:xfrm>
                <a:prstGeom prst="ellips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52" name="Oval 5"/>
                <p:cNvSpPr/>
                <p:nvPr/>
              </p:nvSpPr>
              <p:spPr>
                <a:xfrm>
                  <a:off x="6150983" y="1348156"/>
                  <a:ext cx="1164730" cy="1167041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26670" tIns="26670" rIns="26670" bIns="26670" spcCol="1270" anchor="ctr"/>
                <a:lstStyle/>
                <a:p>
                  <a:pPr algn="ctr" defTabSz="93345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1400" dirty="0"/>
                    <a:t>Transact with Jabil </a:t>
                  </a:r>
                </a:p>
              </p:txBody>
            </p:sp>
          </p:grpSp>
          <p:grpSp>
            <p:nvGrpSpPr>
              <p:cNvPr id="27683" name="Group 47"/>
              <p:cNvGrpSpPr>
                <a:grpSpLocks/>
              </p:cNvGrpSpPr>
              <p:nvPr/>
            </p:nvGrpSpPr>
            <p:grpSpPr bwMode="auto">
              <a:xfrm>
                <a:off x="5387869" y="3565760"/>
                <a:ext cx="1475872" cy="1939301"/>
                <a:chOff x="5854801" y="2837793"/>
                <a:chExt cx="1816584" cy="958127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5924291" y="2837793"/>
                  <a:ext cx="1623977" cy="958127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50" name="Rectangle 49"/>
                <p:cNvSpPr/>
                <p:nvPr/>
              </p:nvSpPr>
              <p:spPr>
                <a:xfrm>
                  <a:off x="5854801" y="2837793"/>
                  <a:ext cx="1816584" cy="9581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49530" tIns="49530" rIns="49530" bIns="49530" spcCol="1270"/>
                <a:lstStyle/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en-US" sz="1200" dirty="0"/>
                    <a:t>Bestellungen empfangen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en-US" sz="1200" dirty="0"/>
                    <a:t>Rechnung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en-US" sz="1200" dirty="0"/>
                    <a:t>Zahlungsdetails anzeigen</a:t>
                  </a:r>
                </a:p>
              </p:txBody>
            </p:sp>
          </p:grpSp>
        </p:grpSp>
        <p:grpSp>
          <p:nvGrpSpPr>
            <p:cNvPr id="27655" name="Group 19"/>
            <p:cNvGrpSpPr>
              <a:grpSpLocks/>
            </p:cNvGrpSpPr>
            <p:nvPr/>
          </p:nvGrpSpPr>
          <p:grpSpPr bwMode="auto">
            <a:xfrm>
              <a:off x="4358398" y="1658490"/>
              <a:ext cx="1551897" cy="3445354"/>
              <a:chOff x="3916931" y="2059707"/>
              <a:chExt cx="1551897" cy="3445354"/>
            </a:xfrm>
          </p:grpSpPr>
          <p:sp>
            <p:nvSpPr>
              <p:cNvPr id="38" name="Teardrop 37"/>
              <p:cNvSpPr/>
              <p:nvPr/>
            </p:nvSpPr>
            <p:spPr>
              <a:xfrm rot="2700000">
                <a:off x="3887896" y="2088742"/>
                <a:ext cx="1479073" cy="1421004"/>
              </a:xfrm>
              <a:prstGeom prst="teardrop">
                <a:avLst>
                  <a:gd name="adj" fmla="val 10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74" name="Group 38"/>
              <p:cNvGrpSpPr>
                <a:grpSpLocks/>
              </p:cNvGrpSpPr>
              <p:nvPr/>
            </p:nvGrpSpPr>
            <p:grpSpPr bwMode="auto">
              <a:xfrm>
                <a:off x="3970911" y="2109105"/>
                <a:ext cx="1497917" cy="3395956"/>
                <a:chOff x="3970911" y="2109105"/>
                <a:chExt cx="1497917" cy="3395956"/>
              </a:xfrm>
            </p:grpSpPr>
            <p:grpSp>
              <p:nvGrpSpPr>
                <p:cNvPr id="27675" name="Group 39"/>
                <p:cNvGrpSpPr>
                  <a:grpSpLocks/>
                </p:cNvGrpSpPr>
                <p:nvPr/>
              </p:nvGrpSpPr>
              <p:grpSpPr bwMode="auto">
                <a:xfrm>
                  <a:off x="3971126" y="2109105"/>
                  <a:ext cx="1325720" cy="1379940"/>
                  <a:chOff x="4110997" y="1115736"/>
                  <a:chExt cx="1631769" cy="1631482"/>
                </a:xfrm>
              </p:grpSpPr>
              <p:sp>
                <p:nvSpPr>
                  <p:cNvPr id="44" name="Oval 43"/>
                  <p:cNvSpPr/>
                  <p:nvPr/>
                </p:nvSpPr>
                <p:spPr>
                  <a:xfrm>
                    <a:off x="4110734" y="1115498"/>
                    <a:ext cx="1631795" cy="1632357"/>
                  </a:xfrm>
                  <a:prstGeom prst="ellipse">
                    <a:avLst/>
                  </a:prstGeom>
                </p:spPr>
                <p:style>
                  <a:lnRef idx="1">
                    <a:schemeClr val="accent3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5" name="Oval 10"/>
                  <p:cNvSpPr/>
                  <p:nvPr/>
                </p:nvSpPr>
                <p:spPr>
                  <a:xfrm>
                    <a:off x="4343289" y="1348156"/>
                    <a:ext cx="1166683" cy="1167041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26670" tIns="26670" rIns="26670" bIns="26670" spcCol="1270" anchor="ctr"/>
                  <a:lstStyle/>
                  <a:p>
                    <a:pPr algn="ctr" defTabSz="933450">
                      <a:lnSpc>
                        <a:spcPct val="90000"/>
                      </a:lnSpc>
                      <a:spcAft>
                        <a:spcPct val="35000"/>
                      </a:spcAft>
                      <a:defRPr/>
                    </a:pPr>
                    <a:r>
                      <a:rPr lang="en-US" sz="1400" dirty="0"/>
                      <a:t>Update Account</a:t>
                    </a:r>
                  </a:p>
                </p:txBody>
              </p:sp>
            </p:grpSp>
            <p:grpSp>
              <p:nvGrpSpPr>
                <p:cNvPr id="27676" name="Group 40"/>
                <p:cNvGrpSpPr>
                  <a:grpSpLocks/>
                </p:cNvGrpSpPr>
                <p:nvPr/>
              </p:nvGrpSpPr>
              <p:grpSpPr bwMode="auto">
                <a:xfrm>
                  <a:off x="3970911" y="3565760"/>
                  <a:ext cx="1497917" cy="1939301"/>
                  <a:chOff x="4110734" y="2837793"/>
                  <a:chExt cx="1843719" cy="958127"/>
                </a:xfrm>
              </p:grpSpPr>
              <p:sp>
                <p:nvSpPr>
                  <p:cNvPr id="42" name="Rectangle 41"/>
                  <p:cNvSpPr/>
                  <p:nvPr/>
                </p:nvSpPr>
                <p:spPr>
                  <a:xfrm>
                    <a:off x="4110734" y="2837793"/>
                    <a:ext cx="1631795" cy="958127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4110734" y="2837793"/>
                    <a:ext cx="1843719" cy="958127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49530" tIns="49530" rIns="49530" bIns="49530" spcCol="1270"/>
                  <a:lstStyle/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en-US" sz="1200" dirty="0"/>
                      <a:t>Benutzer hinzufügen</a:t>
                    </a:r>
                  </a:p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en-US" sz="1200" dirty="0"/>
                      <a:t>Profil erneuern</a:t>
                    </a:r>
                  </a:p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en-US" sz="1200" dirty="0"/>
                      <a:t>Profile zusammenfügen</a:t>
                    </a:r>
                  </a:p>
                </p:txBody>
              </p:sp>
            </p:grpSp>
          </p:grpSp>
        </p:grpSp>
        <p:grpSp>
          <p:nvGrpSpPr>
            <p:cNvPr id="27656" name="Group 20"/>
            <p:cNvGrpSpPr>
              <a:grpSpLocks/>
            </p:cNvGrpSpPr>
            <p:nvPr/>
          </p:nvGrpSpPr>
          <p:grpSpPr bwMode="auto">
            <a:xfrm>
              <a:off x="2677895" y="1658491"/>
              <a:ext cx="1860848" cy="3445353"/>
              <a:chOff x="2329578" y="2059708"/>
              <a:chExt cx="1860848" cy="3445353"/>
            </a:xfrm>
          </p:grpSpPr>
          <p:sp>
            <p:nvSpPr>
              <p:cNvPr id="31" name="Teardrop 30"/>
              <p:cNvSpPr/>
              <p:nvPr/>
            </p:nvSpPr>
            <p:spPr>
              <a:xfrm rot="2700000">
                <a:off x="2426674" y="2088743"/>
                <a:ext cx="1479073" cy="1421003"/>
              </a:xfrm>
              <a:prstGeom prst="teardrop">
                <a:avLst>
                  <a:gd name="adj" fmla="val 10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67" name="Group 31"/>
              <p:cNvGrpSpPr>
                <a:grpSpLocks/>
              </p:cNvGrpSpPr>
              <p:nvPr/>
            </p:nvGrpSpPr>
            <p:grpSpPr bwMode="auto">
              <a:xfrm>
                <a:off x="2503516" y="2109105"/>
                <a:ext cx="1325720" cy="1379940"/>
                <a:chOff x="2304582" y="1115736"/>
                <a:chExt cx="1631769" cy="1631482"/>
              </a:xfrm>
            </p:grpSpPr>
            <p:sp>
              <p:nvSpPr>
                <p:cNvPr id="36" name="Oval 35"/>
                <p:cNvSpPr/>
                <p:nvPr/>
              </p:nvSpPr>
              <p:spPr>
                <a:xfrm>
                  <a:off x="2304365" y="1115498"/>
                  <a:ext cx="1631794" cy="1632357"/>
                </a:xfrm>
                <a:prstGeom prst="ellipse">
                  <a:avLst/>
                </a:prstGeom>
              </p:spPr>
              <p:style>
                <a:lnRef idx="1">
                  <a:schemeClr val="accent4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7" name="Oval 15"/>
                <p:cNvSpPr/>
                <p:nvPr/>
              </p:nvSpPr>
              <p:spPr>
                <a:xfrm>
                  <a:off x="2536920" y="1348156"/>
                  <a:ext cx="1166685" cy="1167041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26670" tIns="26670" rIns="26670" bIns="26670" spcCol="1270" anchor="ctr"/>
                <a:lstStyle/>
                <a:p>
                  <a:pPr algn="ctr" defTabSz="93345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1400" dirty="0"/>
                    <a:t>Accept Invitation from CSP</a:t>
                  </a:r>
                </a:p>
              </p:txBody>
            </p:sp>
          </p:grpSp>
          <p:grpSp>
            <p:nvGrpSpPr>
              <p:cNvPr id="27668" name="Group 32"/>
              <p:cNvGrpSpPr>
                <a:grpSpLocks/>
              </p:cNvGrpSpPr>
              <p:nvPr/>
            </p:nvGrpSpPr>
            <p:grpSpPr bwMode="auto">
              <a:xfrm>
                <a:off x="2329578" y="3565760"/>
                <a:ext cx="1860848" cy="1939301"/>
                <a:chOff x="2090490" y="2837793"/>
                <a:chExt cx="2290435" cy="958127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2304365" y="2837793"/>
                  <a:ext cx="1631794" cy="958127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5" name="Rectangle 34"/>
                <p:cNvSpPr/>
                <p:nvPr/>
              </p:nvSpPr>
              <p:spPr>
                <a:xfrm>
                  <a:off x="2090490" y="2837793"/>
                  <a:ext cx="2290435" cy="9581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49530" tIns="49530" rIns="49530" bIns="49530" spcCol="1270"/>
                <a:lstStyle/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en-US" sz="1200" dirty="0"/>
                    <a:t>Kommt automatisiert von “Coupa for Suppliers”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en-US" sz="1200" dirty="0"/>
                    <a:t>Zugestellt an den bevorzugten Kontakt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en-US" sz="1200" dirty="0"/>
                    <a:t>Bitte Spam Ordner kontrollieren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en-US" sz="1200" dirty="0"/>
                    <a:t>Muss eine spezifische Adresse sein</a:t>
                  </a:r>
                </a:p>
              </p:txBody>
            </p:sp>
          </p:grpSp>
        </p:grpSp>
        <p:grpSp>
          <p:nvGrpSpPr>
            <p:cNvPr id="27657" name="Group 21"/>
            <p:cNvGrpSpPr>
              <a:grpSpLocks/>
            </p:cNvGrpSpPr>
            <p:nvPr/>
          </p:nvGrpSpPr>
          <p:grpSpPr bwMode="auto">
            <a:xfrm>
              <a:off x="1114697" y="1658490"/>
              <a:ext cx="1675740" cy="3445354"/>
              <a:chOff x="853440" y="2059707"/>
              <a:chExt cx="1675740" cy="3445354"/>
            </a:xfrm>
          </p:grpSpPr>
          <p:sp>
            <p:nvSpPr>
              <p:cNvPr id="23" name="Teardrop 22"/>
              <p:cNvSpPr/>
              <p:nvPr/>
            </p:nvSpPr>
            <p:spPr>
              <a:xfrm rot="2700000">
                <a:off x="958568" y="2089536"/>
                <a:ext cx="1479073" cy="1419416"/>
              </a:xfrm>
              <a:prstGeom prst="teardrop">
                <a:avLst>
                  <a:gd name="adj" fmla="val 10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59" name="Group 23"/>
              <p:cNvGrpSpPr>
                <a:grpSpLocks/>
              </p:cNvGrpSpPr>
              <p:nvPr/>
            </p:nvGrpSpPr>
            <p:grpSpPr bwMode="auto">
              <a:xfrm>
                <a:off x="853440" y="2109105"/>
                <a:ext cx="1675740" cy="3395956"/>
                <a:chOff x="853440" y="2109105"/>
                <a:chExt cx="1675740" cy="3395956"/>
              </a:xfrm>
            </p:grpSpPr>
            <p:grpSp>
              <p:nvGrpSpPr>
                <p:cNvPr id="27660" name="Group 24"/>
                <p:cNvGrpSpPr>
                  <a:grpSpLocks/>
                </p:cNvGrpSpPr>
                <p:nvPr/>
              </p:nvGrpSpPr>
              <p:grpSpPr bwMode="auto">
                <a:xfrm>
                  <a:off x="1035907" y="2109105"/>
                  <a:ext cx="1325720" cy="1379940"/>
                  <a:chOff x="498168" y="1115736"/>
                  <a:chExt cx="1631769" cy="1631482"/>
                </a:xfrm>
              </p:grpSpPr>
              <p:sp>
                <p:nvSpPr>
                  <p:cNvPr id="29" name="Oval 28"/>
                  <p:cNvSpPr/>
                  <p:nvPr/>
                </p:nvSpPr>
                <p:spPr>
                  <a:xfrm>
                    <a:off x="498316" y="1115498"/>
                    <a:ext cx="1623978" cy="1632357"/>
                  </a:xfrm>
                  <a:prstGeom prst="ellipse">
                    <a:avLst/>
                  </a:prstGeom>
                </p:spPr>
                <p:style>
                  <a:lnRef idx="1">
                    <a:schemeClr val="accent5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0" name="Oval 20"/>
                  <p:cNvSpPr/>
                  <p:nvPr/>
                </p:nvSpPr>
                <p:spPr>
                  <a:xfrm>
                    <a:off x="730871" y="1348156"/>
                    <a:ext cx="1158866" cy="1167041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26670" tIns="26670" rIns="26670" bIns="26670" spcCol="1270" anchor="ctr"/>
                  <a:lstStyle/>
                  <a:p>
                    <a:pPr algn="ctr" defTabSz="933450">
                      <a:lnSpc>
                        <a:spcPct val="90000"/>
                      </a:lnSpc>
                      <a:spcAft>
                        <a:spcPct val="35000"/>
                      </a:spcAft>
                      <a:defRPr/>
                    </a:pPr>
                    <a:r>
                      <a:rPr lang="en-US" sz="1400" dirty="0"/>
                      <a:t>Update Contact Details</a:t>
                    </a:r>
                  </a:p>
                </p:txBody>
              </p:sp>
            </p:grpSp>
            <p:grpSp>
              <p:nvGrpSpPr>
                <p:cNvPr id="27661" name="Group 25"/>
                <p:cNvGrpSpPr>
                  <a:grpSpLocks/>
                </p:cNvGrpSpPr>
                <p:nvPr/>
              </p:nvGrpSpPr>
              <p:grpSpPr bwMode="auto">
                <a:xfrm>
                  <a:off x="853440" y="3565760"/>
                  <a:ext cx="1675740" cy="1939301"/>
                  <a:chOff x="273578" y="2837793"/>
                  <a:chExt cx="2062593" cy="958127"/>
                </a:xfrm>
              </p:grpSpPr>
              <p:sp>
                <p:nvSpPr>
                  <p:cNvPr id="27" name="Rectangle 26"/>
                  <p:cNvSpPr/>
                  <p:nvPr/>
                </p:nvSpPr>
                <p:spPr>
                  <a:xfrm>
                    <a:off x="498316" y="2837793"/>
                    <a:ext cx="1623978" cy="958127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273578" y="2837793"/>
                    <a:ext cx="2062593" cy="958127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49530" tIns="49530" rIns="49530" bIns="49530" spcCol="1270"/>
                  <a:lstStyle/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en-US" sz="1200" dirty="0"/>
                      <a:t>Bekanntgabe der Lieferantenkontakte</a:t>
                    </a:r>
                  </a:p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en-US" sz="1200" dirty="0"/>
                      <a:t>Bevorzugter Kontakt, Bestellung Email, Rechnung Email, Bank Details</a:t>
                    </a:r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47F6F-89CF-46C6-A986-19786205D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Verbindung zu Jabil via Coupa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EE654A-82BB-4255-95B6-0D6EE3E5D5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5216525"/>
          </a:xfrm>
        </p:spPr>
        <p:txBody>
          <a:bodyPr/>
          <a:lstStyle/>
          <a:p>
            <a:pPr marL="342900" indent="-342900" algn="just">
              <a:buFont typeface="+mj-lt"/>
              <a:buAutoNum type="arabicParenR" startAt="2"/>
            </a:pPr>
            <a:r>
              <a:rPr lang="en-US" altLang="en-US" b="0" dirty="0"/>
              <a:t>Email mit Bestelldaten: Sollten Sie mit Jabil über Emailbestellungen kommunizieren und noch kein CSP verwenden, können Sie einen Account direkt über die Emailbestellung (Link) eröffnen</a:t>
            </a:r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algn="just"/>
            <a:endParaRPr lang="en-US" altLang="en-US" b="0" dirty="0"/>
          </a:p>
          <a:p>
            <a:pPr algn="just"/>
            <a:r>
              <a:rPr lang="en-US" altLang="en-US" b="0" dirty="0"/>
              <a:t>Klicken Sie auf den Konto einrichten Button, um ein Konto direct im CSP anzulegen</a:t>
            </a:r>
          </a:p>
          <a:p>
            <a:pPr algn="just"/>
            <a:r>
              <a:rPr lang="en-US" altLang="en-US" b="0" i="1" dirty="0"/>
              <a:t>Anmerkung: Sind sie bereits mit CSP verbunden, sehen sie die </a:t>
            </a:r>
            <a:r>
              <a:rPr lang="en-US" altLang="en-US" i="1" dirty="0"/>
              <a:t>Login</a:t>
            </a:r>
            <a:r>
              <a:rPr lang="en-US" altLang="en-US" b="0" i="1" dirty="0"/>
              <a:t> Schaltfläche statt </a:t>
            </a:r>
            <a:r>
              <a:rPr lang="en-US" altLang="en-US" i="1" dirty="0"/>
              <a:t>Konto einrichten</a:t>
            </a:r>
            <a:endParaRPr lang="en-US" altLang="en-US" b="0" i="1" dirty="0"/>
          </a:p>
        </p:txBody>
      </p:sp>
      <p:pic>
        <p:nvPicPr>
          <p:cNvPr id="2050" name="Picture 2" descr="po_email_no_csp_account.png">
            <a:extLst>
              <a:ext uri="{FF2B5EF4-FFF2-40B4-BE49-F238E27FC236}">
                <a16:creationId xmlns:a16="http://schemas.microsoft.com/office/drawing/2014/main" id="{8E06FB34-9BD0-4501-8A9D-A92F200B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1877291"/>
            <a:ext cx="630555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796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752475" y="405673"/>
            <a:ext cx="7639050" cy="519113"/>
          </a:xfrm>
        </p:spPr>
        <p:txBody>
          <a:bodyPr/>
          <a:lstStyle/>
          <a:p>
            <a:r>
              <a:rPr lang="en-US" altLang="en-US" dirty="0"/>
              <a:t>Coupa Supplier Portal (CSP) Einführung</a:t>
            </a:r>
          </a:p>
        </p:txBody>
      </p:sp>
      <p:sp>
        <p:nvSpPr>
          <p:cNvPr id="2867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195388"/>
            <a:ext cx="7639050" cy="4594225"/>
          </a:xfrm>
        </p:spPr>
        <p:txBody>
          <a:bodyPr/>
          <a:lstStyle/>
          <a:p>
            <a:endParaRPr lang="en-US" altLang="en-US" b="0" dirty="0"/>
          </a:p>
          <a:p>
            <a:r>
              <a:rPr lang="en-US" altLang="en-US" b="0" dirty="0"/>
              <a:t>Das unten angeführte Mail erhalten Sie direkt vom Coupa Suppliers Portal. Bitte benachrichtigen Sie Ihre KollegInnen, auf diese Einladung zu achten und entsprechend zu handeln, sobald sie eingetroffen ist. </a:t>
            </a:r>
            <a:r>
              <a:rPr lang="en-US" altLang="en-US" dirty="0"/>
              <a:t>Achtung</a:t>
            </a:r>
            <a:r>
              <a:rPr lang="en-US" altLang="en-US" b="0" dirty="0"/>
              <a:t>: Die Einladung ist zeitlich begrenzt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310086"/>
            <a:ext cx="7639050" cy="40200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Global PowerPoint Toolbar"/>
  <p:tag name="TOOLBARVERSION" val="5.1"/>
  <p:tag name="TYPE" val="Screen"/>
  <p:tag name="KEYWORD" val="SCREEN"/>
  <p:tag name="TEMPLATEVERSION" val="03/03/2016 06:42: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PMG_Standard_4x3_0922_2015">
  <a:themeElements>
    <a:clrScheme name="New KPMG Colours">
      <a:dk1>
        <a:srgbClr val="000000"/>
      </a:dk1>
      <a:lt1>
        <a:sysClr val="window" lastClr="FFFFFF"/>
      </a:lt1>
      <a:dk2>
        <a:srgbClr val="00338D"/>
      </a:dk2>
      <a:lt2>
        <a:srgbClr val="F0F0F0"/>
      </a:lt2>
      <a:accent1>
        <a:srgbClr val="0091DA"/>
      </a:accent1>
      <a:accent2>
        <a:srgbClr val="6D2077"/>
      </a:accent2>
      <a:accent3>
        <a:srgbClr val="005EB8"/>
      </a:accent3>
      <a:accent4>
        <a:srgbClr val="00A3A1"/>
      </a:accent4>
      <a:accent5>
        <a:srgbClr val="EAAA00"/>
      </a:accent5>
      <a:accent6>
        <a:srgbClr val="43B02A"/>
      </a:accent6>
      <a:hlink>
        <a:srgbClr val="0091DA"/>
      </a:hlink>
      <a:folHlink>
        <a:srgbClr val="0091DA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610" tIns="54610" rIns="54610" bIns="54610" rtlCol="0" anchor="ctr"/>
      <a:lstStyle>
        <a:defPPr algn="l">
          <a:defRPr sz="15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15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KPMG Advisory - Screen Standard.potx" id="{3B7ED50C-F801-4B9D-9EE8-B32BF90E0BFB}" vid="{CDDF1AE7-3229-41A6-B977-E8195C486C1D}"/>
    </a:ext>
  </a:extLst>
</a:theme>
</file>

<file path=ppt/theme/theme2.xml><?xml version="1.0" encoding="utf-8"?>
<a:theme xmlns:a="http://schemas.openxmlformats.org/drawingml/2006/main" name="Default Theme">
  <a:themeElements>
    <a:clrScheme name="Battelle">
      <a:dk1>
        <a:sysClr val="windowText" lastClr="000000"/>
      </a:dk1>
      <a:lt1>
        <a:sysClr val="window" lastClr="FFFFFF"/>
      </a:lt1>
      <a:dk2>
        <a:srgbClr val="004280"/>
      </a:dk2>
      <a:lt2>
        <a:srgbClr val="D2D2D2"/>
      </a:lt2>
      <a:accent1>
        <a:srgbClr val="0076BE"/>
      </a:accent1>
      <a:accent2>
        <a:srgbClr val="DF6420"/>
      </a:accent2>
      <a:accent3>
        <a:srgbClr val="73B564"/>
      </a:accent3>
      <a:accent4>
        <a:srgbClr val="FAA41A"/>
      </a:accent4>
      <a:accent5>
        <a:srgbClr val="004280"/>
      </a:accent5>
      <a:accent6>
        <a:srgbClr val="424242"/>
      </a:accent6>
      <a:hlink>
        <a:srgbClr val="004280"/>
      </a:hlink>
      <a:folHlink>
        <a:srgbClr val="005EB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0">
          <a:gsLst>
            <a:gs pos="0">
              <a:srgbClr val="EAEAEA"/>
            </a:gs>
            <a:gs pos="100000">
              <a:schemeClr val="bg2"/>
            </a:gs>
          </a:gsLst>
          <a:lin ang="5400000" scaled="1"/>
        </a:gradFill>
        <a:ln w="127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oupa Sterring Committe - Inital" id="{DF83BE03-D380-4411-A109-583555D824D8}" vid="{F4B9AEB6-04A4-4030-8167-DFD1A1B8606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2259</Words>
  <Application>Microsoft Office PowerPoint</Application>
  <PresentationFormat>On-screen Show (4:3)</PresentationFormat>
  <Paragraphs>275</Paragraphs>
  <Slides>43</Slides>
  <Notes>1</Notes>
  <HiddenSlides>0</HiddenSlides>
  <MMClips>0</MMClips>
  <ScaleCrop>false</ScaleCrop>
  <HeadingPairs>
    <vt:vector size="10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  <vt:variant>
        <vt:lpstr>Custom Shows</vt:lpstr>
      </vt:variant>
      <vt:variant>
        <vt:i4>1</vt:i4>
      </vt:variant>
    </vt:vector>
  </HeadingPairs>
  <TitlesOfParts>
    <vt:vector size="57" baseType="lpstr">
      <vt:lpstr>ＭＳ Ｐゴシック</vt:lpstr>
      <vt:lpstr>ＭＳ Ｐゴシック</vt:lpstr>
      <vt:lpstr>Arial</vt:lpstr>
      <vt:lpstr>Calibri</vt:lpstr>
      <vt:lpstr>Courier New</vt:lpstr>
      <vt:lpstr>KPMG Extralight</vt:lpstr>
      <vt:lpstr>Museo Sans For Dell</vt:lpstr>
      <vt:lpstr>Symbol</vt:lpstr>
      <vt:lpstr>Times New Roman</vt:lpstr>
      <vt:lpstr>Wingdings</vt:lpstr>
      <vt:lpstr>KPMG_Standard_4x3_0922_2015</vt:lpstr>
      <vt:lpstr>Default Theme</vt:lpstr>
      <vt:lpstr>think-cell Slide</vt:lpstr>
      <vt:lpstr>Lieferanten CSP Training Jabil P2P Einführung: Coupa Supplier Portal (CSP)</vt:lpstr>
      <vt:lpstr>Agenda</vt:lpstr>
      <vt:lpstr>Einführung in Coupa</vt:lpstr>
      <vt:lpstr>Was ist Coupa?</vt:lpstr>
      <vt:lpstr>Wie Sie davon profitieren?</vt:lpstr>
      <vt:lpstr>Verbindung zum Coupa Supplier Portal</vt:lpstr>
      <vt:lpstr>Verbindung zu Jabil via Coupa</vt:lpstr>
      <vt:lpstr>Verbindung zu Jabil via Coupa</vt:lpstr>
      <vt:lpstr>Coupa Supplier Portal (CSP) Einführung</vt:lpstr>
      <vt:lpstr>Ein System, zwei Methoden</vt:lpstr>
      <vt:lpstr>Lieferanten-benachrichtigung (Email)</vt:lpstr>
      <vt:lpstr>Abwicklung in Coupa via Email </vt:lpstr>
      <vt:lpstr>Erhalt einer Bestellung via Email</vt:lpstr>
      <vt:lpstr>Bestätigung einer Bestellung via Email</vt:lpstr>
      <vt:lpstr>Bestätigung einer Bestellung via Email</vt:lpstr>
      <vt:lpstr>Eine Rechnung via Email erstellen</vt:lpstr>
      <vt:lpstr>Eine Rechnung via Email erstellen</vt:lpstr>
      <vt:lpstr>Eine Rechnung via Email erstellen</vt:lpstr>
      <vt:lpstr>Eine Rechnung via Email erstellen</vt:lpstr>
      <vt:lpstr>Eine Rechnung via Email erstellen</vt:lpstr>
      <vt:lpstr>Coupa Supplier Portal (CSP)</vt:lpstr>
      <vt:lpstr>Email und CSP sind verbunden</vt:lpstr>
      <vt:lpstr>Erhalt &amp; Ansehen der Bestellungen</vt:lpstr>
      <vt:lpstr>Erhalt &amp; Ansehen der Bestellungen</vt:lpstr>
      <vt:lpstr>Bestellungen bestätigen</vt:lpstr>
      <vt:lpstr>Rechnung erstellen</vt:lpstr>
      <vt:lpstr>Rechnung erstellen</vt:lpstr>
      <vt:lpstr>Rechnung erstellen</vt:lpstr>
      <vt:lpstr>Rechnung erstellen</vt:lpstr>
      <vt:lpstr>Rechnung erstellen</vt:lpstr>
      <vt:lpstr>Rechnung erstellen</vt:lpstr>
      <vt:lpstr>Rechnung erstellen</vt:lpstr>
      <vt:lpstr>Rechnung erstellen</vt:lpstr>
      <vt:lpstr>Rechnung erstellen</vt:lpstr>
      <vt:lpstr>Rechnungsstatus</vt:lpstr>
      <vt:lpstr>Änderung der Profil Einstellungen</vt:lpstr>
      <vt:lpstr>Änderung der Profil Einstellungen</vt:lpstr>
      <vt:lpstr>Benutzerzulassung</vt:lpstr>
      <vt:lpstr>Weitere Schritte</vt:lpstr>
      <vt:lpstr>Weitere Schritte zur CSP  Einführung</vt:lpstr>
      <vt:lpstr>Zusammenfassung</vt:lpstr>
      <vt:lpstr>Hauptpunkte</vt:lpstr>
      <vt:lpstr>Vielen Dank!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DART User Guideline</dc:title>
  <dc:creator>Christopher Febreo</dc:creator>
  <cp:lastModifiedBy>Patrick Kalod</cp:lastModifiedBy>
  <cp:revision>578</cp:revision>
  <cp:lastPrinted>2016-02-17T16:30:31Z</cp:lastPrinted>
  <dcterms:created xsi:type="dcterms:W3CDTF">2014-02-24T20:19:36Z</dcterms:created>
  <dcterms:modified xsi:type="dcterms:W3CDTF">2019-02-06T19:47:20Z</dcterms:modified>
</cp:coreProperties>
</file>