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9850"/>
  <p:notesSz cx="9144000" cy="51498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40" autoAdjust="0"/>
    <p:restoredTop sz="94660"/>
  </p:normalViewPr>
  <p:slideViewPr>
    <p:cSldViewPr>
      <p:cViewPr varScale="1">
        <p:scale>
          <a:sx n="114" d="100"/>
          <a:sy n="114" d="100"/>
        </p:scale>
        <p:origin x="102" y="42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258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80013" y="0"/>
            <a:ext cx="3962400" cy="258763"/>
          </a:xfrm>
          <a:prstGeom prst="rect">
            <a:avLst/>
          </a:prstGeom>
        </p:spPr>
        <p:txBody>
          <a:bodyPr vert="horz" lIns="91440" tIns="45720" rIns="91440" bIns="45720" rtlCol="0"/>
          <a:lstStyle>
            <a:lvl1pPr algn="r">
              <a:defRPr sz="1200"/>
            </a:lvl1pPr>
          </a:lstStyle>
          <a:p>
            <a:fld id="{D8D0C3F5-AD22-4CBA-A375-1967C88E1E68}" type="datetimeFigureOut">
              <a:rPr kumimoji="1" lang="ja-JP" altLang="en-US" smtClean="0"/>
              <a:t>2019/7/2</a:t>
            </a:fld>
            <a:endParaRPr kumimoji="1" lang="ja-JP" altLang="en-US"/>
          </a:p>
        </p:txBody>
      </p:sp>
      <p:sp>
        <p:nvSpPr>
          <p:cNvPr id="4" name="スライド イメージ プレースホルダー 3"/>
          <p:cNvSpPr>
            <a:spLocks noGrp="1" noRot="1" noChangeAspect="1"/>
          </p:cNvSpPr>
          <p:nvPr>
            <p:ph type="sldImg" idx="2"/>
          </p:nvPr>
        </p:nvSpPr>
        <p:spPr>
          <a:xfrm>
            <a:off x="3030538" y="644525"/>
            <a:ext cx="3082925" cy="17367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2478088"/>
            <a:ext cx="7315200" cy="202882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4891088"/>
            <a:ext cx="3962400" cy="25876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80013" y="4891088"/>
            <a:ext cx="3962400" cy="258762"/>
          </a:xfrm>
          <a:prstGeom prst="rect">
            <a:avLst/>
          </a:prstGeom>
        </p:spPr>
        <p:txBody>
          <a:bodyPr vert="horz" lIns="91440" tIns="45720" rIns="91440" bIns="45720" rtlCol="0" anchor="b"/>
          <a:lstStyle>
            <a:lvl1pPr algn="r">
              <a:defRPr sz="1200"/>
            </a:lvl1pPr>
          </a:lstStyle>
          <a:p>
            <a:fld id="{EB0F1B32-C661-46CC-A4B5-ACD5A8E9D700}" type="slidenum">
              <a:rPr kumimoji="1" lang="ja-JP" altLang="en-US" smtClean="0"/>
              <a:t>‹#›</a:t>
            </a:fld>
            <a:endParaRPr kumimoji="1" lang="ja-JP" altLang="en-US"/>
          </a:p>
        </p:txBody>
      </p:sp>
    </p:spTree>
    <p:extLst>
      <p:ext uri="{BB962C8B-B14F-4D97-AF65-F5344CB8AC3E}">
        <p14:creationId xmlns:p14="http://schemas.microsoft.com/office/powerpoint/2010/main" val="3342778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B0F1B32-C661-46CC-A4B5-ACD5A8E9D700}" type="slidenum">
              <a:rPr kumimoji="1" lang="ja-JP" altLang="en-US" smtClean="0"/>
              <a:t>6</a:t>
            </a:fld>
            <a:endParaRPr kumimoji="1" lang="ja-JP" altLang="en-US"/>
          </a:p>
        </p:txBody>
      </p:sp>
    </p:spTree>
    <p:extLst>
      <p:ext uri="{BB962C8B-B14F-4D97-AF65-F5344CB8AC3E}">
        <p14:creationId xmlns:p14="http://schemas.microsoft.com/office/powerpoint/2010/main" val="1337439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B0F1B32-C661-46CC-A4B5-ACD5A8E9D700}" type="slidenum">
              <a:rPr kumimoji="1" lang="ja-JP" altLang="en-US" smtClean="0"/>
              <a:t>25</a:t>
            </a:fld>
            <a:endParaRPr kumimoji="1" lang="ja-JP" altLang="en-US"/>
          </a:p>
        </p:txBody>
      </p:sp>
    </p:spTree>
    <p:extLst>
      <p:ext uri="{BB962C8B-B14F-4D97-AF65-F5344CB8AC3E}">
        <p14:creationId xmlns:p14="http://schemas.microsoft.com/office/powerpoint/2010/main" val="1695393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6453"/>
            <a:ext cx="7772400" cy="108146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2883916"/>
            <a:ext cx="6400800" cy="128746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6" name="Holder 6"/>
          <p:cNvSpPr>
            <a:spLocks noGrp="1"/>
          </p:cNvSpPr>
          <p:nvPr>
            <p:ph type="sldNum" sz="quarter" idx="7"/>
          </p:nvPr>
        </p:nvSpPr>
        <p:spPr/>
        <p:txBody>
          <a:bodyPr lIns="0" tIns="0" rIns="0" bIns="0"/>
          <a:lstStyle>
            <a:lvl1pPr>
              <a:defRPr sz="750" b="0" i="0">
                <a:solidFill>
                  <a:srgbClr val="484848"/>
                </a:solidFill>
                <a:latin typeface="Arial"/>
                <a:cs typeface="Arial"/>
              </a:defRPr>
            </a:lvl1pPr>
          </a:lstStyle>
          <a:p>
            <a:pPr marL="25400">
              <a:lnSpc>
                <a:spcPct val="100000"/>
              </a:lnSpc>
              <a:spcBef>
                <a:spcPts val="20"/>
              </a:spcBef>
            </a:pPr>
            <a:fld id="{81D60167-4931-47E6-BA6A-407CBD079E47}" type="slidenum">
              <a:rPr spc="-5" dirty="0"/>
              <a:t>‹#›</a:t>
            </a:fld>
            <a:endParaRPr spc="-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1"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100" b="1" i="0">
                <a:solidFill>
                  <a:srgbClr val="484848"/>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6" name="Holder 6"/>
          <p:cNvSpPr>
            <a:spLocks noGrp="1"/>
          </p:cNvSpPr>
          <p:nvPr>
            <p:ph type="sldNum" sz="quarter" idx="7"/>
          </p:nvPr>
        </p:nvSpPr>
        <p:spPr/>
        <p:txBody>
          <a:bodyPr lIns="0" tIns="0" rIns="0" bIns="0"/>
          <a:lstStyle>
            <a:lvl1pPr>
              <a:defRPr sz="750" b="0" i="0">
                <a:solidFill>
                  <a:srgbClr val="484848"/>
                </a:solidFill>
                <a:latin typeface="Arial"/>
                <a:cs typeface="Arial"/>
              </a:defRPr>
            </a:lvl1pPr>
          </a:lstStyle>
          <a:p>
            <a:pPr marL="25400">
              <a:lnSpc>
                <a:spcPct val="100000"/>
              </a:lnSpc>
              <a:spcBef>
                <a:spcPts val="20"/>
              </a:spcBef>
            </a:pPr>
            <a:fld id="{81D60167-4931-47E6-BA6A-407CBD079E47}" type="slidenum">
              <a:rPr spc="-5" dirty="0"/>
              <a:t>‹#›</a:t>
            </a:fld>
            <a:endParaRPr spc="-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1" i="0">
                <a:solidFill>
                  <a:schemeClr val="bg1"/>
                </a:solidFill>
                <a:latin typeface="Arial"/>
                <a:cs typeface="Arial"/>
              </a:defRPr>
            </a:lvl1pPr>
          </a:lstStyle>
          <a:p>
            <a:endParaRPr/>
          </a:p>
        </p:txBody>
      </p:sp>
      <p:sp>
        <p:nvSpPr>
          <p:cNvPr id="3" name="Holder 3"/>
          <p:cNvSpPr>
            <a:spLocks noGrp="1"/>
          </p:cNvSpPr>
          <p:nvPr>
            <p:ph sz="half" idx="2"/>
          </p:nvPr>
        </p:nvSpPr>
        <p:spPr>
          <a:xfrm>
            <a:off x="457200" y="1184465"/>
            <a:ext cx="3977640" cy="339890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4465"/>
            <a:ext cx="3977640" cy="339890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7" name="Holder 7"/>
          <p:cNvSpPr>
            <a:spLocks noGrp="1"/>
          </p:cNvSpPr>
          <p:nvPr>
            <p:ph type="sldNum" sz="quarter" idx="7"/>
          </p:nvPr>
        </p:nvSpPr>
        <p:spPr/>
        <p:txBody>
          <a:bodyPr lIns="0" tIns="0" rIns="0" bIns="0"/>
          <a:lstStyle>
            <a:lvl1pPr>
              <a:defRPr sz="750" b="0" i="0">
                <a:solidFill>
                  <a:srgbClr val="484848"/>
                </a:solidFill>
                <a:latin typeface="Arial"/>
                <a:cs typeface="Arial"/>
              </a:defRPr>
            </a:lvl1pPr>
          </a:lstStyle>
          <a:p>
            <a:pPr marL="25400">
              <a:lnSpc>
                <a:spcPct val="100000"/>
              </a:lnSpc>
              <a:spcBef>
                <a:spcPts val="20"/>
              </a:spcBef>
            </a:pPr>
            <a:fld id="{81D60167-4931-47E6-BA6A-407CBD079E47}" type="slidenum">
              <a:rPr spc="-5" dirty="0"/>
              <a:t>‹#›</a:t>
            </a:fld>
            <a:endParaRPr spc="-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1"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5" name="Holder 5"/>
          <p:cNvSpPr>
            <a:spLocks noGrp="1"/>
          </p:cNvSpPr>
          <p:nvPr>
            <p:ph type="sldNum" sz="quarter" idx="7"/>
          </p:nvPr>
        </p:nvSpPr>
        <p:spPr/>
        <p:txBody>
          <a:bodyPr lIns="0" tIns="0" rIns="0" bIns="0"/>
          <a:lstStyle>
            <a:lvl1pPr>
              <a:defRPr sz="750" b="0" i="0">
                <a:solidFill>
                  <a:srgbClr val="484848"/>
                </a:solidFill>
                <a:latin typeface="Arial"/>
                <a:cs typeface="Arial"/>
              </a:defRPr>
            </a:lvl1pPr>
          </a:lstStyle>
          <a:p>
            <a:pPr marL="25400">
              <a:lnSpc>
                <a:spcPct val="100000"/>
              </a:lnSpc>
              <a:spcBef>
                <a:spcPts val="20"/>
              </a:spcBef>
            </a:pPr>
            <a:fld id="{81D60167-4931-47E6-BA6A-407CBD079E47}" type="slidenum">
              <a:rPr spc="-5" dirty="0"/>
              <a:t>‹#›</a:t>
            </a:fld>
            <a:endParaRPr spc="-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4" name="Holder 4"/>
          <p:cNvSpPr>
            <a:spLocks noGrp="1"/>
          </p:cNvSpPr>
          <p:nvPr>
            <p:ph type="sldNum" sz="quarter" idx="7"/>
          </p:nvPr>
        </p:nvSpPr>
        <p:spPr/>
        <p:txBody>
          <a:bodyPr lIns="0" tIns="0" rIns="0" bIns="0"/>
          <a:lstStyle>
            <a:lvl1pPr>
              <a:defRPr sz="750" b="0" i="0">
                <a:solidFill>
                  <a:srgbClr val="484848"/>
                </a:solidFill>
                <a:latin typeface="Arial"/>
                <a:cs typeface="Arial"/>
              </a:defRPr>
            </a:lvl1pPr>
          </a:lstStyle>
          <a:p>
            <a:pPr marL="25400">
              <a:lnSpc>
                <a:spcPct val="100000"/>
              </a:lnSpc>
              <a:spcBef>
                <a:spcPts val="20"/>
              </a:spcBef>
            </a:pPr>
            <a:fld id="{81D60167-4931-47E6-BA6A-407CBD079E47}" type="slidenum">
              <a:rPr spc="-5" dirty="0"/>
              <a:t>‹#›</a:t>
            </a:fld>
            <a:endParaRPr spc="-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6426504" y="4483527"/>
            <a:ext cx="2717800" cy="661670"/>
          </a:xfrm>
          <a:custGeom>
            <a:avLst/>
            <a:gdLst/>
            <a:ahLst/>
            <a:cxnLst/>
            <a:rect l="l" t="t" r="r" b="b"/>
            <a:pathLst>
              <a:path w="2717800" h="661670">
                <a:moveTo>
                  <a:pt x="2717495" y="0"/>
                </a:moveTo>
                <a:lnTo>
                  <a:pt x="0" y="661495"/>
                </a:lnTo>
                <a:lnTo>
                  <a:pt x="2717495" y="661495"/>
                </a:lnTo>
                <a:lnTo>
                  <a:pt x="2717495" y="0"/>
                </a:lnTo>
                <a:close/>
              </a:path>
            </a:pathLst>
          </a:custGeom>
          <a:solidFill>
            <a:srgbClr val="00885F"/>
          </a:solidFill>
        </p:spPr>
        <p:txBody>
          <a:bodyPr wrap="square" lIns="0" tIns="0" rIns="0" bIns="0" rtlCol="0"/>
          <a:lstStyle/>
          <a:p>
            <a:endParaRPr/>
          </a:p>
        </p:txBody>
      </p:sp>
      <p:sp>
        <p:nvSpPr>
          <p:cNvPr id="17" name="bk object 17"/>
          <p:cNvSpPr/>
          <p:nvPr/>
        </p:nvSpPr>
        <p:spPr>
          <a:xfrm>
            <a:off x="6773784" y="4565835"/>
            <a:ext cx="2370455" cy="579755"/>
          </a:xfrm>
          <a:custGeom>
            <a:avLst/>
            <a:gdLst/>
            <a:ahLst/>
            <a:cxnLst/>
            <a:rect l="l" t="t" r="r" b="b"/>
            <a:pathLst>
              <a:path w="2370454" h="579754">
                <a:moveTo>
                  <a:pt x="2370215" y="0"/>
                </a:moveTo>
                <a:lnTo>
                  <a:pt x="0" y="579187"/>
                </a:lnTo>
                <a:lnTo>
                  <a:pt x="2370215" y="579187"/>
                </a:lnTo>
                <a:lnTo>
                  <a:pt x="2370215" y="0"/>
                </a:lnTo>
                <a:close/>
              </a:path>
            </a:pathLst>
          </a:custGeom>
          <a:solidFill>
            <a:srgbClr val="005286"/>
          </a:solidFill>
        </p:spPr>
        <p:txBody>
          <a:bodyPr wrap="square" lIns="0" tIns="0" rIns="0" bIns="0" rtlCol="0"/>
          <a:lstStyle/>
          <a:p>
            <a:endParaRPr/>
          </a:p>
        </p:txBody>
      </p:sp>
      <p:sp>
        <p:nvSpPr>
          <p:cNvPr id="18" name="bk object 18"/>
          <p:cNvSpPr/>
          <p:nvPr/>
        </p:nvSpPr>
        <p:spPr>
          <a:xfrm>
            <a:off x="8119871" y="4892039"/>
            <a:ext cx="758951" cy="121920"/>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992373" y="1740484"/>
            <a:ext cx="3159252" cy="636905"/>
          </a:xfrm>
          <a:prstGeom prst="rect">
            <a:avLst/>
          </a:prstGeom>
        </p:spPr>
        <p:txBody>
          <a:bodyPr wrap="square" lIns="0" tIns="0" rIns="0" bIns="0">
            <a:spAutoFit/>
          </a:bodyPr>
          <a:lstStyle>
            <a:lvl1pPr>
              <a:defRPr sz="4000" b="1" i="0">
                <a:solidFill>
                  <a:schemeClr val="bg1"/>
                </a:solidFill>
                <a:latin typeface="Arial"/>
                <a:cs typeface="Arial"/>
              </a:defRPr>
            </a:lvl1pPr>
          </a:lstStyle>
          <a:p>
            <a:endParaRPr/>
          </a:p>
        </p:txBody>
      </p:sp>
      <p:sp>
        <p:nvSpPr>
          <p:cNvPr id="3" name="Holder 3"/>
          <p:cNvSpPr>
            <a:spLocks noGrp="1"/>
          </p:cNvSpPr>
          <p:nvPr>
            <p:ph type="body" idx="1"/>
          </p:nvPr>
        </p:nvSpPr>
        <p:spPr>
          <a:xfrm>
            <a:off x="843178" y="1167033"/>
            <a:ext cx="7507605" cy="1360170"/>
          </a:xfrm>
          <a:prstGeom prst="rect">
            <a:avLst/>
          </a:prstGeom>
        </p:spPr>
        <p:txBody>
          <a:bodyPr wrap="square" lIns="0" tIns="0" rIns="0" bIns="0">
            <a:spAutoFit/>
          </a:bodyPr>
          <a:lstStyle>
            <a:lvl1pPr>
              <a:defRPr sz="1100" b="1" i="0">
                <a:solidFill>
                  <a:srgbClr val="484848"/>
                </a:solidFill>
                <a:latin typeface="Arial"/>
                <a:cs typeface="Arial"/>
              </a:defRPr>
            </a:lvl1pPr>
          </a:lstStyle>
          <a:p>
            <a:endParaRPr/>
          </a:p>
        </p:txBody>
      </p:sp>
      <p:sp>
        <p:nvSpPr>
          <p:cNvPr id="4" name="Holder 4"/>
          <p:cNvSpPr>
            <a:spLocks noGrp="1"/>
          </p:cNvSpPr>
          <p:nvPr>
            <p:ph type="ftr" sz="quarter" idx="5"/>
          </p:nvPr>
        </p:nvSpPr>
        <p:spPr>
          <a:xfrm>
            <a:off x="3108960" y="4789360"/>
            <a:ext cx="2926080" cy="25749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4789360"/>
            <a:ext cx="2103120" cy="25749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7/2/2019</a:t>
            </a:fld>
            <a:endParaRPr lang="en-US"/>
          </a:p>
        </p:txBody>
      </p:sp>
      <p:sp>
        <p:nvSpPr>
          <p:cNvPr id="6" name="Holder 6"/>
          <p:cNvSpPr>
            <a:spLocks noGrp="1"/>
          </p:cNvSpPr>
          <p:nvPr>
            <p:ph type="sldNum" sz="quarter" idx="7"/>
          </p:nvPr>
        </p:nvSpPr>
        <p:spPr>
          <a:xfrm>
            <a:off x="175158" y="4834645"/>
            <a:ext cx="155575" cy="131445"/>
          </a:xfrm>
          <a:prstGeom prst="rect">
            <a:avLst/>
          </a:prstGeom>
        </p:spPr>
        <p:txBody>
          <a:bodyPr wrap="square" lIns="0" tIns="0" rIns="0" bIns="0">
            <a:spAutoFit/>
          </a:bodyPr>
          <a:lstStyle>
            <a:lvl1pPr>
              <a:defRPr sz="750" b="0" i="0">
                <a:solidFill>
                  <a:srgbClr val="484848"/>
                </a:solidFill>
                <a:latin typeface="Arial"/>
                <a:cs typeface="Arial"/>
              </a:defRPr>
            </a:lvl1pPr>
          </a:lstStyle>
          <a:p>
            <a:pPr marL="25400">
              <a:lnSpc>
                <a:spcPct val="100000"/>
              </a:lnSpc>
              <a:spcBef>
                <a:spcPts val="20"/>
              </a:spcBef>
            </a:pPr>
            <a:fld id="{81D60167-4931-47E6-BA6A-407CBD079E47}" type="slidenum">
              <a:rPr spc="-5" dirty="0"/>
              <a:t>‹#›</a:t>
            </a:fld>
            <a:endParaRPr spc="-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P2P_Support@Jabil.co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7.xml"/><Relationship Id="rId7" Type="http://schemas.openxmlformats.org/officeDocument/2006/relationships/slide" Target="slide11.xml"/><Relationship Id="rId2" Type="http://schemas.openxmlformats.org/officeDocument/2006/relationships/slide" Target="slide6.xml"/><Relationship Id="rId1" Type="http://schemas.openxmlformats.org/officeDocument/2006/relationships/slideLayout" Target="../slideLayouts/slideLayout2.xml"/><Relationship Id="rId6" Type="http://schemas.openxmlformats.org/officeDocument/2006/relationships/slide" Target="slide10.xml"/><Relationship Id="rId11" Type="http://schemas.openxmlformats.org/officeDocument/2006/relationships/slide" Target="slide17.xml"/><Relationship Id="rId5" Type="http://schemas.openxmlformats.org/officeDocument/2006/relationships/slide" Target="slide9.xml"/><Relationship Id="rId10" Type="http://schemas.openxmlformats.org/officeDocument/2006/relationships/slide" Target="slide15.xml"/><Relationship Id="rId4" Type="http://schemas.openxmlformats.org/officeDocument/2006/relationships/slide" Target="slide8.xml"/><Relationship Id="rId9" Type="http://schemas.openxmlformats.org/officeDocument/2006/relationships/slide" Target="slide13.xml"/></Relationships>
</file>

<file path=ppt/slides/_rels/slide4.xml.rels><?xml version="1.0" encoding="UTF-8" standalone="yes"?>
<Relationships xmlns="http://schemas.openxmlformats.org/package/2006/relationships"><Relationship Id="rId3" Type="http://schemas.openxmlformats.org/officeDocument/2006/relationships/slide" Target="slide20.xml"/><Relationship Id="rId7" Type="http://schemas.openxmlformats.org/officeDocument/2006/relationships/slide" Target="slide24.xml"/><Relationship Id="rId2" Type="http://schemas.openxmlformats.org/officeDocument/2006/relationships/slide" Target="slide18.xml"/><Relationship Id="rId1" Type="http://schemas.openxmlformats.org/officeDocument/2006/relationships/slideLayout" Target="../slideLayouts/slideLayout2.xml"/><Relationship Id="rId6" Type="http://schemas.openxmlformats.org/officeDocument/2006/relationships/slide" Target="slide23.xml"/><Relationship Id="rId5" Type="http://schemas.openxmlformats.org/officeDocument/2006/relationships/slide" Target="slide22.xml"/><Relationship Id="rId4" Type="http://schemas.openxmlformats.org/officeDocument/2006/relationships/slide" Target="slide2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87858" y="4825694"/>
            <a:ext cx="78105" cy="139065"/>
          </a:xfrm>
          <a:prstGeom prst="rect">
            <a:avLst/>
          </a:prstGeom>
        </p:spPr>
        <p:txBody>
          <a:bodyPr vert="horz" wrap="square" lIns="0" tIns="12065" rIns="0" bIns="0" rtlCol="0">
            <a:spAutoFit/>
          </a:bodyPr>
          <a:lstStyle/>
          <a:p>
            <a:pPr marL="12700">
              <a:lnSpc>
                <a:spcPct val="100000"/>
              </a:lnSpc>
              <a:spcBef>
                <a:spcPts val="95"/>
              </a:spcBef>
            </a:pPr>
            <a:r>
              <a:rPr sz="750" spc="-5" dirty="0">
                <a:solidFill>
                  <a:srgbClr val="484848"/>
                </a:solidFill>
                <a:latin typeface="Arial"/>
                <a:cs typeface="Arial"/>
              </a:rPr>
              <a:t>1</a:t>
            </a:r>
            <a:endParaRPr sz="750">
              <a:latin typeface="Arial"/>
              <a:cs typeface="Arial"/>
            </a:endParaRPr>
          </a:p>
        </p:txBody>
      </p:sp>
      <p:sp>
        <p:nvSpPr>
          <p:cNvPr id="3" name="object 3"/>
          <p:cNvSpPr/>
          <p:nvPr/>
        </p:nvSpPr>
        <p:spPr>
          <a:xfrm>
            <a:off x="6426504" y="4483527"/>
            <a:ext cx="2717800" cy="661670"/>
          </a:xfrm>
          <a:custGeom>
            <a:avLst/>
            <a:gdLst/>
            <a:ahLst/>
            <a:cxnLst/>
            <a:rect l="l" t="t" r="r" b="b"/>
            <a:pathLst>
              <a:path w="2717800" h="661670">
                <a:moveTo>
                  <a:pt x="2717495" y="0"/>
                </a:moveTo>
                <a:lnTo>
                  <a:pt x="0" y="661495"/>
                </a:lnTo>
                <a:lnTo>
                  <a:pt x="2717495" y="661495"/>
                </a:lnTo>
                <a:lnTo>
                  <a:pt x="2717495" y="0"/>
                </a:lnTo>
                <a:close/>
              </a:path>
            </a:pathLst>
          </a:custGeom>
          <a:solidFill>
            <a:srgbClr val="00885F"/>
          </a:solidFill>
        </p:spPr>
        <p:txBody>
          <a:bodyPr wrap="square" lIns="0" tIns="0" rIns="0" bIns="0" rtlCol="0"/>
          <a:lstStyle/>
          <a:p>
            <a:endParaRPr/>
          </a:p>
        </p:txBody>
      </p:sp>
      <p:sp>
        <p:nvSpPr>
          <p:cNvPr id="4" name="object 4"/>
          <p:cNvSpPr/>
          <p:nvPr/>
        </p:nvSpPr>
        <p:spPr>
          <a:xfrm>
            <a:off x="6773784" y="4565835"/>
            <a:ext cx="2370455" cy="579755"/>
          </a:xfrm>
          <a:custGeom>
            <a:avLst/>
            <a:gdLst/>
            <a:ahLst/>
            <a:cxnLst/>
            <a:rect l="l" t="t" r="r" b="b"/>
            <a:pathLst>
              <a:path w="2370454" h="579754">
                <a:moveTo>
                  <a:pt x="2370215" y="0"/>
                </a:moveTo>
                <a:lnTo>
                  <a:pt x="0" y="579187"/>
                </a:lnTo>
                <a:lnTo>
                  <a:pt x="2370215" y="579187"/>
                </a:lnTo>
                <a:lnTo>
                  <a:pt x="2370215" y="0"/>
                </a:lnTo>
                <a:close/>
              </a:path>
            </a:pathLst>
          </a:custGeom>
          <a:solidFill>
            <a:srgbClr val="005286"/>
          </a:solidFill>
        </p:spPr>
        <p:txBody>
          <a:bodyPr wrap="square" lIns="0" tIns="0" rIns="0" bIns="0" rtlCol="0"/>
          <a:lstStyle/>
          <a:p>
            <a:endParaRPr/>
          </a:p>
        </p:txBody>
      </p:sp>
      <p:sp>
        <p:nvSpPr>
          <p:cNvPr id="5" name="object 5"/>
          <p:cNvSpPr/>
          <p:nvPr/>
        </p:nvSpPr>
        <p:spPr>
          <a:xfrm>
            <a:off x="8119871" y="4892039"/>
            <a:ext cx="758951" cy="121920"/>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0" y="0"/>
            <a:ext cx="9144000" cy="5145024"/>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6426504" y="4483527"/>
            <a:ext cx="2717800" cy="661670"/>
          </a:xfrm>
          <a:custGeom>
            <a:avLst/>
            <a:gdLst/>
            <a:ahLst/>
            <a:cxnLst/>
            <a:rect l="l" t="t" r="r" b="b"/>
            <a:pathLst>
              <a:path w="2717800" h="661670">
                <a:moveTo>
                  <a:pt x="2717495" y="0"/>
                </a:moveTo>
                <a:lnTo>
                  <a:pt x="0" y="661495"/>
                </a:lnTo>
                <a:lnTo>
                  <a:pt x="2717495" y="661495"/>
                </a:lnTo>
                <a:lnTo>
                  <a:pt x="2717495" y="0"/>
                </a:lnTo>
                <a:close/>
              </a:path>
            </a:pathLst>
          </a:custGeom>
          <a:solidFill>
            <a:srgbClr val="00885F"/>
          </a:solidFill>
        </p:spPr>
        <p:txBody>
          <a:bodyPr wrap="square" lIns="0" tIns="0" rIns="0" bIns="0" rtlCol="0"/>
          <a:lstStyle/>
          <a:p>
            <a:endParaRPr/>
          </a:p>
        </p:txBody>
      </p:sp>
      <p:sp>
        <p:nvSpPr>
          <p:cNvPr id="8" name="object 8"/>
          <p:cNvSpPr/>
          <p:nvPr/>
        </p:nvSpPr>
        <p:spPr>
          <a:xfrm>
            <a:off x="6773784" y="4565835"/>
            <a:ext cx="2370455" cy="579755"/>
          </a:xfrm>
          <a:custGeom>
            <a:avLst/>
            <a:gdLst/>
            <a:ahLst/>
            <a:cxnLst/>
            <a:rect l="l" t="t" r="r" b="b"/>
            <a:pathLst>
              <a:path w="2370454" h="579754">
                <a:moveTo>
                  <a:pt x="2370215" y="0"/>
                </a:moveTo>
                <a:lnTo>
                  <a:pt x="0" y="579187"/>
                </a:lnTo>
                <a:lnTo>
                  <a:pt x="2370215" y="579187"/>
                </a:lnTo>
                <a:lnTo>
                  <a:pt x="2370215" y="0"/>
                </a:lnTo>
                <a:close/>
              </a:path>
            </a:pathLst>
          </a:custGeom>
          <a:solidFill>
            <a:srgbClr val="005286"/>
          </a:solidFill>
        </p:spPr>
        <p:txBody>
          <a:bodyPr wrap="square" lIns="0" tIns="0" rIns="0" bIns="0" rtlCol="0"/>
          <a:lstStyle/>
          <a:p>
            <a:endParaRPr/>
          </a:p>
        </p:txBody>
      </p:sp>
      <p:sp>
        <p:nvSpPr>
          <p:cNvPr id="9" name="object 9"/>
          <p:cNvSpPr/>
          <p:nvPr/>
        </p:nvSpPr>
        <p:spPr>
          <a:xfrm>
            <a:off x="8120750" y="4891999"/>
            <a:ext cx="114510" cy="117233"/>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8265440" y="4891999"/>
            <a:ext cx="168910" cy="117475"/>
          </a:xfrm>
          <a:custGeom>
            <a:avLst/>
            <a:gdLst/>
            <a:ahLst/>
            <a:cxnLst/>
            <a:rect l="l" t="t" r="r" b="b"/>
            <a:pathLst>
              <a:path w="168909" h="117475">
                <a:moveTo>
                  <a:pt x="97640" y="0"/>
                </a:moveTo>
                <a:lnTo>
                  <a:pt x="70123" y="0"/>
                </a:lnTo>
                <a:lnTo>
                  <a:pt x="0" y="117233"/>
                </a:lnTo>
                <a:lnTo>
                  <a:pt x="28403" y="117233"/>
                </a:lnTo>
                <a:lnTo>
                  <a:pt x="39056" y="98678"/>
                </a:lnTo>
                <a:lnTo>
                  <a:pt x="43493" y="91931"/>
                </a:lnTo>
                <a:lnTo>
                  <a:pt x="114507" y="79280"/>
                </a:lnTo>
                <a:lnTo>
                  <a:pt x="145672" y="79280"/>
                </a:lnTo>
                <a:lnTo>
                  <a:pt x="140563" y="70846"/>
                </a:lnTo>
                <a:lnTo>
                  <a:pt x="55033" y="70846"/>
                </a:lnTo>
                <a:lnTo>
                  <a:pt x="82550" y="22771"/>
                </a:lnTo>
                <a:lnTo>
                  <a:pt x="111436" y="22771"/>
                </a:lnTo>
                <a:lnTo>
                  <a:pt x="97640" y="0"/>
                </a:lnTo>
                <a:close/>
              </a:path>
              <a:path w="168909" h="117475">
                <a:moveTo>
                  <a:pt x="145672" y="79280"/>
                </a:moveTo>
                <a:lnTo>
                  <a:pt x="114507" y="79280"/>
                </a:lnTo>
                <a:lnTo>
                  <a:pt x="135811" y="117233"/>
                </a:lnTo>
                <a:lnTo>
                  <a:pt x="168666" y="117233"/>
                </a:lnTo>
                <a:lnTo>
                  <a:pt x="145672" y="79280"/>
                </a:lnTo>
                <a:close/>
              </a:path>
              <a:path w="168909" h="117475">
                <a:moveTo>
                  <a:pt x="111436" y="22771"/>
                </a:moveTo>
                <a:lnTo>
                  <a:pt x="82550" y="22771"/>
                </a:lnTo>
                <a:lnTo>
                  <a:pt x="109180" y="70846"/>
                </a:lnTo>
                <a:lnTo>
                  <a:pt x="140563" y="70846"/>
                </a:lnTo>
                <a:lnTo>
                  <a:pt x="111436" y="22771"/>
                </a:lnTo>
                <a:close/>
              </a:path>
            </a:pathLst>
          </a:custGeom>
          <a:solidFill>
            <a:srgbClr val="FFFFFF"/>
          </a:solidFill>
        </p:spPr>
        <p:txBody>
          <a:bodyPr wrap="square" lIns="0" tIns="0" rIns="0" bIns="0" rtlCol="0"/>
          <a:lstStyle/>
          <a:p>
            <a:endParaRPr/>
          </a:p>
        </p:txBody>
      </p:sp>
      <p:sp>
        <p:nvSpPr>
          <p:cNvPr id="11" name="object 11"/>
          <p:cNvSpPr/>
          <p:nvPr/>
        </p:nvSpPr>
        <p:spPr>
          <a:xfrm>
            <a:off x="8473142" y="4891999"/>
            <a:ext cx="135255" cy="117475"/>
          </a:xfrm>
          <a:custGeom>
            <a:avLst/>
            <a:gdLst/>
            <a:ahLst/>
            <a:cxnLst/>
            <a:rect l="l" t="t" r="r" b="b"/>
            <a:pathLst>
              <a:path w="135254" h="117475">
                <a:moveTo>
                  <a:pt x="116299" y="0"/>
                </a:moveTo>
                <a:lnTo>
                  <a:pt x="0" y="0"/>
                </a:lnTo>
                <a:lnTo>
                  <a:pt x="0" y="117233"/>
                </a:lnTo>
                <a:lnTo>
                  <a:pt x="98534" y="117233"/>
                </a:lnTo>
                <a:lnTo>
                  <a:pt x="107205" y="116903"/>
                </a:lnTo>
                <a:lnTo>
                  <a:pt x="134934" y="102051"/>
                </a:lnTo>
                <a:lnTo>
                  <a:pt x="134933" y="96147"/>
                </a:lnTo>
                <a:lnTo>
                  <a:pt x="28401" y="96147"/>
                </a:lnTo>
                <a:lnTo>
                  <a:pt x="28401" y="66627"/>
                </a:lnTo>
                <a:lnTo>
                  <a:pt x="132055" y="66627"/>
                </a:lnTo>
                <a:lnTo>
                  <a:pt x="128732" y="64097"/>
                </a:lnTo>
                <a:lnTo>
                  <a:pt x="125167" y="59881"/>
                </a:lnTo>
                <a:lnTo>
                  <a:pt x="119834" y="57351"/>
                </a:lnTo>
                <a:lnTo>
                  <a:pt x="112734" y="56508"/>
                </a:lnTo>
                <a:lnTo>
                  <a:pt x="119834" y="55665"/>
                </a:lnTo>
                <a:lnTo>
                  <a:pt x="125167" y="53977"/>
                </a:lnTo>
                <a:lnTo>
                  <a:pt x="132267" y="47231"/>
                </a:lnTo>
                <a:lnTo>
                  <a:pt x="28401" y="47231"/>
                </a:lnTo>
                <a:lnTo>
                  <a:pt x="28400" y="19398"/>
                </a:lnTo>
                <a:lnTo>
                  <a:pt x="134034" y="19398"/>
                </a:lnTo>
                <a:lnTo>
                  <a:pt x="134034" y="15180"/>
                </a:lnTo>
                <a:lnTo>
                  <a:pt x="131368" y="9276"/>
                </a:lnTo>
                <a:lnTo>
                  <a:pt x="123399" y="1687"/>
                </a:lnTo>
                <a:lnTo>
                  <a:pt x="116299" y="0"/>
                </a:lnTo>
                <a:close/>
              </a:path>
              <a:path w="135254" h="117475">
                <a:moveTo>
                  <a:pt x="132055" y="66627"/>
                </a:moveTo>
                <a:lnTo>
                  <a:pt x="102968" y="66627"/>
                </a:lnTo>
                <a:lnTo>
                  <a:pt x="105634" y="68315"/>
                </a:lnTo>
                <a:lnTo>
                  <a:pt x="107401" y="70003"/>
                </a:lnTo>
                <a:lnTo>
                  <a:pt x="108300" y="72531"/>
                </a:lnTo>
                <a:lnTo>
                  <a:pt x="108300" y="89399"/>
                </a:lnTo>
                <a:lnTo>
                  <a:pt x="107402" y="91931"/>
                </a:lnTo>
                <a:lnTo>
                  <a:pt x="105634" y="93617"/>
                </a:lnTo>
                <a:lnTo>
                  <a:pt x="102968" y="95304"/>
                </a:lnTo>
                <a:lnTo>
                  <a:pt x="99433" y="96147"/>
                </a:lnTo>
                <a:lnTo>
                  <a:pt x="134933" y="96147"/>
                </a:lnTo>
                <a:lnTo>
                  <a:pt x="134933" y="73376"/>
                </a:lnTo>
                <a:lnTo>
                  <a:pt x="133166" y="67473"/>
                </a:lnTo>
                <a:lnTo>
                  <a:pt x="132055" y="66627"/>
                </a:lnTo>
                <a:close/>
              </a:path>
              <a:path w="135254" h="117475">
                <a:moveTo>
                  <a:pt x="134034" y="19398"/>
                </a:moveTo>
                <a:lnTo>
                  <a:pt x="102967" y="19398"/>
                </a:lnTo>
                <a:lnTo>
                  <a:pt x="104765" y="21083"/>
                </a:lnTo>
                <a:lnTo>
                  <a:pt x="106532" y="21929"/>
                </a:lnTo>
                <a:lnTo>
                  <a:pt x="107401" y="24459"/>
                </a:lnTo>
                <a:lnTo>
                  <a:pt x="107401" y="41325"/>
                </a:lnTo>
                <a:lnTo>
                  <a:pt x="106532" y="43855"/>
                </a:lnTo>
                <a:lnTo>
                  <a:pt x="104765" y="44701"/>
                </a:lnTo>
                <a:lnTo>
                  <a:pt x="102967" y="46386"/>
                </a:lnTo>
                <a:lnTo>
                  <a:pt x="99432" y="47231"/>
                </a:lnTo>
                <a:lnTo>
                  <a:pt x="132267" y="47231"/>
                </a:lnTo>
                <a:lnTo>
                  <a:pt x="134034" y="43013"/>
                </a:lnTo>
                <a:lnTo>
                  <a:pt x="134034" y="19398"/>
                </a:lnTo>
                <a:close/>
              </a:path>
            </a:pathLst>
          </a:custGeom>
          <a:solidFill>
            <a:srgbClr val="FFFFFF"/>
          </a:solidFill>
        </p:spPr>
        <p:txBody>
          <a:bodyPr wrap="square" lIns="0" tIns="0" rIns="0" bIns="0" rtlCol="0"/>
          <a:lstStyle/>
          <a:p>
            <a:endParaRPr/>
          </a:p>
        </p:txBody>
      </p:sp>
      <p:sp>
        <p:nvSpPr>
          <p:cNvPr id="12" name="object 12"/>
          <p:cNvSpPr/>
          <p:nvPr/>
        </p:nvSpPr>
        <p:spPr>
          <a:xfrm>
            <a:off x="8677757" y="4892000"/>
            <a:ext cx="0" cy="117475"/>
          </a:xfrm>
          <a:custGeom>
            <a:avLst/>
            <a:gdLst/>
            <a:ahLst/>
            <a:cxnLst/>
            <a:rect l="l" t="t" r="r" b="b"/>
            <a:pathLst>
              <a:path h="117475">
                <a:moveTo>
                  <a:pt x="0" y="0"/>
                </a:moveTo>
                <a:lnTo>
                  <a:pt x="0" y="117232"/>
                </a:lnTo>
              </a:path>
            </a:pathLst>
          </a:custGeom>
          <a:ln w="29293">
            <a:solidFill>
              <a:srgbClr val="FFFFFF"/>
            </a:solidFill>
          </a:ln>
        </p:spPr>
        <p:txBody>
          <a:bodyPr wrap="square" lIns="0" tIns="0" rIns="0" bIns="0" rtlCol="0"/>
          <a:lstStyle/>
          <a:p>
            <a:endParaRPr/>
          </a:p>
        </p:txBody>
      </p:sp>
      <p:sp>
        <p:nvSpPr>
          <p:cNvPr id="13" name="object 13"/>
          <p:cNvSpPr/>
          <p:nvPr/>
        </p:nvSpPr>
        <p:spPr>
          <a:xfrm>
            <a:off x="8755443" y="4998536"/>
            <a:ext cx="121920" cy="0"/>
          </a:xfrm>
          <a:custGeom>
            <a:avLst/>
            <a:gdLst/>
            <a:ahLst/>
            <a:cxnLst/>
            <a:rect l="l" t="t" r="r" b="b"/>
            <a:pathLst>
              <a:path w="121920">
                <a:moveTo>
                  <a:pt x="0" y="0"/>
                </a:moveTo>
                <a:lnTo>
                  <a:pt x="121601" y="0"/>
                </a:lnTo>
              </a:path>
            </a:pathLst>
          </a:custGeom>
          <a:ln w="22275">
            <a:solidFill>
              <a:srgbClr val="FFFFFF"/>
            </a:solidFill>
          </a:ln>
        </p:spPr>
        <p:txBody>
          <a:bodyPr wrap="square" lIns="0" tIns="0" rIns="0" bIns="0" rtlCol="0"/>
          <a:lstStyle/>
          <a:p>
            <a:endParaRPr/>
          </a:p>
        </p:txBody>
      </p:sp>
      <p:sp>
        <p:nvSpPr>
          <p:cNvPr id="14" name="object 14"/>
          <p:cNvSpPr/>
          <p:nvPr/>
        </p:nvSpPr>
        <p:spPr>
          <a:xfrm>
            <a:off x="8769643" y="4892109"/>
            <a:ext cx="0" cy="95885"/>
          </a:xfrm>
          <a:custGeom>
            <a:avLst/>
            <a:gdLst/>
            <a:ahLst/>
            <a:cxnLst/>
            <a:rect l="l" t="t" r="r" b="b"/>
            <a:pathLst>
              <a:path h="95885">
                <a:moveTo>
                  <a:pt x="0" y="0"/>
                </a:moveTo>
                <a:lnTo>
                  <a:pt x="0" y="95289"/>
                </a:lnTo>
              </a:path>
            </a:pathLst>
          </a:custGeom>
          <a:ln w="28401">
            <a:solidFill>
              <a:srgbClr val="FFFFFF"/>
            </a:solidFill>
          </a:ln>
        </p:spPr>
        <p:txBody>
          <a:bodyPr wrap="square" lIns="0" tIns="0" rIns="0" bIns="0" rtlCol="0"/>
          <a:lstStyle/>
          <a:p>
            <a:endParaRPr/>
          </a:p>
        </p:txBody>
      </p:sp>
      <p:sp>
        <p:nvSpPr>
          <p:cNvPr id="15" name="object 15"/>
          <p:cNvSpPr/>
          <p:nvPr/>
        </p:nvSpPr>
        <p:spPr>
          <a:xfrm>
            <a:off x="8304497" y="4945977"/>
            <a:ext cx="181610" cy="45085"/>
          </a:xfrm>
          <a:custGeom>
            <a:avLst/>
            <a:gdLst/>
            <a:ahLst/>
            <a:cxnLst/>
            <a:rect l="l" t="t" r="r" b="b"/>
            <a:pathLst>
              <a:path w="181609" h="45085">
                <a:moveTo>
                  <a:pt x="181078" y="0"/>
                </a:moveTo>
                <a:lnTo>
                  <a:pt x="25740" y="0"/>
                </a:lnTo>
                <a:lnTo>
                  <a:pt x="0" y="44700"/>
                </a:lnTo>
                <a:lnTo>
                  <a:pt x="181078" y="0"/>
                </a:lnTo>
                <a:close/>
              </a:path>
            </a:pathLst>
          </a:custGeom>
          <a:solidFill>
            <a:srgbClr val="00895E"/>
          </a:solidFill>
        </p:spPr>
        <p:txBody>
          <a:bodyPr wrap="square" lIns="0" tIns="0" rIns="0" bIns="0" rtlCol="0"/>
          <a:lstStyle/>
          <a:p>
            <a:endParaRPr/>
          </a:p>
        </p:txBody>
      </p:sp>
      <p:sp>
        <p:nvSpPr>
          <p:cNvPr id="16" name="object 16"/>
          <p:cNvSpPr/>
          <p:nvPr/>
        </p:nvSpPr>
        <p:spPr>
          <a:xfrm>
            <a:off x="4035552" y="2596895"/>
            <a:ext cx="45720" cy="45720"/>
          </a:xfrm>
          <a:custGeom>
            <a:avLst/>
            <a:gdLst/>
            <a:ahLst/>
            <a:cxnLst/>
            <a:rect l="l" t="t" r="r" b="b"/>
            <a:pathLst>
              <a:path w="45720" h="45719">
                <a:moveTo>
                  <a:pt x="22860" y="0"/>
                </a:moveTo>
                <a:lnTo>
                  <a:pt x="13983" y="1803"/>
                </a:lnTo>
                <a:lnTo>
                  <a:pt x="6715" y="6715"/>
                </a:lnTo>
                <a:lnTo>
                  <a:pt x="1803" y="13983"/>
                </a:lnTo>
                <a:lnTo>
                  <a:pt x="0" y="22859"/>
                </a:lnTo>
                <a:lnTo>
                  <a:pt x="1803" y="31736"/>
                </a:lnTo>
                <a:lnTo>
                  <a:pt x="6715" y="39004"/>
                </a:lnTo>
                <a:lnTo>
                  <a:pt x="13983" y="43916"/>
                </a:lnTo>
                <a:lnTo>
                  <a:pt x="22860" y="45719"/>
                </a:lnTo>
                <a:lnTo>
                  <a:pt x="31736" y="43916"/>
                </a:lnTo>
                <a:lnTo>
                  <a:pt x="39004" y="39004"/>
                </a:lnTo>
                <a:lnTo>
                  <a:pt x="43916" y="31736"/>
                </a:lnTo>
                <a:lnTo>
                  <a:pt x="45720" y="22859"/>
                </a:lnTo>
                <a:lnTo>
                  <a:pt x="43916" y="13983"/>
                </a:lnTo>
                <a:lnTo>
                  <a:pt x="39004" y="6715"/>
                </a:lnTo>
                <a:lnTo>
                  <a:pt x="31736" y="1803"/>
                </a:lnTo>
                <a:lnTo>
                  <a:pt x="22860" y="0"/>
                </a:lnTo>
                <a:close/>
              </a:path>
            </a:pathLst>
          </a:custGeom>
          <a:solidFill>
            <a:srgbClr val="005286"/>
          </a:solidFill>
        </p:spPr>
        <p:txBody>
          <a:bodyPr wrap="square" lIns="0" tIns="0" rIns="0" bIns="0" rtlCol="0"/>
          <a:lstStyle/>
          <a:p>
            <a:endParaRPr/>
          </a:p>
        </p:txBody>
      </p:sp>
      <p:sp>
        <p:nvSpPr>
          <p:cNvPr id="17" name="object 17"/>
          <p:cNvSpPr/>
          <p:nvPr/>
        </p:nvSpPr>
        <p:spPr>
          <a:xfrm>
            <a:off x="3380232" y="2465831"/>
            <a:ext cx="45720" cy="48895"/>
          </a:xfrm>
          <a:custGeom>
            <a:avLst/>
            <a:gdLst/>
            <a:ahLst/>
            <a:cxnLst/>
            <a:rect l="l" t="t" r="r" b="b"/>
            <a:pathLst>
              <a:path w="45720" h="48894">
                <a:moveTo>
                  <a:pt x="22859" y="0"/>
                </a:moveTo>
                <a:lnTo>
                  <a:pt x="13983" y="1916"/>
                </a:lnTo>
                <a:lnTo>
                  <a:pt x="6715" y="7143"/>
                </a:lnTo>
                <a:lnTo>
                  <a:pt x="1803" y="14894"/>
                </a:lnTo>
                <a:lnTo>
                  <a:pt x="0" y="24384"/>
                </a:lnTo>
                <a:lnTo>
                  <a:pt x="1803" y="33873"/>
                </a:lnTo>
                <a:lnTo>
                  <a:pt x="6715" y="41624"/>
                </a:lnTo>
                <a:lnTo>
                  <a:pt x="13983" y="46851"/>
                </a:lnTo>
                <a:lnTo>
                  <a:pt x="22859" y="48768"/>
                </a:lnTo>
                <a:lnTo>
                  <a:pt x="31736" y="46851"/>
                </a:lnTo>
                <a:lnTo>
                  <a:pt x="39004" y="41624"/>
                </a:lnTo>
                <a:lnTo>
                  <a:pt x="43916" y="33873"/>
                </a:lnTo>
                <a:lnTo>
                  <a:pt x="45719" y="24384"/>
                </a:lnTo>
                <a:lnTo>
                  <a:pt x="43916" y="14894"/>
                </a:lnTo>
                <a:lnTo>
                  <a:pt x="39004" y="7143"/>
                </a:lnTo>
                <a:lnTo>
                  <a:pt x="31736" y="1916"/>
                </a:lnTo>
                <a:lnTo>
                  <a:pt x="22859" y="0"/>
                </a:lnTo>
                <a:close/>
              </a:path>
            </a:pathLst>
          </a:custGeom>
          <a:solidFill>
            <a:srgbClr val="005286"/>
          </a:solidFill>
        </p:spPr>
        <p:txBody>
          <a:bodyPr wrap="square" lIns="0" tIns="0" rIns="0" bIns="0" rtlCol="0"/>
          <a:lstStyle/>
          <a:p>
            <a:endParaRPr/>
          </a:p>
        </p:txBody>
      </p:sp>
      <p:sp>
        <p:nvSpPr>
          <p:cNvPr id="18" name="object 18"/>
          <p:cNvSpPr/>
          <p:nvPr/>
        </p:nvSpPr>
        <p:spPr>
          <a:xfrm>
            <a:off x="4398264" y="3054095"/>
            <a:ext cx="45720" cy="45720"/>
          </a:xfrm>
          <a:custGeom>
            <a:avLst/>
            <a:gdLst/>
            <a:ahLst/>
            <a:cxnLst/>
            <a:rect l="l" t="t" r="r" b="b"/>
            <a:pathLst>
              <a:path w="45720" h="45719">
                <a:moveTo>
                  <a:pt x="22860" y="0"/>
                </a:moveTo>
                <a:lnTo>
                  <a:pt x="13983" y="1803"/>
                </a:lnTo>
                <a:lnTo>
                  <a:pt x="6715" y="6715"/>
                </a:lnTo>
                <a:lnTo>
                  <a:pt x="1803" y="13983"/>
                </a:lnTo>
                <a:lnTo>
                  <a:pt x="0" y="22859"/>
                </a:lnTo>
                <a:lnTo>
                  <a:pt x="1803" y="31736"/>
                </a:lnTo>
                <a:lnTo>
                  <a:pt x="6715" y="39004"/>
                </a:lnTo>
                <a:lnTo>
                  <a:pt x="13983" y="43916"/>
                </a:lnTo>
                <a:lnTo>
                  <a:pt x="22860" y="45719"/>
                </a:lnTo>
                <a:lnTo>
                  <a:pt x="31736" y="43916"/>
                </a:lnTo>
                <a:lnTo>
                  <a:pt x="39004" y="39004"/>
                </a:lnTo>
                <a:lnTo>
                  <a:pt x="43916" y="31736"/>
                </a:lnTo>
                <a:lnTo>
                  <a:pt x="45720" y="22859"/>
                </a:lnTo>
                <a:lnTo>
                  <a:pt x="43916" y="13983"/>
                </a:lnTo>
                <a:lnTo>
                  <a:pt x="39004" y="6715"/>
                </a:lnTo>
                <a:lnTo>
                  <a:pt x="31736" y="1803"/>
                </a:lnTo>
                <a:lnTo>
                  <a:pt x="22860" y="0"/>
                </a:lnTo>
                <a:close/>
              </a:path>
            </a:pathLst>
          </a:custGeom>
          <a:solidFill>
            <a:srgbClr val="005286"/>
          </a:solidFill>
        </p:spPr>
        <p:txBody>
          <a:bodyPr wrap="square" lIns="0" tIns="0" rIns="0" bIns="0" rtlCol="0"/>
          <a:lstStyle/>
          <a:p>
            <a:endParaRPr/>
          </a:p>
        </p:txBody>
      </p:sp>
      <p:sp>
        <p:nvSpPr>
          <p:cNvPr id="19" name="object 19"/>
          <p:cNvSpPr/>
          <p:nvPr/>
        </p:nvSpPr>
        <p:spPr>
          <a:xfrm>
            <a:off x="5413247" y="2173223"/>
            <a:ext cx="45720" cy="48895"/>
          </a:xfrm>
          <a:custGeom>
            <a:avLst/>
            <a:gdLst/>
            <a:ahLst/>
            <a:cxnLst/>
            <a:rect l="l" t="t" r="r" b="b"/>
            <a:pathLst>
              <a:path w="45720" h="48894">
                <a:moveTo>
                  <a:pt x="22860" y="0"/>
                </a:moveTo>
                <a:lnTo>
                  <a:pt x="13983" y="1916"/>
                </a:lnTo>
                <a:lnTo>
                  <a:pt x="6715" y="7143"/>
                </a:lnTo>
                <a:lnTo>
                  <a:pt x="1803" y="14894"/>
                </a:lnTo>
                <a:lnTo>
                  <a:pt x="0" y="24383"/>
                </a:lnTo>
                <a:lnTo>
                  <a:pt x="1803" y="33873"/>
                </a:lnTo>
                <a:lnTo>
                  <a:pt x="6715" y="41624"/>
                </a:lnTo>
                <a:lnTo>
                  <a:pt x="13983" y="46851"/>
                </a:lnTo>
                <a:lnTo>
                  <a:pt x="22860" y="48768"/>
                </a:lnTo>
                <a:lnTo>
                  <a:pt x="31736" y="46851"/>
                </a:lnTo>
                <a:lnTo>
                  <a:pt x="39004" y="41624"/>
                </a:lnTo>
                <a:lnTo>
                  <a:pt x="43916" y="33873"/>
                </a:lnTo>
                <a:lnTo>
                  <a:pt x="45719" y="24383"/>
                </a:lnTo>
                <a:lnTo>
                  <a:pt x="43916" y="14894"/>
                </a:lnTo>
                <a:lnTo>
                  <a:pt x="39004" y="7143"/>
                </a:lnTo>
                <a:lnTo>
                  <a:pt x="31736" y="1916"/>
                </a:lnTo>
                <a:lnTo>
                  <a:pt x="22860" y="0"/>
                </a:lnTo>
                <a:close/>
              </a:path>
            </a:pathLst>
          </a:custGeom>
          <a:solidFill>
            <a:srgbClr val="005286"/>
          </a:solidFill>
        </p:spPr>
        <p:txBody>
          <a:bodyPr wrap="square" lIns="0" tIns="0" rIns="0" bIns="0" rtlCol="0"/>
          <a:lstStyle/>
          <a:p>
            <a:endParaRPr/>
          </a:p>
        </p:txBody>
      </p:sp>
      <p:sp>
        <p:nvSpPr>
          <p:cNvPr id="20" name="object 20"/>
          <p:cNvSpPr/>
          <p:nvPr/>
        </p:nvSpPr>
        <p:spPr>
          <a:xfrm>
            <a:off x="5779008" y="2240279"/>
            <a:ext cx="48895" cy="45720"/>
          </a:xfrm>
          <a:custGeom>
            <a:avLst/>
            <a:gdLst/>
            <a:ahLst/>
            <a:cxnLst/>
            <a:rect l="l" t="t" r="r" b="b"/>
            <a:pathLst>
              <a:path w="48895" h="45719">
                <a:moveTo>
                  <a:pt x="24383" y="0"/>
                </a:moveTo>
                <a:lnTo>
                  <a:pt x="14894" y="1803"/>
                </a:lnTo>
                <a:lnTo>
                  <a:pt x="7143" y="6715"/>
                </a:lnTo>
                <a:lnTo>
                  <a:pt x="1916" y="13983"/>
                </a:lnTo>
                <a:lnTo>
                  <a:pt x="0" y="22860"/>
                </a:lnTo>
                <a:lnTo>
                  <a:pt x="1916" y="31736"/>
                </a:lnTo>
                <a:lnTo>
                  <a:pt x="7143" y="39004"/>
                </a:lnTo>
                <a:lnTo>
                  <a:pt x="14894" y="43916"/>
                </a:lnTo>
                <a:lnTo>
                  <a:pt x="24383" y="45719"/>
                </a:lnTo>
                <a:lnTo>
                  <a:pt x="33873" y="43916"/>
                </a:lnTo>
                <a:lnTo>
                  <a:pt x="41624" y="39004"/>
                </a:lnTo>
                <a:lnTo>
                  <a:pt x="46851" y="31736"/>
                </a:lnTo>
                <a:lnTo>
                  <a:pt x="48767" y="22860"/>
                </a:lnTo>
                <a:lnTo>
                  <a:pt x="46851" y="13983"/>
                </a:lnTo>
                <a:lnTo>
                  <a:pt x="41624" y="6715"/>
                </a:lnTo>
                <a:lnTo>
                  <a:pt x="33873" y="1803"/>
                </a:lnTo>
                <a:lnTo>
                  <a:pt x="24383" y="0"/>
                </a:lnTo>
                <a:close/>
              </a:path>
            </a:pathLst>
          </a:custGeom>
          <a:solidFill>
            <a:srgbClr val="005286"/>
          </a:solidFill>
        </p:spPr>
        <p:txBody>
          <a:bodyPr wrap="square" lIns="0" tIns="0" rIns="0" bIns="0" rtlCol="0"/>
          <a:lstStyle/>
          <a:p>
            <a:endParaRPr/>
          </a:p>
        </p:txBody>
      </p:sp>
      <p:sp>
        <p:nvSpPr>
          <p:cNvPr id="21" name="object 21"/>
          <p:cNvSpPr/>
          <p:nvPr/>
        </p:nvSpPr>
        <p:spPr>
          <a:xfrm>
            <a:off x="5593079" y="2353055"/>
            <a:ext cx="45720" cy="45720"/>
          </a:xfrm>
          <a:custGeom>
            <a:avLst/>
            <a:gdLst/>
            <a:ahLst/>
            <a:cxnLst/>
            <a:rect l="l" t="t" r="r" b="b"/>
            <a:pathLst>
              <a:path w="45720" h="45719">
                <a:moveTo>
                  <a:pt x="22860" y="0"/>
                </a:moveTo>
                <a:lnTo>
                  <a:pt x="13983" y="1803"/>
                </a:lnTo>
                <a:lnTo>
                  <a:pt x="6715" y="6715"/>
                </a:lnTo>
                <a:lnTo>
                  <a:pt x="1803" y="13983"/>
                </a:lnTo>
                <a:lnTo>
                  <a:pt x="0" y="22860"/>
                </a:lnTo>
                <a:lnTo>
                  <a:pt x="1803" y="31736"/>
                </a:lnTo>
                <a:lnTo>
                  <a:pt x="6715" y="39004"/>
                </a:lnTo>
                <a:lnTo>
                  <a:pt x="13983" y="43916"/>
                </a:lnTo>
                <a:lnTo>
                  <a:pt x="22860" y="45719"/>
                </a:lnTo>
                <a:lnTo>
                  <a:pt x="31736" y="43916"/>
                </a:lnTo>
                <a:lnTo>
                  <a:pt x="39004" y="39004"/>
                </a:lnTo>
                <a:lnTo>
                  <a:pt x="43916" y="31736"/>
                </a:lnTo>
                <a:lnTo>
                  <a:pt x="45720" y="22860"/>
                </a:lnTo>
                <a:lnTo>
                  <a:pt x="43916" y="13983"/>
                </a:lnTo>
                <a:lnTo>
                  <a:pt x="39004" y="6715"/>
                </a:lnTo>
                <a:lnTo>
                  <a:pt x="31736" y="1803"/>
                </a:lnTo>
                <a:lnTo>
                  <a:pt x="22860" y="0"/>
                </a:lnTo>
                <a:close/>
              </a:path>
            </a:pathLst>
          </a:custGeom>
          <a:solidFill>
            <a:srgbClr val="005286"/>
          </a:solidFill>
        </p:spPr>
        <p:txBody>
          <a:bodyPr wrap="square" lIns="0" tIns="0" rIns="0" bIns="0" rtlCol="0"/>
          <a:lstStyle/>
          <a:p>
            <a:endParaRPr/>
          </a:p>
        </p:txBody>
      </p:sp>
      <p:sp>
        <p:nvSpPr>
          <p:cNvPr id="22" name="object 22"/>
          <p:cNvSpPr/>
          <p:nvPr/>
        </p:nvSpPr>
        <p:spPr>
          <a:xfrm>
            <a:off x="5733288" y="2029967"/>
            <a:ext cx="48895" cy="45720"/>
          </a:xfrm>
          <a:custGeom>
            <a:avLst/>
            <a:gdLst/>
            <a:ahLst/>
            <a:cxnLst/>
            <a:rect l="l" t="t" r="r" b="b"/>
            <a:pathLst>
              <a:path w="48895" h="45719">
                <a:moveTo>
                  <a:pt x="24384" y="0"/>
                </a:moveTo>
                <a:lnTo>
                  <a:pt x="14894" y="1803"/>
                </a:lnTo>
                <a:lnTo>
                  <a:pt x="7143" y="6715"/>
                </a:lnTo>
                <a:lnTo>
                  <a:pt x="1916" y="13983"/>
                </a:lnTo>
                <a:lnTo>
                  <a:pt x="0" y="22860"/>
                </a:lnTo>
                <a:lnTo>
                  <a:pt x="1916" y="31736"/>
                </a:lnTo>
                <a:lnTo>
                  <a:pt x="7143" y="39004"/>
                </a:lnTo>
                <a:lnTo>
                  <a:pt x="14894" y="43916"/>
                </a:lnTo>
                <a:lnTo>
                  <a:pt x="24384" y="45719"/>
                </a:lnTo>
                <a:lnTo>
                  <a:pt x="33873" y="43916"/>
                </a:lnTo>
                <a:lnTo>
                  <a:pt x="41624" y="39004"/>
                </a:lnTo>
                <a:lnTo>
                  <a:pt x="46851" y="31736"/>
                </a:lnTo>
                <a:lnTo>
                  <a:pt x="48767" y="22860"/>
                </a:lnTo>
                <a:lnTo>
                  <a:pt x="46851" y="13983"/>
                </a:lnTo>
                <a:lnTo>
                  <a:pt x="41624" y="6715"/>
                </a:lnTo>
                <a:lnTo>
                  <a:pt x="33873" y="1803"/>
                </a:lnTo>
                <a:lnTo>
                  <a:pt x="24384" y="0"/>
                </a:lnTo>
                <a:close/>
              </a:path>
            </a:pathLst>
          </a:custGeom>
          <a:solidFill>
            <a:srgbClr val="005286"/>
          </a:solidFill>
        </p:spPr>
        <p:txBody>
          <a:bodyPr wrap="square" lIns="0" tIns="0" rIns="0" bIns="0" rtlCol="0"/>
          <a:lstStyle/>
          <a:p>
            <a:endParaRPr/>
          </a:p>
        </p:txBody>
      </p:sp>
      <p:sp>
        <p:nvSpPr>
          <p:cNvPr id="23" name="object 23"/>
          <p:cNvSpPr/>
          <p:nvPr/>
        </p:nvSpPr>
        <p:spPr>
          <a:xfrm>
            <a:off x="5507735" y="2112263"/>
            <a:ext cx="45720" cy="48895"/>
          </a:xfrm>
          <a:custGeom>
            <a:avLst/>
            <a:gdLst/>
            <a:ahLst/>
            <a:cxnLst/>
            <a:rect l="l" t="t" r="r" b="b"/>
            <a:pathLst>
              <a:path w="45720" h="48894">
                <a:moveTo>
                  <a:pt x="22860" y="0"/>
                </a:moveTo>
                <a:lnTo>
                  <a:pt x="13983" y="1916"/>
                </a:lnTo>
                <a:lnTo>
                  <a:pt x="6715" y="7143"/>
                </a:lnTo>
                <a:lnTo>
                  <a:pt x="1803" y="14894"/>
                </a:lnTo>
                <a:lnTo>
                  <a:pt x="0" y="24384"/>
                </a:lnTo>
                <a:lnTo>
                  <a:pt x="1803" y="33873"/>
                </a:lnTo>
                <a:lnTo>
                  <a:pt x="6715" y="41624"/>
                </a:lnTo>
                <a:lnTo>
                  <a:pt x="13983" y="46851"/>
                </a:lnTo>
                <a:lnTo>
                  <a:pt x="22860" y="48768"/>
                </a:lnTo>
                <a:lnTo>
                  <a:pt x="31736" y="46851"/>
                </a:lnTo>
                <a:lnTo>
                  <a:pt x="39004" y="41624"/>
                </a:lnTo>
                <a:lnTo>
                  <a:pt x="43916" y="33873"/>
                </a:lnTo>
                <a:lnTo>
                  <a:pt x="45719" y="24384"/>
                </a:lnTo>
                <a:lnTo>
                  <a:pt x="43916" y="14894"/>
                </a:lnTo>
                <a:lnTo>
                  <a:pt x="39004" y="7143"/>
                </a:lnTo>
                <a:lnTo>
                  <a:pt x="31736" y="1916"/>
                </a:lnTo>
                <a:lnTo>
                  <a:pt x="22860" y="0"/>
                </a:lnTo>
                <a:close/>
              </a:path>
            </a:pathLst>
          </a:custGeom>
          <a:solidFill>
            <a:srgbClr val="005286"/>
          </a:solidFill>
        </p:spPr>
        <p:txBody>
          <a:bodyPr wrap="square" lIns="0" tIns="0" rIns="0" bIns="0" rtlCol="0"/>
          <a:lstStyle/>
          <a:p>
            <a:endParaRPr/>
          </a:p>
        </p:txBody>
      </p:sp>
      <p:sp>
        <p:nvSpPr>
          <p:cNvPr id="24" name="object 24"/>
          <p:cNvSpPr/>
          <p:nvPr/>
        </p:nvSpPr>
        <p:spPr>
          <a:xfrm>
            <a:off x="7254240" y="2596895"/>
            <a:ext cx="48895" cy="45720"/>
          </a:xfrm>
          <a:custGeom>
            <a:avLst/>
            <a:gdLst/>
            <a:ahLst/>
            <a:cxnLst/>
            <a:rect l="l" t="t" r="r" b="b"/>
            <a:pathLst>
              <a:path w="48895" h="45719">
                <a:moveTo>
                  <a:pt x="24383" y="0"/>
                </a:moveTo>
                <a:lnTo>
                  <a:pt x="14894" y="1803"/>
                </a:lnTo>
                <a:lnTo>
                  <a:pt x="7143" y="6715"/>
                </a:lnTo>
                <a:lnTo>
                  <a:pt x="1916" y="13983"/>
                </a:lnTo>
                <a:lnTo>
                  <a:pt x="0" y="22859"/>
                </a:lnTo>
                <a:lnTo>
                  <a:pt x="1916" y="31736"/>
                </a:lnTo>
                <a:lnTo>
                  <a:pt x="7143" y="39004"/>
                </a:lnTo>
                <a:lnTo>
                  <a:pt x="14894" y="43916"/>
                </a:lnTo>
                <a:lnTo>
                  <a:pt x="24383" y="45719"/>
                </a:lnTo>
                <a:lnTo>
                  <a:pt x="33873" y="43916"/>
                </a:lnTo>
                <a:lnTo>
                  <a:pt x="41624" y="39004"/>
                </a:lnTo>
                <a:lnTo>
                  <a:pt x="46851" y="31736"/>
                </a:lnTo>
                <a:lnTo>
                  <a:pt x="48767" y="22859"/>
                </a:lnTo>
                <a:lnTo>
                  <a:pt x="46851" y="13983"/>
                </a:lnTo>
                <a:lnTo>
                  <a:pt x="41624" y="6715"/>
                </a:lnTo>
                <a:lnTo>
                  <a:pt x="33873" y="1803"/>
                </a:lnTo>
                <a:lnTo>
                  <a:pt x="24383" y="0"/>
                </a:lnTo>
                <a:close/>
              </a:path>
            </a:pathLst>
          </a:custGeom>
          <a:solidFill>
            <a:srgbClr val="005286"/>
          </a:solidFill>
        </p:spPr>
        <p:txBody>
          <a:bodyPr wrap="square" lIns="0" tIns="0" rIns="0" bIns="0" rtlCol="0"/>
          <a:lstStyle/>
          <a:p>
            <a:endParaRPr/>
          </a:p>
        </p:txBody>
      </p:sp>
      <p:sp>
        <p:nvSpPr>
          <p:cNvPr id="25" name="object 25"/>
          <p:cNvSpPr/>
          <p:nvPr/>
        </p:nvSpPr>
        <p:spPr>
          <a:xfrm>
            <a:off x="7845552" y="2389631"/>
            <a:ext cx="45720" cy="45720"/>
          </a:xfrm>
          <a:custGeom>
            <a:avLst/>
            <a:gdLst/>
            <a:ahLst/>
            <a:cxnLst/>
            <a:rect l="l" t="t" r="r" b="b"/>
            <a:pathLst>
              <a:path w="45720" h="45719">
                <a:moveTo>
                  <a:pt x="22859" y="0"/>
                </a:moveTo>
                <a:lnTo>
                  <a:pt x="13983" y="1803"/>
                </a:lnTo>
                <a:lnTo>
                  <a:pt x="6715" y="6715"/>
                </a:lnTo>
                <a:lnTo>
                  <a:pt x="1803" y="13983"/>
                </a:lnTo>
                <a:lnTo>
                  <a:pt x="0" y="22860"/>
                </a:lnTo>
                <a:lnTo>
                  <a:pt x="1803" y="31736"/>
                </a:lnTo>
                <a:lnTo>
                  <a:pt x="6715" y="39004"/>
                </a:lnTo>
                <a:lnTo>
                  <a:pt x="13983" y="43916"/>
                </a:lnTo>
                <a:lnTo>
                  <a:pt x="22859" y="45719"/>
                </a:lnTo>
                <a:lnTo>
                  <a:pt x="31736" y="43916"/>
                </a:lnTo>
                <a:lnTo>
                  <a:pt x="39004" y="39004"/>
                </a:lnTo>
                <a:lnTo>
                  <a:pt x="43916" y="31736"/>
                </a:lnTo>
                <a:lnTo>
                  <a:pt x="45720" y="22860"/>
                </a:lnTo>
                <a:lnTo>
                  <a:pt x="43916" y="13983"/>
                </a:lnTo>
                <a:lnTo>
                  <a:pt x="39004" y="6715"/>
                </a:lnTo>
                <a:lnTo>
                  <a:pt x="31736" y="1803"/>
                </a:lnTo>
                <a:lnTo>
                  <a:pt x="22859" y="0"/>
                </a:lnTo>
                <a:close/>
              </a:path>
            </a:pathLst>
          </a:custGeom>
          <a:solidFill>
            <a:srgbClr val="005286"/>
          </a:solidFill>
        </p:spPr>
        <p:txBody>
          <a:bodyPr wrap="square" lIns="0" tIns="0" rIns="0" bIns="0" rtlCol="0"/>
          <a:lstStyle/>
          <a:p>
            <a:endParaRPr/>
          </a:p>
        </p:txBody>
      </p:sp>
      <p:sp>
        <p:nvSpPr>
          <p:cNvPr id="26" name="object 26"/>
          <p:cNvSpPr/>
          <p:nvPr/>
        </p:nvSpPr>
        <p:spPr>
          <a:xfrm>
            <a:off x="6687311" y="2788919"/>
            <a:ext cx="48895" cy="45720"/>
          </a:xfrm>
          <a:custGeom>
            <a:avLst/>
            <a:gdLst/>
            <a:ahLst/>
            <a:cxnLst/>
            <a:rect l="l" t="t" r="r" b="b"/>
            <a:pathLst>
              <a:path w="48895" h="45719">
                <a:moveTo>
                  <a:pt x="24384" y="0"/>
                </a:moveTo>
                <a:lnTo>
                  <a:pt x="14894" y="1803"/>
                </a:lnTo>
                <a:lnTo>
                  <a:pt x="7143" y="6715"/>
                </a:lnTo>
                <a:lnTo>
                  <a:pt x="1916" y="13983"/>
                </a:lnTo>
                <a:lnTo>
                  <a:pt x="0" y="22860"/>
                </a:lnTo>
                <a:lnTo>
                  <a:pt x="1916" y="31736"/>
                </a:lnTo>
                <a:lnTo>
                  <a:pt x="7143" y="39004"/>
                </a:lnTo>
                <a:lnTo>
                  <a:pt x="14894" y="43916"/>
                </a:lnTo>
                <a:lnTo>
                  <a:pt x="24384" y="45720"/>
                </a:lnTo>
                <a:lnTo>
                  <a:pt x="33873" y="43916"/>
                </a:lnTo>
                <a:lnTo>
                  <a:pt x="41624" y="39004"/>
                </a:lnTo>
                <a:lnTo>
                  <a:pt x="46851" y="31736"/>
                </a:lnTo>
                <a:lnTo>
                  <a:pt x="48768" y="22860"/>
                </a:lnTo>
                <a:lnTo>
                  <a:pt x="46851" y="13983"/>
                </a:lnTo>
                <a:lnTo>
                  <a:pt x="41624" y="6715"/>
                </a:lnTo>
                <a:lnTo>
                  <a:pt x="33873" y="1803"/>
                </a:lnTo>
                <a:lnTo>
                  <a:pt x="24384" y="0"/>
                </a:lnTo>
                <a:close/>
              </a:path>
            </a:pathLst>
          </a:custGeom>
          <a:solidFill>
            <a:srgbClr val="005286"/>
          </a:solidFill>
        </p:spPr>
        <p:txBody>
          <a:bodyPr wrap="square" lIns="0" tIns="0" rIns="0" bIns="0" rtlCol="0"/>
          <a:lstStyle/>
          <a:p>
            <a:endParaRPr/>
          </a:p>
        </p:txBody>
      </p:sp>
      <p:sp>
        <p:nvSpPr>
          <p:cNvPr id="27" name="object 27"/>
          <p:cNvSpPr/>
          <p:nvPr/>
        </p:nvSpPr>
        <p:spPr>
          <a:xfrm>
            <a:off x="7174992" y="2993135"/>
            <a:ext cx="128015" cy="146304"/>
          </a:xfrm>
          <a:prstGeom prst="rect">
            <a:avLst/>
          </a:prstGeom>
          <a:blipFill>
            <a:blip r:embed="rId5" cstate="print"/>
            <a:stretch>
              <a:fillRect/>
            </a:stretch>
          </a:blipFill>
        </p:spPr>
        <p:txBody>
          <a:bodyPr wrap="square" lIns="0" tIns="0" rIns="0" bIns="0" rtlCol="0"/>
          <a:lstStyle/>
          <a:p>
            <a:endParaRPr/>
          </a:p>
        </p:txBody>
      </p:sp>
      <p:sp>
        <p:nvSpPr>
          <p:cNvPr id="28" name="object 28"/>
          <p:cNvSpPr/>
          <p:nvPr/>
        </p:nvSpPr>
        <p:spPr>
          <a:xfrm>
            <a:off x="7281671" y="2883407"/>
            <a:ext cx="45720" cy="48895"/>
          </a:xfrm>
          <a:custGeom>
            <a:avLst/>
            <a:gdLst/>
            <a:ahLst/>
            <a:cxnLst/>
            <a:rect l="l" t="t" r="r" b="b"/>
            <a:pathLst>
              <a:path w="45720" h="48894">
                <a:moveTo>
                  <a:pt x="22859" y="0"/>
                </a:moveTo>
                <a:lnTo>
                  <a:pt x="13983" y="1916"/>
                </a:lnTo>
                <a:lnTo>
                  <a:pt x="6715" y="7143"/>
                </a:lnTo>
                <a:lnTo>
                  <a:pt x="1803" y="14894"/>
                </a:lnTo>
                <a:lnTo>
                  <a:pt x="0" y="24384"/>
                </a:lnTo>
                <a:lnTo>
                  <a:pt x="1803" y="33873"/>
                </a:lnTo>
                <a:lnTo>
                  <a:pt x="6715" y="41624"/>
                </a:lnTo>
                <a:lnTo>
                  <a:pt x="13983" y="46851"/>
                </a:lnTo>
                <a:lnTo>
                  <a:pt x="22859" y="48768"/>
                </a:lnTo>
                <a:lnTo>
                  <a:pt x="31736" y="46851"/>
                </a:lnTo>
                <a:lnTo>
                  <a:pt x="39004" y="41624"/>
                </a:lnTo>
                <a:lnTo>
                  <a:pt x="43916" y="33873"/>
                </a:lnTo>
                <a:lnTo>
                  <a:pt x="45720" y="24384"/>
                </a:lnTo>
                <a:lnTo>
                  <a:pt x="43916" y="14894"/>
                </a:lnTo>
                <a:lnTo>
                  <a:pt x="39004" y="7143"/>
                </a:lnTo>
                <a:lnTo>
                  <a:pt x="31736" y="1916"/>
                </a:lnTo>
                <a:lnTo>
                  <a:pt x="22859" y="0"/>
                </a:lnTo>
                <a:close/>
              </a:path>
            </a:pathLst>
          </a:custGeom>
          <a:solidFill>
            <a:srgbClr val="005286"/>
          </a:solidFill>
        </p:spPr>
        <p:txBody>
          <a:bodyPr wrap="square" lIns="0" tIns="0" rIns="0" bIns="0" rtlCol="0"/>
          <a:lstStyle/>
          <a:p>
            <a:endParaRPr/>
          </a:p>
        </p:txBody>
      </p:sp>
      <p:sp>
        <p:nvSpPr>
          <p:cNvPr id="29" name="object 29"/>
          <p:cNvSpPr/>
          <p:nvPr/>
        </p:nvSpPr>
        <p:spPr>
          <a:xfrm>
            <a:off x="7519416" y="2383535"/>
            <a:ext cx="45720" cy="45720"/>
          </a:xfrm>
          <a:custGeom>
            <a:avLst/>
            <a:gdLst/>
            <a:ahLst/>
            <a:cxnLst/>
            <a:rect l="l" t="t" r="r" b="b"/>
            <a:pathLst>
              <a:path w="45720" h="45719">
                <a:moveTo>
                  <a:pt x="22859" y="0"/>
                </a:moveTo>
                <a:lnTo>
                  <a:pt x="13983" y="1803"/>
                </a:lnTo>
                <a:lnTo>
                  <a:pt x="6715" y="6715"/>
                </a:lnTo>
                <a:lnTo>
                  <a:pt x="1803" y="13983"/>
                </a:lnTo>
                <a:lnTo>
                  <a:pt x="0" y="22860"/>
                </a:lnTo>
                <a:lnTo>
                  <a:pt x="1803" y="31736"/>
                </a:lnTo>
                <a:lnTo>
                  <a:pt x="6715" y="39004"/>
                </a:lnTo>
                <a:lnTo>
                  <a:pt x="13983" y="43916"/>
                </a:lnTo>
                <a:lnTo>
                  <a:pt x="22859" y="45719"/>
                </a:lnTo>
                <a:lnTo>
                  <a:pt x="31736" y="43916"/>
                </a:lnTo>
                <a:lnTo>
                  <a:pt x="39004" y="39004"/>
                </a:lnTo>
                <a:lnTo>
                  <a:pt x="43916" y="31736"/>
                </a:lnTo>
                <a:lnTo>
                  <a:pt x="45719" y="22860"/>
                </a:lnTo>
                <a:lnTo>
                  <a:pt x="43916" y="13983"/>
                </a:lnTo>
                <a:lnTo>
                  <a:pt x="39004" y="6715"/>
                </a:lnTo>
                <a:lnTo>
                  <a:pt x="31736" y="1803"/>
                </a:lnTo>
                <a:lnTo>
                  <a:pt x="22859" y="0"/>
                </a:lnTo>
                <a:close/>
              </a:path>
            </a:pathLst>
          </a:custGeom>
          <a:solidFill>
            <a:srgbClr val="00885F"/>
          </a:solidFill>
        </p:spPr>
        <p:txBody>
          <a:bodyPr wrap="square" lIns="0" tIns="0" rIns="0" bIns="0" rtlCol="0"/>
          <a:lstStyle/>
          <a:p>
            <a:endParaRPr/>
          </a:p>
        </p:txBody>
      </p:sp>
      <p:sp>
        <p:nvSpPr>
          <p:cNvPr id="30" name="object 30"/>
          <p:cNvSpPr/>
          <p:nvPr/>
        </p:nvSpPr>
        <p:spPr>
          <a:xfrm>
            <a:off x="7543800" y="2670047"/>
            <a:ext cx="45720" cy="48895"/>
          </a:xfrm>
          <a:custGeom>
            <a:avLst/>
            <a:gdLst/>
            <a:ahLst/>
            <a:cxnLst/>
            <a:rect l="l" t="t" r="r" b="b"/>
            <a:pathLst>
              <a:path w="45720" h="48894">
                <a:moveTo>
                  <a:pt x="22859" y="0"/>
                </a:moveTo>
                <a:lnTo>
                  <a:pt x="13983" y="1916"/>
                </a:lnTo>
                <a:lnTo>
                  <a:pt x="6715" y="7143"/>
                </a:lnTo>
                <a:lnTo>
                  <a:pt x="1803" y="14894"/>
                </a:lnTo>
                <a:lnTo>
                  <a:pt x="0" y="24383"/>
                </a:lnTo>
                <a:lnTo>
                  <a:pt x="1803" y="33873"/>
                </a:lnTo>
                <a:lnTo>
                  <a:pt x="6715" y="41624"/>
                </a:lnTo>
                <a:lnTo>
                  <a:pt x="13983" y="46851"/>
                </a:lnTo>
                <a:lnTo>
                  <a:pt x="22859" y="48768"/>
                </a:lnTo>
                <a:lnTo>
                  <a:pt x="31736" y="46851"/>
                </a:lnTo>
                <a:lnTo>
                  <a:pt x="39004" y="41624"/>
                </a:lnTo>
                <a:lnTo>
                  <a:pt x="43916" y="33873"/>
                </a:lnTo>
                <a:lnTo>
                  <a:pt x="45720" y="24383"/>
                </a:lnTo>
                <a:lnTo>
                  <a:pt x="43916" y="14894"/>
                </a:lnTo>
                <a:lnTo>
                  <a:pt x="39004" y="7143"/>
                </a:lnTo>
                <a:lnTo>
                  <a:pt x="31736" y="1916"/>
                </a:lnTo>
                <a:lnTo>
                  <a:pt x="22859" y="0"/>
                </a:lnTo>
                <a:close/>
              </a:path>
            </a:pathLst>
          </a:custGeom>
          <a:solidFill>
            <a:srgbClr val="00885F"/>
          </a:solidFill>
        </p:spPr>
        <p:txBody>
          <a:bodyPr wrap="square" lIns="0" tIns="0" rIns="0" bIns="0" rtlCol="0"/>
          <a:lstStyle/>
          <a:p>
            <a:endParaRPr/>
          </a:p>
        </p:txBody>
      </p:sp>
      <p:sp>
        <p:nvSpPr>
          <p:cNvPr id="31" name="object 31"/>
          <p:cNvSpPr/>
          <p:nvPr/>
        </p:nvSpPr>
        <p:spPr>
          <a:xfrm>
            <a:off x="4166615" y="2298191"/>
            <a:ext cx="45720" cy="45720"/>
          </a:xfrm>
          <a:custGeom>
            <a:avLst/>
            <a:gdLst/>
            <a:ahLst/>
            <a:cxnLst/>
            <a:rect l="l" t="t" r="r" b="b"/>
            <a:pathLst>
              <a:path w="45720" h="45719">
                <a:moveTo>
                  <a:pt x="22860" y="0"/>
                </a:moveTo>
                <a:lnTo>
                  <a:pt x="13983" y="1803"/>
                </a:lnTo>
                <a:lnTo>
                  <a:pt x="6715" y="6715"/>
                </a:lnTo>
                <a:lnTo>
                  <a:pt x="1803" y="13983"/>
                </a:lnTo>
                <a:lnTo>
                  <a:pt x="0" y="22859"/>
                </a:lnTo>
                <a:lnTo>
                  <a:pt x="1803" y="31736"/>
                </a:lnTo>
                <a:lnTo>
                  <a:pt x="6715" y="39004"/>
                </a:lnTo>
                <a:lnTo>
                  <a:pt x="13983" y="43916"/>
                </a:lnTo>
                <a:lnTo>
                  <a:pt x="22860" y="45719"/>
                </a:lnTo>
                <a:lnTo>
                  <a:pt x="31736" y="43916"/>
                </a:lnTo>
                <a:lnTo>
                  <a:pt x="39004" y="39004"/>
                </a:lnTo>
                <a:lnTo>
                  <a:pt x="43916" y="31736"/>
                </a:lnTo>
                <a:lnTo>
                  <a:pt x="45720" y="22859"/>
                </a:lnTo>
                <a:lnTo>
                  <a:pt x="43916" y="13983"/>
                </a:lnTo>
                <a:lnTo>
                  <a:pt x="39004" y="6715"/>
                </a:lnTo>
                <a:lnTo>
                  <a:pt x="31736" y="1803"/>
                </a:lnTo>
                <a:lnTo>
                  <a:pt x="22860" y="0"/>
                </a:lnTo>
                <a:close/>
              </a:path>
            </a:pathLst>
          </a:custGeom>
          <a:solidFill>
            <a:srgbClr val="F05D21"/>
          </a:solidFill>
        </p:spPr>
        <p:txBody>
          <a:bodyPr wrap="square" lIns="0" tIns="0" rIns="0" bIns="0" rtlCol="0"/>
          <a:lstStyle/>
          <a:p>
            <a:endParaRPr/>
          </a:p>
        </p:txBody>
      </p:sp>
      <p:sp>
        <p:nvSpPr>
          <p:cNvPr id="32" name="object 32"/>
          <p:cNvSpPr/>
          <p:nvPr/>
        </p:nvSpPr>
        <p:spPr>
          <a:xfrm>
            <a:off x="4197096" y="2709672"/>
            <a:ext cx="45720" cy="45720"/>
          </a:xfrm>
          <a:custGeom>
            <a:avLst/>
            <a:gdLst/>
            <a:ahLst/>
            <a:cxnLst/>
            <a:rect l="l" t="t" r="r" b="b"/>
            <a:pathLst>
              <a:path w="45720" h="45719">
                <a:moveTo>
                  <a:pt x="22859" y="0"/>
                </a:moveTo>
                <a:lnTo>
                  <a:pt x="13983" y="1803"/>
                </a:lnTo>
                <a:lnTo>
                  <a:pt x="6715" y="6715"/>
                </a:lnTo>
                <a:lnTo>
                  <a:pt x="1803" y="13983"/>
                </a:lnTo>
                <a:lnTo>
                  <a:pt x="0" y="22859"/>
                </a:lnTo>
                <a:lnTo>
                  <a:pt x="1803" y="31736"/>
                </a:lnTo>
                <a:lnTo>
                  <a:pt x="6715" y="39004"/>
                </a:lnTo>
                <a:lnTo>
                  <a:pt x="13983" y="43916"/>
                </a:lnTo>
                <a:lnTo>
                  <a:pt x="22859" y="45719"/>
                </a:lnTo>
                <a:lnTo>
                  <a:pt x="31736" y="43916"/>
                </a:lnTo>
                <a:lnTo>
                  <a:pt x="39004" y="39004"/>
                </a:lnTo>
                <a:lnTo>
                  <a:pt x="43916" y="31736"/>
                </a:lnTo>
                <a:lnTo>
                  <a:pt x="45719" y="22859"/>
                </a:lnTo>
                <a:lnTo>
                  <a:pt x="43916" y="13983"/>
                </a:lnTo>
                <a:lnTo>
                  <a:pt x="39004" y="6715"/>
                </a:lnTo>
                <a:lnTo>
                  <a:pt x="31736" y="1803"/>
                </a:lnTo>
                <a:lnTo>
                  <a:pt x="22859" y="0"/>
                </a:lnTo>
                <a:close/>
              </a:path>
            </a:pathLst>
          </a:custGeom>
          <a:solidFill>
            <a:srgbClr val="F05D21"/>
          </a:solidFill>
        </p:spPr>
        <p:txBody>
          <a:bodyPr wrap="square" lIns="0" tIns="0" rIns="0" bIns="0" rtlCol="0"/>
          <a:lstStyle/>
          <a:p>
            <a:endParaRPr/>
          </a:p>
        </p:txBody>
      </p:sp>
      <p:sp>
        <p:nvSpPr>
          <p:cNvPr id="33" name="object 33"/>
          <p:cNvSpPr/>
          <p:nvPr/>
        </p:nvSpPr>
        <p:spPr>
          <a:xfrm>
            <a:off x="5388864" y="2100072"/>
            <a:ext cx="45720" cy="45720"/>
          </a:xfrm>
          <a:custGeom>
            <a:avLst/>
            <a:gdLst/>
            <a:ahLst/>
            <a:cxnLst/>
            <a:rect l="l" t="t" r="r" b="b"/>
            <a:pathLst>
              <a:path w="45720" h="45719">
                <a:moveTo>
                  <a:pt x="22860" y="0"/>
                </a:moveTo>
                <a:lnTo>
                  <a:pt x="13983" y="1803"/>
                </a:lnTo>
                <a:lnTo>
                  <a:pt x="6715" y="6715"/>
                </a:lnTo>
                <a:lnTo>
                  <a:pt x="1803" y="13983"/>
                </a:lnTo>
                <a:lnTo>
                  <a:pt x="0" y="22859"/>
                </a:lnTo>
                <a:lnTo>
                  <a:pt x="1803" y="31736"/>
                </a:lnTo>
                <a:lnTo>
                  <a:pt x="6715" y="39004"/>
                </a:lnTo>
                <a:lnTo>
                  <a:pt x="13983" y="43916"/>
                </a:lnTo>
                <a:lnTo>
                  <a:pt x="22860" y="45719"/>
                </a:lnTo>
                <a:lnTo>
                  <a:pt x="31736" y="43916"/>
                </a:lnTo>
                <a:lnTo>
                  <a:pt x="39004" y="39004"/>
                </a:lnTo>
                <a:lnTo>
                  <a:pt x="43916" y="31736"/>
                </a:lnTo>
                <a:lnTo>
                  <a:pt x="45720" y="22859"/>
                </a:lnTo>
                <a:lnTo>
                  <a:pt x="43916" y="13983"/>
                </a:lnTo>
                <a:lnTo>
                  <a:pt x="39004" y="6715"/>
                </a:lnTo>
                <a:lnTo>
                  <a:pt x="31736" y="1803"/>
                </a:lnTo>
                <a:lnTo>
                  <a:pt x="22860" y="0"/>
                </a:lnTo>
                <a:close/>
              </a:path>
            </a:pathLst>
          </a:custGeom>
          <a:solidFill>
            <a:srgbClr val="F05D21"/>
          </a:solidFill>
        </p:spPr>
        <p:txBody>
          <a:bodyPr wrap="square" lIns="0" tIns="0" rIns="0" bIns="0" rtlCol="0"/>
          <a:lstStyle/>
          <a:p>
            <a:endParaRPr/>
          </a:p>
        </p:txBody>
      </p:sp>
      <p:sp>
        <p:nvSpPr>
          <p:cNvPr id="34" name="object 34"/>
          <p:cNvSpPr/>
          <p:nvPr/>
        </p:nvSpPr>
        <p:spPr>
          <a:xfrm>
            <a:off x="5462015" y="2173223"/>
            <a:ext cx="45720" cy="48895"/>
          </a:xfrm>
          <a:custGeom>
            <a:avLst/>
            <a:gdLst/>
            <a:ahLst/>
            <a:cxnLst/>
            <a:rect l="l" t="t" r="r" b="b"/>
            <a:pathLst>
              <a:path w="45720" h="48894">
                <a:moveTo>
                  <a:pt x="22860" y="0"/>
                </a:moveTo>
                <a:lnTo>
                  <a:pt x="13983" y="1916"/>
                </a:lnTo>
                <a:lnTo>
                  <a:pt x="6715" y="7143"/>
                </a:lnTo>
                <a:lnTo>
                  <a:pt x="1803" y="14894"/>
                </a:lnTo>
                <a:lnTo>
                  <a:pt x="0" y="24383"/>
                </a:lnTo>
                <a:lnTo>
                  <a:pt x="1803" y="33873"/>
                </a:lnTo>
                <a:lnTo>
                  <a:pt x="6715" y="41624"/>
                </a:lnTo>
                <a:lnTo>
                  <a:pt x="13983" y="46851"/>
                </a:lnTo>
                <a:lnTo>
                  <a:pt x="22860" y="48768"/>
                </a:lnTo>
                <a:lnTo>
                  <a:pt x="31736" y="46851"/>
                </a:lnTo>
                <a:lnTo>
                  <a:pt x="39004" y="41624"/>
                </a:lnTo>
                <a:lnTo>
                  <a:pt x="43916" y="33873"/>
                </a:lnTo>
                <a:lnTo>
                  <a:pt x="45720" y="24383"/>
                </a:lnTo>
                <a:lnTo>
                  <a:pt x="43916" y="14894"/>
                </a:lnTo>
                <a:lnTo>
                  <a:pt x="39004" y="7143"/>
                </a:lnTo>
                <a:lnTo>
                  <a:pt x="31736" y="1916"/>
                </a:lnTo>
                <a:lnTo>
                  <a:pt x="22860" y="0"/>
                </a:lnTo>
                <a:close/>
              </a:path>
            </a:pathLst>
          </a:custGeom>
          <a:solidFill>
            <a:srgbClr val="F05D21"/>
          </a:solidFill>
        </p:spPr>
        <p:txBody>
          <a:bodyPr wrap="square" lIns="0" tIns="0" rIns="0" bIns="0" rtlCol="0"/>
          <a:lstStyle/>
          <a:p>
            <a:endParaRPr/>
          </a:p>
        </p:txBody>
      </p:sp>
      <p:sp>
        <p:nvSpPr>
          <p:cNvPr id="35" name="object 35"/>
          <p:cNvSpPr/>
          <p:nvPr/>
        </p:nvSpPr>
        <p:spPr>
          <a:xfrm>
            <a:off x="5614415" y="2151888"/>
            <a:ext cx="45720" cy="45720"/>
          </a:xfrm>
          <a:custGeom>
            <a:avLst/>
            <a:gdLst/>
            <a:ahLst/>
            <a:cxnLst/>
            <a:rect l="l" t="t" r="r" b="b"/>
            <a:pathLst>
              <a:path w="45720" h="45719">
                <a:moveTo>
                  <a:pt x="22860" y="0"/>
                </a:moveTo>
                <a:lnTo>
                  <a:pt x="13983" y="1803"/>
                </a:lnTo>
                <a:lnTo>
                  <a:pt x="6715" y="6715"/>
                </a:lnTo>
                <a:lnTo>
                  <a:pt x="1803" y="13983"/>
                </a:lnTo>
                <a:lnTo>
                  <a:pt x="0" y="22860"/>
                </a:lnTo>
                <a:lnTo>
                  <a:pt x="1803" y="31736"/>
                </a:lnTo>
                <a:lnTo>
                  <a:pt x="6715" y="39004"/>
                </a:lnTo>
                <a:lnTo>
                  <a:pt x="13983" y="43916"/>
                </a:lnTo>
                <a:lnTo>
                  <a:pt x="22860" y="45719"/>
                </a:lnTo>
                <a:lnTo>
                  <a:pt x="31736" y="43916"/>
                </a:lnTo>
                <a:lnTo>
                  <a:pt x="39004" y="39004"/>
                </a:lnTo>
                <a:lnTo>
                  <a:pt x="43916" y="31736"/>
                </a:lnTo>
                <a:lnTo>
                  <a:pt x="45720" y="22860"/>
                </a:lnTo>
                <a:lnTo>
                  <a:pt x="43916" y="13983"/>
                </a:lnTo>
                <a:lnTo>
                  <a:pt x="39004" y="6715"/>
                </a:lnTo>
                <a:lnTo>
                  <a:pt x="31736" y="1803"/>
                </a:lnTo>
                <a:lnTo>
                  <a:pt x="22860" y="0"/>
                </a:lnTo>
                <a:close/>
              </a:path>
            </a:pathLst>
          </a:custGeom>
          <a:solidFill>
            <a:srgbClr val="F05D21"/>
          </a:solidFill>
        </p:spPr>
        <p:txBody>
          <a:bodyPr wrap="square" lIns="0" tIns="0" rIns="0" bIns="0" rtlCol="0"/>
          <a:lstStyle/>
          <a:p>
            <a:endParaRPr/>
          </a:p>
        </p:txBody>
      </p:sp>
      <p:sp>
        <p:nvSpPr>
          <p:cNvPr id="36" name="object 36"/>
          <p:cNvSpPr/>
          <p:nvPr/>
        </p:nvSpPr>
        <p:spPr>
          <a:xfrm>
            <a:off x="7531607" y="2569463"/>
            <a:ext cx="45720" cy="48895"/>
          </a:xfrm>
          <a:custGeom>
            <a:avLst/>
            <a:gdLst/>
            <a:ahLst/>
            <a:cxnLst/>
            <a:rect l="l" t="t" r="r" b="b"/>
            <a:pathLst>
              <a:path w="45720" h="48894">
                <a:moveTo>
                  <a:pt x="22860" y="0"/>
                </a:moveTo>
                <a:lnTo>
                  <a:pt x="13983" y="1916"/>
                </a:lnTo>
                <a:lnTo>
                  <a:pt x="6715" y="7143"/>
                </a:lnTo>
                <a:lnTo>
                  <a:pt x="1803" y="14894"/>
                </a:lnTo>
                <a:lnTo>
                  <a:pt x="0" y="24384"/>
                </a:lnTo>
                <a:lnTo>
                  <a:pt x="1803" y="33873"/>
                </a:lnTo>
                <a:lnTo>
                  <a:pt x="6715" y="41624"/>
                </a:lnTo>
                <a:lnTo>
                  <a:pt x="13983" y="46851"/>
                </a:lnTo>
                <a:lnTo>
                  <a:pt x="22860" y="48768"/>
                </a:lnTo>
                <a:lnTo>
                  <a:pt x="31736" y="46851"/>
                </a:lnTo>
                <a:lnTo>
                  <a:pt x="39004" y="41624"/>
                </a:lnTo>
                <a:lnTo>
                  <a:pt x="43916" y="33873"/>
                </a:lnTo>
                <a:lnTo>
                  <a:pt x="45720" y="24384"/>
                </a:lnTo>
                <a:lnTo>
                  <a:pt x="43916" y="14894"/>
                </a:lnTo>
                <a:lnTo>
                  <a:pt x="39004" y="7143"/>
                </a:lnTo>
                <a:lnTo>
                  <a:pt x="31736" y="1916"/>
                </a:lnTo>
                <a:lnTo>
                  <a:pt x="22860" y="0"/>
                </a:lnTo>
                <a:close/>
              </a:path>
            </a:pathLst>
          </a:custGeom>
          <a:solidFill>
            <a:srgbClr val="00885F"/>
          </a:solidFill>
        </p:spPr>
        <p:txBody>
          <a:bodyPr wrap="square" lIns="0" tIns="0" rIns="0" bIns="0" rtlCol="0"/>
          <a:lstStyle/>
          <a:p>
            <a:endParaRPr/>
          </a:p>
        </p:txBody>
      </p:sp>
      <p:sp>
        <p:nvSpPr>
          <p:cNvPr id="37" name="object 37"/>
          <p:cNvSpPr/>
          <p:nvPr/>
        </p:nvSpPr>
        <p:spPr>
          <a:xfrm>
            <a:off x="7577328" y="2566416"/>
            <a:ext cx="45720" cy="45720"/>
          </a:xfrm>
          <a:custGeom>
            <a:avLst/>
            <a:gdLst/>
            <a:ahLst/>
            <a:cxnLst/>
            <a:rect l="l" t="t" r="r" b="b"/>
            <a:pathLst>
              <a:path w="45720" h="45719">
                <a:moveTo>
                  <a:pt x="22860" y="0"/>
                </a:moveTo>
                <a:lnTo>
                  <a:pt x="13983" y="1803"/>
                </a:lnTo>
                <a:lnTo>
                  <a:pt x="6715" y="6715"/>
                </a:lnTo>
                <a:lnTo>
                  <a:pt x="1803" y="13983"/>
                </a:lnTo>
                <a:lnTo>
                  <a:pt x="0" y="22859"/>
                </a:lnTo>
                <a:lnTo>
                  <a:pt x="1803" y="31736"/>
                </a:lnTo>
                <a:lnTo>
                  <a:pt x="6715" y="39004"/>
                </a:lnTo>
                <a:lnTo>
                  <a:pt x="13983" y="43916"/>
                </a:lnTo>
                <a:lnTo>
                  <a:pt x="22860" y="45719"/>
                </a:lnTo>
                <a:lnTo>
                  <a:pt x="31736" y="43916"/>
                </a:lnTo>
                <a:lnTo>
                  <a:pt x="39004" y="39004"/>
                </a:lnTo>
                <a:lnTo>
                  <a:pt x="43916" y="31736"/>
                </a:lnTo>
                <a:lnTo>
                  <a:pt x="45720" y="22859"/>
                </a:lnTo>
                <a:lnTo>
                  <a:pt x="43916" y="13983"/>
                </a:lnTo>
                <a:lnTo>
                  <a:pt x="39004" y="6715"/>
                </a:lnTo>
                <a:lnTo>
                  <a:pt x="31736" y="1803"/>
                </a:lnTo>
                <a:lnTo>
                  <a:pt x="22860" y="0"/>
                </a:lnTo>
                <a:close/>
              </a:path>
            </a:pathLst>
          </a:custGeom>
          <a:solidFill>
            <a:srgbClr val="F05D21"/>
          </a:solidFill>
        </p:spPr>
        <p:txBody>
          <a:bodyPr wrap="square" lIns="0" tIns="0" rIns="0" bIns="0" rtlCol="0"/>
          <a:lstStyle/>
          <a:p>
            <a:endParaRPr/>
          </a:p>
        </p:txBody>
      </p:sp>
      <p:sp>
        <p:nvSpPr>
          <p:cNvPr id="38" name="object 38"/>
          <p:cNvSpPr/>
          <p:nvPr/>
        </p:nvSpPr>
        <p:spPr>
          <a:xfrm>
            <a:off x="3986784" y="2237231"/>
            <a:ext cx="45720" cy="45720"/>
          </a:xfrm>
          <a:custGeom>
            <a:avLst/>
            <a:gdLst/>
            <a:ahLst/>
            <a:cxnLst/>
            <a:rect l="l" t="t" r="r" b="b"/>
            <a:pathLst>
              <a:path w="45720" h="45719">
                <a:moveTo>
                  <a:pt x="22860" y="0"/>
                </a:moveTo>
                <a:lnTo>
                  <a:pt x="13983" y="1803"/>
                </a:lnTo>
                <a:lnTo>
                  <a:pt x="6715" y="6715"/>
                </a:lnTo>
                <a:lnTo>
                  <a:pt x="1803" y="13983"/>
                </a:lnTo>
                <a:lnTo>
                  <a:pt x="0" y="22860"/>
                </a:lnTo>
                <a:lnTo>
                  <a:pt x="1803" y="31736"/>
                </a:lnTo>
                <a:lnTo>
                  <a:pt x="6715" y="39004"/>
                </a:lnTo>
                <a:lnTo>
                  <a:pt x="13983" y="43916"/>
                </a:lnTo>
                <a:lnTo>
                  <a:pt x="22860" y="45719"/>
                </a:lnTo>
                <a:lnTo>
                  <a:pt x="31736" y="43916"/>
                </a:lnTo>
                <a:lnTo>
                  <a:pt x="39004" y="39004"/>
                </a:lnTo>
                <a:lnTo>
                  <a:pt x="43916" y="31736"/>
                </a:lnTo>
                <a:lnTo>
                  <a:pt x="45719" y="22860"/>
                </a:lnTo>
                <a:lnTo>
                  <a:pt x="43916" y="13983"/>
                </a:lnTo>
                <a:lnTo>
                  <a:pt x="39004" y="6715"/>
                </a:lnTo>
                <a:lnTo>
                  <a:pt x="31736" y="1803"/>
                </a:lnTo>
                <a:lnTo>
                  <a:pt x="22860" y="0"/>
                </a:lnTo>
                <a:close/>
              </a:path>
            </a:pathLst>
          </a:custGeom>
          <a:solidFill>
            <a:srgbClr val="F05D21"/>
          </a:solidFill>
        </p:spPr>
        <p:txBody>
          <a:bodyPr wrap="square" lIns="0" tIns="0" rIns="0" bIns="0" rtlCol="0"/>
          <a:lstStyle/>
          <a:p>
            <a:endParaRPr/>
          </a:p>
        </p:txBody>
      </p:sp>
      <p:sp>
        <p:nvSpPr>
          <p:cNvPr id="39" name="object 39"/>
          <p:cNvSpPr/>
          <p:nvPr/>
        </p:nvSpPr>
        <p:spPr>
          <a:xfrm>
            <a:off x="3611879" y="2590800"/>
            <a:ext cx="45720" cy="45720"/>
          </a:xfrm>
          <a:custGeom>
            <a:avLst/>
            <a:gdLst/>
            <a:ahLst/>
            <a:cxnLst/>
            <a:rect l="l" t="t" r="r" b="b"/>
            <a:pathLst>
              <a:path w="45720" h="45719">
                <a:moveTo>
                  <a:pt x="22860" y="0"/>
                </a:moveTo>
                <a:lnTo>
                  <a:pt x="13983" y="1803"/>
                </a:lnTo>
                <a:lnTo>
                  <a:pt x="6715" y="6715"/>
                </a:lnTo>
                <a:lnTo>
                  <a:pt x="1803" y="13983"/>
                </a:lnTo>
                <a:lnTo>
                  <a:pt x="0" y="22860"/>
                </a:lnTo>
                <a:lnTo>
                  <a:pt x="1803" y="31736"/>
                </a:lnTo>
                <a:lnTo>
                  <a:pt x="6715" y="39004"/>
                </a:lnTo>
                <a:lnTo>
                  <a:pt x="13983" y="43916"/>
                </a:lnTo>
                <a:lnTo>
                  <a:pt x="22860" y="45719"/>
                </a:lnTo>
                <a:lnTo>
                  <a:pt x="31736" y="43916"/>
                </a:lnTo>
                <a:lnTo>
                  <a:pt x="39004" y="39004"/>
                </a:lnTo>
                <a:lnTo>
                  <a:pt x="43916" y="31736"/>
                </a:lnTo>
                <a:lnTo>
                  <a:pt x="45720" y="22860"/>
                </a:lnTo>
                <a:lnTo>
                  <a:pt x="43916" y="13983"/>
                </a:lnTo>
                <a:lnTo>
                  <a:pt x="39004" y="6715"/>
                </a:lnTo>
                <a:lnTo>
                  <a:pt x="31736" y="1803"/>
                </a:lnTo>
                <a:lnTo>
                  <a:pt x="22860" y="0"/>
                </a:lnTo>
                <a:close/>
              </a:path>
            </a:pathLst>
          </a:custGeom>
          <a:solidFill>
            <a:srgbClr val="F05D21"/>
          </a:solidFill>
        </p:spPr>
        <p:txBody>
          <a:bodyPr wrap="square" lIns="0" tIns="0" rIns="0" bIns="0" rtlCol="0"/>
          <a:lstStyle/>
          <a:p>
            <a:endParaRPr/>
          </a:p>
        </p:txBody>
      </p:sp>
      <p:sp>
        <p:nvSpPr>
          <p:cNvPr id="40" name="object 40"/>
          <p:cNvSpPr/>
          <p:nvPr/>
        </p:nvSpPr>
        <p:spPr>
          <a:xfrm>
            <a:off x="3660647" y="2755391"/>
            <a:ext cx="45720" cy="45720"/>
          </a:xfrm>
          <a:custGeom>
            <a:avLst/>
            <a:gdLst/>
            <a:ahLst/>
            <a:cxnLst/>
            <a:rect l="l" t="t" r="r" b="b"/>
            <a:pathLst>
              <a:path w="45720" h="45719">
                <a:moveTo>
                  <a:pt x="22860" y="0"/>
                </a:moveTo>
                <a:lnTo>
                  <a:pt x="13983" y="1803"/>
                </a:lnTo>
                <a:lnTo>
                  <a:pt x="6715" y="6715"/>
                </a:lnTo>
                <a:lnTo>
                  <a:pt x="1803" y="13983"/>
                </a:lnTo>
                <a:lnTo>
                  <a:pt x="0" y="22859"/>
                </a:lnTo>
                <a:lnTo>
                  <a:pt x="1803" y="31736"/>
                </a:lnTo>
                <a:lnTo>
                  <a:pt x="6715" y="39004"/>
                </a:lnTo>
                <a:lnTo>
                  <a:pt x="13983" y="43916"/>
                </a:lnTo>
                <a:lnTo>
                  <a:pt x="22860" y="45719"/>
                </a:lnTo>
                <a:lnTo>
                  <a:pt x="31736" y="43916"/>
                </a:lnTo>
                <a:lnTo>
                  <a:pt x="39004" y="39004"/>
                </a:lnTo>
                <a:lnTo>
                  <a:pt x="43916" y="31736"/>
                </a:lnTo>
                <a:lnTo>
                  <a:pt x="45719" y="22859"/>
                </a:lnTo>
                <a:lnTo>
                  <a:pt x="43916" y="13983"/>
                </a:lnTo>
                <a:lnTo>
                  <a:pt x="39004" y="6715"/>
                </a:lnTo>
                <a:lnTo>
                  <a:pt x="31736" y="1803"/>
                </a:lnTo>
                <a:lnTo>
                  <a:pt x="22860" y="0"/>
                </a:lnTo>
                <a:close/>
              </a:path>
            </a:pathLst>
          </a:custGeom>
          <a:solidFill>
            <a:srgbClr val="005286"/>
          </a:solidFill>
        </p:spPr>
        <p:txBody>
          <a:bodyPr wrap="square" lIns="0" tIns="0" rIns="0" bIns="0" rtlCol="0"/>
          <a:lstStyle/>
          <a:p>
            <a:endParaRPr/>
          </a:p>
        </p:txBody>
      </p:sp>
      <p:sp>
        <p:nvSpPr>
          <p:cNvPr id="41" name="object 41"/>
          <p:cNvSpPr/>
          <p:nvPr/>
        </p:nvSpPr>
        <p:spPr>
          <a:xfrm>
            <a:off x="5346191" y="2350007"/>
            <a:ext cx="48895" cy="48895"/>
          </a:xfrm>
          <a:custGeom>
            <a:avLst/>
            <a:gdLst/>
            <a:ahLst/>
            <a:cxnLst/>
            <a:rect l="l" t="t" r="r" b="b"/>
            <a:pathLst>
              <a:path w="48895" h="48894">
                <a:moveTo>
                  <a:pt x="24384" y="0"/>
                </a:moveTo>
                <a:lnTo>
                  <a:pt x="14894" y="1916"/>
                </a:lnTo>
                <a:lnTo>
                  <a:pt x="7143" y="7143"/>
                </a:lnTo>
                <a:lnTo>
                  <a:pt x="1916" y="14894"/>
                </a:lnTo>
                <a:lnTo>
                  <a:pt x="0" y="24384"/>
                </a:lnTo>
                <a:lnTo>
                  <a:pt x="1916" y="33873"/>
                </a:lnTo>
                <a:lnTo>
                  <a:pt x="7143" y="41624"/>
                </a:lnTo>
                <a:lnTo>
                  <a:pt x="14894" y="46851"/>
                </a:lnTo>
                <a:lnTo>
                  <a:pt x="24384" y="48768"/>
                </a:lnTo>
                <a:lnTo>
                  <a:pt x="33873" y="46851"/>
                </a:lnTo>
                <a:lnTo>
                  <a:pt x="41624" y="41624"/>
                </a:lnTo>
                <a:lnTo>
                  <a:pt x="46851" y="33873"/>
                </a:lnTo>
                <a:lnTo>
                  <a:pt x="48768" y="24384"/>
                </a:lnTo>
                <a:lnTo>
                  <a:pt x="46851" y="14894"/>
                </a:lnTo>
                <a:lnTo>
                  <a:pt x="41624" y="7143"/>
                </a:lnTo>
                <a:lnTo>
                  <a:pt x="33873" y="1916"/>
                </a:lnTo>
                <a:lnTo>
                  <a:pt x="24384" y="0"/>
                </a:lnTo>
                <a:close/>
              </a:path>
            </a:pathLst>
          </a:custGeom>
          <a:solidFill>
            <a:srgbClr val="F05D21"/>
          </a:solidFill>
        </p:spPr>
        <p:txBody>
          <a:bodyPr wrap="square" lIns="0" tIns="0" rIns="0" bIns="0" rtlCol="0"/>
          <a:lstStyle/>
          <a:p>
            <a:endParaRPr/>
          </a:p>
        </p:txBody>
      </p:sp>
      <p:sp>
        <p:nvSpPr>
          <p:cNvPr id="42" name="object 42"/>
          <p:cNvSpPr txBox="1">
            <a:spLocks noGrp="1"/>
          </p:cNvSpPr>
          <p:nvPr>
            <p:ph type="title"/>
          </p:nvPr>
        </p:nvSpPr>
        <p:spPr>
          <a:xfrm>
            <a:off x="414934" y="307924"/>
            <a:ext cx="4614266" cy="319959"/>
          </a:xfrm>
          <a:prstGeom prst="rect">
            <a:avLst/>
          </a:prstGeom>
        </p:spPr>
        <p:txBody>
          <a:bodyPr vert="horz" wrap="square" lIns="0" tIns="12065" rIns="0" bIns="0" rtlCol="0">
            <a:spAutoFit/>
          </a:bodyPr>
          <a:lstStyle/>
          <a:p>
            <a:pPr marL="12700">
              <a:lnSpc>
                <a:spcPct val="100000"/>
              </a:lnSpc>
              <a:spcBef>
                <a:spcPts val="95"/>
              </a:spcBef>
            </a:pPr>
            <a:r>
              <a:rPr sz="2000" spc="-10" dirty="0">
                <a:solidFill>
                  <a:srgbClr val="005286"/>
                </a:solidFill>
                <a:latin typeface="Microsoft YaHei"/>
                <a:cs typeface="Microsoft YaHei"/>
              </a:rPr>
              <a:t>CSP</a:t>
            </a:r>
            <a:r>
              <a:rPr sz="2000" spc="65" dirty="0">
                <a:solidFill>
                  <a:srgbClr val="005286"/>
                </a:solidFill>
                <a:latin typeface="Microsoft YaHei"/>
                <a:cs typeface="Microsoft YaHei"/>
              </a:rPr>
              <a:t> </a:t>
            </a:r>
            <a:r>
              <a:rPr lang="ja-JP" altLang="en-US" sz="2000" spc="65" dirty="0">
                <a:solidFill>
                  <a:srgbClr val="005286"/>
                </a:solidFill>
                <a:latin typeface="Microsoft YaHei"/>
                <a:cs typeface="Microsoft YaHei"/>
              </a:rPr>
              <a:t>トレーニング</a:t>
            </a:r>
            <a:endParaRPr sz="2000" dirty="0">
              <a:latin typeface="Microsoft YaHei"/>
              <a:cs typeface="Microsoft YaHei"/>
            </a:endParaRPr>
          </a:p>
        </p:txBody>
      </p:sp>
      <p:sp>
        <p:nvSpPr>
          <p:cNvPr id="43" name="object 43"/>
          <p:cNvSpPr txBox="1"/>
          <p:nvPr/>
        </p:nvSpPr>
        <p:spPr>
          <a:xfrm>
            <a:off x="414934" y="3579063"/>
            <a:ext cx="1619250" cy="766235"/>
          </a:xfrm>
          <a:prstGeom prst="rect">
            <a:avLst/>
          </a:prstGeom>
        </p:spPr>
        <p:txBody>
          <a:bodyPr vert="horz" wrap="square" lIns="0" tIns="12065" rIns="0" bIns="0" rtlCol="0">
            <a:spAutoFit/>
          </a:bodyPr>
          <a:lstStyle/>
          <a:p>
            <a:pPr marL="12700">
              <a:lnSpc>
                <a:spcPct val="100000"/>
              </a:lnSpc>
              <a:spcBef>
                <a:spcPts val="95"/>
              </a:spcBef>
            </a:pPr>
            <a:r>
              <a:rPr lang="en-US" altLang="ja-JP" sz="2000" b="1" spc="-15" dirty="0">
                <a:solidFill>
                  <a:srgbClr val="005286"/>
                </a:solidFill>
                <a:latin typeface="Microsoft YaHei"/>
                <a:cs typeface="Microsoft YaHei"/>
              </a:rPr>
              <a:t>FAQ</a:t>
            </a:r>
            <a:endParaRPr lang="en-US" sz="2000" dirty="0">
              <a:latin typeface="Microsoft YaHei"/>
              <a:cs typeface="Microsoft YaHei"/>
            </a:endParaRPr>
          </a:p>
          <a:p>
            <a:pPr marL="23495">
              <a:lnSpc>
                <a:spcPct val="100000"/>
              </a:lnSpc>
              <a:spcBef>
                <a:spcPts val="1820"/>
              </a:spcBef>
            </a:pPr>
            <a:r>
              <a:rPr lang="en-US" sz="1400" spc="-10" dirty="0">
                <a:solidFill>
                  <a:srgbClr val="00885F"/>
                </a:solidFill>
                <a:latin typeface="Arial"/>
                <a:cs typeface="Arial"/>
              </a:rPr>
              <a:t>Version </a:t>
            </a:r>
            <a:r>
              <a:rPr lang="en-US" sz="1400" spc="-20" dirty="0">
                <a:solidFill>
                  <a:srgbClr val="00885F"/>
                </a:solidFill>
                <a:latin typeface="Arial"/>
                <a:cs typeface="Arial"/>
              </a:rPr>
              <a:t>March</a:t>
            </a:r>
            <a:r>
              <a:rPr lang="en-US" sz="1400" spc="35" dirty="0">
                <a:solidFill>
                  <a:srgbClr val="00885F"/>
                </a:solidFill>
                <a:latin typeface="Arial"/>
                <a:cs typeface="Arial"/>
              </a:rPr>
              <a:t> </a:t>
            </a:r>
            <a:r>
              <a:rPr lang="en-US" sz="1400" spc="-15" dirty="0">
                <a:solidFill>
                  <a:srgbClr val="00885F"/>
                </a:solidFill>
                <a:latin typeface="Arial"/>
                <a:cs typeface="Arial"/>
              </a:rPr>
              <a:t>2019</a:t>
            </a:r>
            <a:endParaRPr lang="en-US" sz="1400" dirty="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69442" y="521334"/>
            <a:ext cx="1804035"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請求書作成</a:t>
            </a:r>
            <a:endParaRPr sz="1800" dirty="0">
              <a:ea typeface="Meiryo UI" panose="020B0604030504040204" pitchFamily="50" charset="-128"/>
            </a:endParaRPr>
          </a:p>
        </p:txBody>
      </p:sp>
      <p:sp>
        <p:nvSpPr>
          <p:cNvPr id="3" name="object 3"/>
          <p:cNvSpPr txBox="1"/>
          <p:nvPr/>
        </p:nvSpPr>
        <p:spPr>
          <a:xfrm>
            <a:off x="843178" y="1167033"/>
            <a:ext cx="7573645" cy="1130822"/>
          </a:xfrm>
          <a:prstGeom prst="rect">
            <a:avLst/>
          </a:prstGeom>
        </p:spPr>
        <p:txBody>
          <a:bodyPr vert="horz" wrap="square" lIns="0" tIns="69850" rIns="0" bIns="0" rtlCol="0">
            <a:spAutoFit/>
          </a:bodyPr>
          <a:lstStyle/>
          <a:p>
            <a:pPr marL="12700">
              <a:lnSpc>
                <a:spcPct val="100000"/>
              </a:lnSpc>
              <a:spcBef>
                <a:spcPts val="550"/>
              </a:spcBef>
              <a:tabLst>
                <a:tab pos="360045" algn="l"/>
              </a:tabLst>
            </a:pPr>
            <a:r>
              <a:rPr sz="1100" b="1" dirty="0">
                <a:solidFill>
                  <a:srgbClr val="005286"/>
                </a:solidFill>
                <a:latin typeface="Arial"/>
                <a:ea typeface="Meiryo UI" panose="020B0604030504040204" pitchFamily="50" charset="-128"/>
                <a:cs typeface="Arial"/>
              </a:rPr>
              <a:t>3.	</a:t>
            </a:r>
            <a:r>
              <a:rPr lang="en-US" altLang="ja-JP" sz="1100" b="1" spc="-5" dirty="0">
                <a:solidFill>
                  <a:srgbClr val="484848"/>
                </a:solidFill>
                <a:latin typeface="Arial"/>
                <a:ea typeface="Meiryo UI" panose="020B0604030504040204" pitchFamily="50" charset="-128"/>
                <a:cs typeface="Arial"/>
              </a:rPr>
              <a:t>CSP</a:t>
            </a:r>
            <a:r>
              <a:rPr lang="ja-JP" altLang="en-US" sz="1100" b="1" spc="-5" dirty="0">
                <a:solidFill>
                  <a:srgbClr val="484848"/>
                </a:solidFill>
                <a:latin typeface="Arial"/>
                <a:ea typeface="Meiryo UI" panose="020B0604030504040204" pitchFamily="50" charset="-128"/>
                <a:cs typeface="Arial"/>
              </a:rPr>
              <a:t>で</a:t>
            </a:r>
            <a:r>
              <a:rPr lang="en-US" altLang="ja-JP" sz="1100" b="1" spc="-5" dirty="0">
                <a:solidFill>
                  <a:srgbClr val="484848"/>
                </a:solidFill>
                <a:latin typeface="Arial"/>
                <a:ea typeface="Meiryo UI" panose="020B0604030504040204" pitchFamily="50" charset="-128"/>
                <a:cs typeface="Arial"/>
              </a:rPr>
              <a:t>1</a:t>
            </a:r>
            <a:r>
              <a:rPr lang="ja-JP" altLang="en-US" sz="1100" b="1" spc="-5" dirty="0">
                <a:solidFill>
                  <a:srgbClr val="484848"/>
                </a:solidFill>
                <a:latin typeface="Arial"/>
                <a:ea typeface="Meiryo UI" panose="020B0604030504040204" pitchFamily="50" charset="-128"/>
                <a:cs typeface="Arial"/>
              </a:rPr>
              <a:t>つの注文書に対し複数の請求書を作成できますか</a:t>
            </a:r>
            <a:r>
              <a:rPr lang="en-US" altLang="ja-JP" sz="1100" b="1" spc="-5"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a:lnSpc>
                <a:spcPct val="100000"/>
              </a:lnSpc>
              <a:spcBef>
                <a:spcPts val="440"/>
              </a:spcBef>
            </a:pPr>
            <a:r>
              <a:rPr lang="ja-JP" altLang="en-US" sz="1050" spc="-5" dirty="0">
                <a:solidFill>
                  <a:srgbClr val="484848"/>
                </a:solidFill>
                <a:latin typeface="Arial"/>
                <a:ea typeface="Meiryo UI" panose="020B0604030504040204" pitchFamily="50" charset="-128"/>
                <a:cs typeface="Arial"/>
              </a:rPr>
              <a:t>お取引先様は</a:t>
            </a:r>
            <a:r>
              <a:rPr lang="en-US" altLang="ja-JP" sz="1050" spc="-5" dirty="0">
                <a:solidFill>
                  <a:srgbClr val="484848"/>
                </a:solidFill>
                <a:latin typeface="Arial"/>
                <a:ea typeface="Meiryo UI" panose="020B0604030504040204" pitchFamily="50" charset="-128"/>
                <a:cs typeface="Arial"/>
              </a:rPr>
              <a:t>1</a:t>
            </a:r>
            <a:r>
              <a:rPr lang="ja-JP" altLang="en-US" sz="1050" spc="-5" dirty="0">
                <a:solidFill>
                  <a:srgbClr val="484848"/>
                </a:solidFill>
                <a:latin typeface="Arial"/>
                <a:ea typeface="Meiryo UI" panose="020B0604030504040204" pitchFamily="50" charset="-128"/>
                <a:cs typeface="Arial"/>
              </a:rPr>
              <a:t>つの注文書に対し複数の請求書を作成できます。</a:t>
            </a:r>
            <a:endParaRPr sz="1050" dirty="0">
              <a:latin typeface="Arial"/>
              <a:ea typeface="Meiryo UI" panose="020B0604030504040204" pitchFamily="50" charset="-128"/>
              <a:cs typeface="Arial"/>
            </a:endParaRPr>
          </a:p>
          <a:p>
            <a:pPr marL="351155" marR="5080">
              <a:lnSpc>
                <a:spcPct val="94800"/>
              </a:lnSpc>
              <a:spcBef>
                <a:spcPts val="509"/>
              </a:spcBef>
            </a:pPr>
            <a:r>
              <a:rPr lang="ja-JP" altLang="en-US" sz="1050" spc="-10" dirty="0">
                <a:solidFill>
                  <a:srgbClr val="484848"/>
                </a:solidFill>
                <a:latin typeface="Arial"/>
                <a:ea typeface="Meiryo UI" panose="020B0604030504040204" pitchFamily="50" charset="-128"/>
                <a:cs typeface="Arial"/>
              </a:rPr>
              <a:t>電子請求書を初めて作成する時、システムには、請求数量</a:t>
            </a:r>
            <a:r>
              <a:rPr lang="en-US" altLang="ja-JP" sz="1050" spc="-10" dirty="0">
                <a:solidFill>
                  <a:srgbClr val="484848"/>
                </a:solidFill>
                <a:latin typeface="Arial"/>
                <a:ea typeface="Meiryo UI" panose="020B0604030504040204" pitchFamily="50" charset="-128"/>
                <a:cs typeface="Arial"/>
              </a:rPr>
              <a:t>/</a:t>
            </a:r>
            <a:r>
              <a:rPr lang="ja-JP" altLang="en-US" sz="1050" spc="-10" dirty="0">
                <a:solidFill>
                  <a:srgbClr val="484848"/>
                </a:solidFill>
                <a:latin typeface="Arial"/>
                <a:ea typeface="Meiryo UI" panose="020B0604030504040204" pitchFamily="50" charset="-128"/>
                <a:cs typeface="Arial"/>
              </a:rPr>
              <a:t>請求金額のフィールドに注文書数量</a:t>
            </a:r>
            <a:r>
              <a:rPr lang="en-US" altLang="ja-JP" sz="1050" spc="-10" dirty="0">
                <a:solidFill>
                  <a:srgbClr val="484848"/>
                </a:solidFill>
                <a:latin typeface="Arial"/>
                <a:ea typeface="Meiryo UI" panose="020B0604030504040204" pitchFamily="50" charset="-128"/>
                <a:cs typeface="Arial"/>
              </a:rPr>
              <a:t>/</a:t>
            </a:r>
            <a:r>
              <a:rPr lang="ja-JP" altLang="en-US" sz="1050" spc="-10" dirty="0">
                <a:solidFill>
                  <a:srgbClr val="484848"/>
                </a:solidFill>
                <a:latin typeface="Arial"/>
                <a:ea typeface="Meiryo UI" panose="020B0604030504040204" pitchFamily="50" charset="-128"/>
                <a:cs typeface="Arial"/>
              </a:rPr>
              <a:t>注文書金額が自動的に入力されていることが分かります。この注文書数量</a:t>
            </a:r>
            <a:r>
              <a:rPr lang="en-US" altLang="ja-JP" sz="1050" spc="-10" dirty="0">
                <a:solidFill>
                  <a:srgbClr val="484848"/>
                </a:solidFill>
                <a:latin typeface="Arial"/>
                <a:ea typeface="Meiryo UI" panose="020B0604030504040204" pitchFamily="50" charset="-128"/>
                <a:cs typeface="Arial"/>
              </a:rPr>
              <a:t>/</a:t>
            </a:r>
            <a:r>
              <a:rPr lang="ja-JP" altLang="en-US" sz="1050" spc="-10" dirty="0">
                <a:solidFill>
                  <a:srgbClr val="484848"/>
                </a:solidFill>
                <a:latin typeface="Arial"/>
                <a:ea typeface="Meiryo UI" panose="020B0604030504040204" pitchFamily="50" charset="-128"/>
                <a:cs typeface="Arial"/>
              </a:rPr>
              <a:t>注文書金額をあなたの注文書数量</a:t>
            </a:r>
            <a:r>
              <a:rPr lang="en-US" altLang="ja-JP" sz="1050" spc="-10" dirty="0">
                <a:solidFill>
                  <a:srgbClr val="484848"/>
                </a:solidFill>
                <a:latin typeface="Arial"/>
                <a:ea typeface="Meiryo UI" panose="020B0604030504040204" pitchFamily="50" charset="-128"/>
                <a:cs typeface="Arial"/>
              </a:rPr>
              <a:t>/</a:t>
            </a:r>
            <a:r>
              <a:rPr lang="ja-JP" altLang="en-US" sz="1050" spc="-10" dirty="0">
                <a:solidFill>
                  <a:srgbClr val="484848"/>
                </a:solidFill>
                <a:latin typeface="Arial"/>
                <a:ea typeface="Meiryo UI" panose="020B0604030504040204" pitchFamily="50" charset="-128"/>
                <a:cs typeface="Arial"/>
              </a:rPr>
              <a:t>注文書金額に変更し、それから電子請求書を提出できます。その後、</a:t>
            </a:r>
            <a:r>
              <a:rPr lang="en-US" altLang="ja-JP" sz="1050" spc="-10" dirty="0">
                <a:solidFill>
                  <a:srgbClr val="484848"/>
                </a:solidFill>
                <a:latin typeface="Arial"/>
                <a:ea typeface="Meiryo UI" panose="020B0604030504040204" pitchFamily="50" charset="-128"/>
                <a:cs typeface="Arial"/>
              </a:rPr>
              <a:t> </a:t>
            </a:r>
            <a:r>
              <a:rPr lang="ja-JP" altLang="en-US" sz="1050" spc="-10" dirty="0">
                <a:solidFill>
                  <a:srgbClr val="484848"/>
                </a:solidFill>
                <a:latin typeface="Arial"/>
                <a:ea typeface="Meiryo UI" panose="020B0604030504040204" pitchFamily="50" charset="-128"/>
                <a:cs typeface="Arial"/>
              </a:rPr>
              <a:t>注文書数量または注文書金額が完全に請求されていない場合、別の電子請求書を作成するため、再度同じやり方で（電子メール経由、または</a:t>
            </a:r>
            <a:r>
              <a:rPr lang="en-US" altLang="ja-JP" sz="1050" spc="-10" dirty="0">
                <a:solidFill>
                  <a:srgbClr val="484848"/>
                </a:solidFill>
                <a:latin typeface="Arial"/>
                <a:ea typeface="Meiryo UI" panose="020B0604030504040204" pitchFamily="50" charset="-128"/>
                <a:cs typeface="Arial"/>
              </a:rPr>
              <a:t>CSP</a:t>
            </a:r>
            <a:r>
              <a:rPr lang="ja-JP" altLang="en-US" sz="1050" spc="-10" dirty="0">
                <a:solidFill>
                  <a:srgbClr val="484848"/>
                </a:solidFill>
                <a:latin typeface="Arial"/>
                <a:ea typeface="Meiryo UI" panose="020B0604030504040204" pitchFamily="50" charset="-128"/>
                <a:cs typeface="Arial"/>
              </a:rPr>
              <a:t> </a:t>
            </a:r>
            <a:r>
              <a:rPr lang="en-US" altLang="ja-JP" sz="1050" spc="-10" dirty="0">
                <a:solidFill>
                  <a:srgbClr val="484848"/>
                </a:solidFill>
                <a:latin typeface="Arial"/>
                <a:ea typeface="Meiryo UI" panose="020B0604030504040204" pitchFamily="50" charset="-128"/>
                <a:cs typeface="Arial"/>
              </a:rPr>
              <a:t>Oder</a:t>
            </a:r>
            <a:r>
              <a:rPr lang="ja-JP" altLang="en-US" sz="1050" spc="-10" dirty="0">
                <a:solidFill>
                  <a:srgbClr val="484848"/>
                </a:solidFill>
                <a:latin typeface="Arial"/>
                <a:ea typeface="Meiryo UI" panose="020B0604030504040204" pitchFamily="50" charset="-128"/>
                <a:cs typeface="Arial"/>
              </a:rPr>
              <a:t> タブと金貨ボタンをクリックすることで）常に同じ注文書を入れ替えできます。</a:t>
            </a:r>
            <a:endParaRPr sz="1050" dirty="0">
              <a:latin typeface="Arial"/>
              <a:ea typeface="Meiryo UI" panose="020B0604030504040204" pitchFamily="50" charset="-128"/>
              <a:cs typeface="Arial"/>
            </a:endParaRPr>
          </a:p>
        </p:txBody>
      </p:sp>
      <p:sp>
        <p:nvSpPr>
          <p:cNvPr id="4" name="object 4"/>
          <p:cNvSpPr/>
          <p:nvPr/>
        </p:nvSpPr>
        <p:spPr>
          <a:xfrm>
            <a:off x="1869219" y="2386350"/>
            <a:ext cx="4522436" cy="2617251"/>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2895600" y="2490216"/>
            <a:ext cx="402590" cy="262255"/>
          </a:xfrm>
          <a:custGeom>
            <a:avLst/>
            <a:gdLst/>
            <a:ahLst/>
            <a:cxnLst/>
            <a:rect l="l" t="t" r="r" b="b"/>
            <a:pathLst>
              <a:path w="402589" h="262255">
                <a:moveTo>
                  <a:pt x="0" y="262128"/>
                </a:moveTo>
                <a:lnTo>
                  <a:pt x="402336" y="262128"/>
                </a:lnTo>
                <a:lnTo>
                  <a:pt x="402336" y="0"/>
                </a:lnTo>
                <a:lnTo>
                  <a:pt x="0" y="0"/>
                </a:lnTo>
                <a:lnTo>
                  <a:pt x="0" y="262128"/>
                </a:lnTo>
                <a:close/>
              </a:path>
            </a:pathLst>
          </a:custGeom>
          <a:ln w="18288">
            <a:solidFill>
              <a:srgbClr val="FF0000"/>
            </a:solidFill>
          </a:ln>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10</a:t>
            </a:fld>
            <a:endParaRPr spc="-5"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69442" y="521334"/>
            <a:ext cx="1804035"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請求書作成</a:t>
            </a:r>
            <a:endParaRPr sz="1800" dirty="0">
              <a:ea typeface="Meiryo UI" panose="020B0604030504040204" pitchFamily="50" charset="-128"/>
            </a:endParaRPr>
          </a:p>
        </p:txBody>
      </p:sp>
      <p:sp>
        <p:nvSpPr>
          <p:cNvPr id="3" name="object 3"/>
          <p:cNvSpPr txBox="1"/>
          <p:nvPr/>
        </p:nvSpPr>
        <p:spPr>
          <a:xfrm>
            <a:off x="843178" y="1224152"/>
            <a:ext cx="8148422" cy="834203"/>
          </a:xfrm>
          <a:prstGeom prst="rect">
            <a:avLst/>
          </a:prstGeom>
        </p:spPr>
        <p:txBody>
          <a:bodyPr vert="horz" wrap="square" lIns="0" tIns="13335" rIns="0" bIns="0" rtlCol="0">
            <a:spAutoFit/>
          </a:bodyPr>
          <a:lstStyle/>
          <a:p>
            <a:pPr marL="12700">
              <a:lnSpc>
                <a:spcPts val="1285"/>
              </a:lnSpc>
              <a:spcBef>
                <a:spcPts val="105"/>
              </a:spcBef>
              <a:tabLst>
                <a:tab pos="360045" algn="l"/>
              </a:tabLst>
            </a:pPr>
            <a:r>
              <a:rPr sz="1100" b="1" dirty="0">
                <a:solidFill>
                  <a:srgbClr val="005286"/>
                </a:solidFill>
                <a:latin typeface="Arial"/>
                <a:ea typeface="Meiryo UI" panose="020B0604030504040204" pitchFamily="50" charset="-128"/>
                <a:cs typeface="Arial"/>
              </a:rPr>
              <a:t>4.	</a:t>
            </a:r>
            <a:r>
              <a:rPr lang="ja-JP" altLang="en-US" sz="1100" b="1" spc="-5" dirty="0">
                <a:solidFill>
                  <a:srgbClr val="484848"/>
                </a:solidFill>
                <a:latin typeface="Arial"/>
                <a:ea typeface="Meiryo UI" panose="020B0604030504040204" pitchFamily="50" charset="-128"/>
                <a:cs typeface="Arial"/>
              </a:rPr>
              <a:t>実際の請求書をスキャンして電子請求書に添付することが必要ですか</a:t>
            </a:r>
            <a:r>
              <a:rPr lang="en-US" altLang="ja-JP" sz="1100" b="1" spc="-5" dirty="0">
                <a:solidFill>
                  <a:srgbClr val="484848"/>
                </a:solidFill>
                <a:latin typeface="Arial"/>
                <a:ea typeface="Meiryo UI" panose="020B0604030504040204" pitchFamily="50" charset="-128"/>
                <a:cs typeface="Arial"/>
              </a:rPr>
              <a:t>?</a:t>
            </a:r>
            <a:r>
              <a:rPr lang="ja-JP" altLang="en-US" sz="1100" b="1" spc="-5" dirty="0">
                <a:solidFill>
                  <a:srgbClr val="484848"/>
                </a:solidFill>
                <a:latin typeface="Arial"/>
                <a:ea typeface="Meiryo UI" panose="020B0604030504040204" pitchFamily="50" charset="-128"/>
                <a:cs typeface="Arial"/>
              </a:rPr>
              <a:t>　スキャンした複数の請求書を</a:t>
            </a:r>
            <a:r>
              <a:rPr lang="en-US" altLang="ja-JP" sz="1100" b="1" spc="-5" dirty="0">
                <a:solidFill>
                  <a:srgbClr val="484848"/>
                </a:solidFill>
                <a:latin typeface="Arial"/>
                <a:ea typeface="Meiryo UI" panose="020B0604030504040204" pitchFamily="50" charset="-128"/>
                <a:cs typeface="Arial"/>
              </a:rPr>
              <a:t>1</a:t>
            </a:r>
            <a:r>
              <a:rPr lang="ja-JP" altLang="en-US" sz="1100" b="1" spc="-5" dirty="0">
                <a:solidFill>
                  <a:srgbClr val="484848"/>
                </a:solidFill>
                <a:latin typeface="Arial"/>
                <a:ea typeface="Meiryo UI" panose="020B0604030504040204" pitchFamily="50" charset="-128"/>
                <a:cs typeface="Arial"/>
              </a:rPr>
              <a:t>の文書にまとめることができますか</a:t>
            </a:r>
            <a:r>
              <a:rPr lang="en-US" altLang="ja-JP" sz="1100" b="1" spc="-5" dirty="0">
                <a:solidFill>
                  <a:srgbClr val="484848"/>
                </a:solidFill>
                <a:latin typeface="Arial"/>
                <a:ea typeface="Meiryo UI" panose="020B0604030504040204" pitchFamily="50" charset="-128"/>
                <a:cs typeface="Arial"/>
              </a:rPr>
              <a:t>?</a:t>
            </a:r>
          </a:p>
          <a:p>
            <a:pPr marL="351155" marR="382905">
              <a:lnSpc>
                <a:spcPts val="1200"/>
              </a:lnSpc>
              <a:spcBef>
                <a:spcPts val="525"/>
              </a:spcBef>
            </a:pPr>
            <a:r>
              <a:rPr lang="ja-JP" altLang="en-US" sz="1050" spc="-5" dirty="0">
                <a:solidFill>
                  <a:srgbClr val="484848"/>
                </a:solidFill>
                <a:latin typeface="Arial"/>
                <a:ea typeface="Meiryo UI" panose="020B0604030504040204" pitchFamily="50" charset="-128"/>
                <a:cs typeface="Arial"/>
              </a:rPr>
              <a:t>お取引先様は請求書をアップロードする必要があります。</a:t>
            </a:r>
            <a:r>
              <a:rPr lang="ja-JP" altLang="en-US" sz="1050" u="sng" spc="-5" dirty="0">
                <a:solidFill>
                  <a:srgbClr val="FF0000"/>
                </a:solidFill>
                <a:latin typeface="Arial"/>
                <a:ea typeface="Meiryo UI" panose="020B0604030504040204" pitchFamily="50" charset="-128"/>
                <a:cs typeface="Arial"/>
              </a:rPr>
              <a:t>アップロードしない場合は、ジェイビルのファイナンスにより電子請求書は却下されます。</a:t>
            </a:r>
            <a:endParaRPr sz="1050" u="sng" dirty="0">
              <a:solidFill>
                <a:srgbClr val="FF0000"/>
              </a:solidFill>
              <a:latin typeface="Arial"/>
              <a:ea typeface="Meiryo UI" panose="020B0604030504040204" pitchFamily="50" charset="-128"/>
              <a:cs typeface="Arial"/>
            </a:endParaRPr>
          </a:p>
          <a:p>
            <a:pPr marL="351155" marR="306705">
              <a:lnSpc>
                <a:spcPts val="1200"/>
              </a:lnSpc>
              <a:spcBef>
                <a:spcPts val="505"/>
              </a:spcBef>
            </a:pPr>
            <a:r>
              <a:rPr lang="ja-JP" altLang="en-US" sz="1050" spc="-10" dirty="0">
                <a:solidFill>
                  <a:srgbClr val="484848"/>
                </a:solidFill>
                <a:latin typeface="Arial"/>
                <a:ea typeface="Meiryo UI" panose="020B0604030504040204" pitchFamily="50" charset="-128"/>
                <a:cs typeface="Arial"/>
              </a:rPr>
              <a:t>スキャンした実際の請求書は電子請求書と一致している必要があります。各電子請求書ごとに該当する請求書をアップロードしてください。　</a:t>
            </a:r>
            <a:endParaRPr lang="en-US" altLang="ja-JP" sz="1050" spc="-10" dirty="0">
              <a:solidFill>
                <a:srgbClr val="484848"/>
              </a:solidFill>
              <a:latin typeface="Arial"/>
              <a:ea typeface="Meiryo UI" panose="020B0604030504040204" pitchFamily="50" charset="-128"/>
              <a:cs typeface="Arial"/>
            </a:endParaRPr>
          </a:p>
          <a:p>
            <a:pPr marL="351155" marR="306705">
              <a:lnSpc>
                <a:spcPts val="1200"/>
              </a:lnSpc>
              <a:spcBef>
                <a:spcPts val="505"/>
              </a:spcBef>
            </a:pPr>
            <a:r>
              <a:rPr lang="ja-JP" altLang="en-US" sz="1050" spc="-10" dirty="0">
                <a:solidFill>
                  <a:srgbClr val="484848"/>
                </a:solidFill>
                <a:latin typeface="Arial"/>
                <a:ea typeface="Meiryo UI" panose="020B0604030504040204" pitchFamily="50" charset="-128"/>
                <a:cs typeface="Arial"/>
              </a:rPr>
              <a:t>また、提出した請求書は、ｼﾞｪｲビルに郵送をお願いします。</a:t>
            </a:r>
            <a:endParaRPr sz="1050" dirty="0">
              <a:latin typeface="Arial"/>
              <a:ea typeface="Meiryo UI" panose="020B0604030504040204" pitchFamily="50" charset="-128"/>
              <a:cs typeface="Arial"/>
            </a:endParaRPr>
          </a:p>
        </p:txBody>
      </p:sp>
      <p:sp>
        <p:nvSpPr>
          <p:cNvPr id="4" name="object 4"/>
          <p:cNvSpPr/>
          <p:nvPr/>
        </p:nvSpPr>
        <p:spPr>
          <a:xfrm>
            <a:off x="2514600" y="2319527"/>
            <a:ext cx="4319015" cy="2654808"/>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2740151" y="4236720"/>
            <a:ext cx="1234440" cy="213360"/>
          </a:xfrm>
          <a:custGeom>
            <a:avLst/>
            <a:gdLst/>
            <a:ahLst/>
            <a:cxnLst/>
            <a:rect l="l" t="t" r="r" b="b"/>
            <a:pathLst>
              <a:path w="1234439" h="213360">
                <a:moveTo>
                  <a:pt x="0" y="213359"/>
                </a:moveTo>
                <a:lnTo>
                  <a:pt x="1234439" y="213359"/>
                </a:lnTo>
                <a:lnTo>
                  <a:pt x="1234439" y="0"/>
                </a:lnTo>
                <a:lnTo>
                  <a:pt x="0" y="0"/>
                </a:lnTo>
                <a:lnTo>
                  <a:pt x="0" y="213359"/>
                </a:lnTo>
                <a:close/>
              </a:path>
            </a:pathLst>
          </a:custGeom>
          <a:ln w="18288">
            <a:solidFill>
              <a:srgbClr val="FF0000"/>
            </a:solidFill>
          </a:ln>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11</a:t>
            </a:fld>
            <a:endParaRPr spc="-5"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87858" y="4825694"/>
            <a:ext cx="130175" cy="139065"/>
          </a:xfrm>
          <a:prstGeom prst="rect">
            <a:avLst/>
          </a:prstGeom>
        </p:spPr>
        <p:txBody>
          <a:bodyPr vert="horz" wrap="square" lIns="0" tIns="12065" rIns="0" bIns="0" rtlCol="0">
            <a:spAutoFit/>
          </a:bodyPr>
          <a:lstStyle/>
          <a:p>
            <a:pPr marL="12700">
              <a:lnSpc>
                <a:spcPct val="100000"/>
              </a:lnSpc>
              <a:spcBef>
                <a:spcPts val="95"/>
              </a:spcBef>
            </a:pPr>
            <a:r>
              <a:rPr sz="750" spc="-10" dirty="0">
                <a:solidFill>
                  <a:srgbClr val="484848"/>
                </a:solidFill>
                <a:latin typeface="Arial"/>
                <a:cs typeface="Arial"/>
              </a:rPr>
              <a:t>12</a:t>
            </a:r>
            <a:endParaRPr sz="750">
              <a:latin typeface="Arial"/>
              <a:cs typeface="Arial"/>
            </a:endParaRPr>
          </a:p>
        </p:txBody>
      </p:sp>
      <p:sp>
        <p:nvSpPr>
          <p:cNvPr id="3" name="object 3"/>
          <p:cNvSpPr/>
          <p:nvPr/>
        </p:nvSpPr>
        <p:spPr>
          <a:xfrm>
            <a:off x="6426504" y="4483527"/>
            <a:ext cx="2717800" cy="661670"/>
          </a:xfrm>
          <a:custGeom>
            <a:avLst/>
            <a:gdLst/>
            <a:ahLst/>
            <a:cxnLst/>
            <a:rect l="l" t="t" r="r" b="b"/>
            <a:pathLst>
              <a:path w="2717800" h="661670">
                <a:moveTo>
                  <a:pt x="2717495" y="0"/>
                </a:moveTo>
                <a:lnTo>
                  <a:pt x="0" y="661495"/>
                </a:lnTo>
                <a:lnTo>
                  <a:pt x="2717495" y="661495"/>
                </a:lnTo>
                <a:lnTo>
                  <a:pt x="2717495" y="0"/>
                </a:lnTo>
                <a:close/>
              </a:path>
            </a:pathLst>
          </a:custGeom>
          <a:solidFill>
            <a:srgbClr val="00885F"/>
          </a:solidFill>
        </p:spPr>
        <p:txBody>
          <a:bodyPr wrap="square" lIns="0" tIns="0" rIns="0" bIns="0" rtlCol="0"/>
          <a:lstStyle/>
          <a:p>
            <a:endParaRPr/>
          </a:p>
        </p:txBody>
      </p:sp>
      <p:sp>
        <p:nvSpPr>
          <p:cNvPr id="4" name="object 4"/>
          <p:cNvSpPr/>
          <p:nvPr/>
        </p:nvSpPr>
        <p:spPr>
          <a:xfrm>
            <a:off x="6773784" y="4565835"/>
            <a:ext cx="2370455" cy="579755"/>
          </a:xfrm>
          <a:custGeom>
            <a:avLst/>
            <a:gdLst/>
            <a:ahLst/>
            <a:cxnLst/>
            <a:rect l="l" t="t" r="r" b="b"/>
            <a:pathLst>
              <a:path w="2370454" h="579754">
                <a:moveTo>
                  <a:pt x="2370215" y="0"/>
                </a:moveTo>
                <a:lnTo>
                  <a:pt x="0" y="579187"/>
                </a:lnTo>
                <a:lnTo>
                  <a:pt x="2370215" y="579187"/>
                </a:lnTo>
                <a:lnTo>
                  <a:pt x="2370215" y="0"/>
                </a:lnTo>
                <a:close/>
              </a:path>
            </a:pathLst>
          </a:custGeom>
          <a:solidFill>
            <a:srgbClr val="005286"/>
          </a:solidFill>
        </p:spPr>
        <p:txBody>
          <a:bodyPr wrap="square" lIns="0" tIns="0" rIns="0" bIns="0" rtlCol="0"/>
          <a:lstStyle/>
          <a:p>
            <a:endParaRPr/>
          </a:p>
        </p:txBody>
      </p:sp>
      <p:sp>
        <p:nvSpPr>
          <p:cNvPr id="5" name="object 5"/>
          <p:cNvSpPr/>
          <p:nvPr/>
        </p:nvSpPr>
        <p:spPr>
          <a:xfrm>
            <a:off x="8119871" y="4892039"/>
            <a:ext cx="758951" cy="121920"/>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843178" y="1171702"/>
            <a:ext cx="7619365" cy="3183692"/>
          </a:xfrm>
          <a:prstGeom prst="rect">
            <a:avLst/>
          </a:prstGeom>
        </p:spPr>
        <p:txBody>
          <a:bodyPr vert="horz" wrap="square" lIns="0" tIns="24765" rIns="0" bIns="0" rtlCol="0">
            <a:spAutoFit/>
          </a:bodyPr>
          <a:lstStyle/>
          <a:p>
            <a:pPr marL="356870" marR="274320" indent="-344170">
              <a:lnSpc>
                <a:spcPts val="1200"/>
              </a:lnSpc>
              <a:spcBef>
                <a:spcPts val="195"/>
              </a:spcBef>
              <a:buClr>
                <a:srgbClr val="005286"/>
              </a:buClr>
              <a:buAutoNum type="arabicPeriod" startAt="5"/>
              <a:tabLst>
                <a:tab pos="356870" algn="l"/>
                <a:tab pos="357505" algn="l"/>
              </a:tabLst>
            </a:pPr>
            <a:r>
              <a:rPr lang="ja-JP" altLang="en-US" sz="1050" b="1" dirty="0">
                <a:solidFill>
                  <a:srgbClr val="484848"/>
                </a:solidFill>
                <a:latin typeface="Arial"/>
                <a:ea typeface="Meiryo UI" panose="020B0604030504040204" pitchFamily="50" charset="-128"/>
                <a:cs typeface="Arial"/>
              </a:rPr>
              <a:t>既に実際の請求書がある場合に、電子請求書を作成する目的は何ですか</a:t>
            </a:r>
            <a:r>
              <a:rPr lang="en-US" altLang="ja-JP" sz="1050" b="1" dirty="0">
                <a:solidFill>
                  <a:srgbClr val="484848"/>
                </a:solidFill>
                <a:latin typeface="Arial"/>
                <a:ea typeface="Meiryo UI" panose="020B0604030504040204" pitchFamily="50" charset="-128"/>
                <a:cs typeface="Arial"/>
              </a:rPr>
              <a:t>?</a:t>
            </a:r>
            <a:r>
              <a:rPr lang="ja-JP" altLang="en-US" sz="1050" b="1" dirty="0">
                <a:solidFill>
                  <a:srgbClr val="484848"/>
                </a:solidFill>
                <a:latin typeface="Arial"/>
                <a:ea typeface="Meiryo UI" panose="020B0604030504040204" pitchFamily="50" charset="-128"/>
                <a:cs typeface="Arial"/>
              </a:rPr>
              <a:t>　電子請求書の作成後も、実際の請求書を送付する必要がありますか</a:t>
            </a:r>
            <a:r>
              <a:rPr lang="en-US" altLang="ja-JP" sz="1050" b="1" dirty="0">
                <a:solidFill>
                  <a:srgbClr val="484848"/>
                </a:solidFill>
                <a:latin typeface="Arial"/>
                <a:ea typeface="Meiryo UI" panose="020B0604030504040204" pitchFamily="50" charset="-128"/>
                <a:cs typeface="Arial"/>
              </a:rPr>
              <a:t>?</a:t>
            </a:r>
          </a:p>
          <a:p>
            <a:pPr marL="351155" marR="106045">
              <a:lnSpc>
                <a:spcPct val="94700"/>
              </a:lnSpc>
              <a:spcBef>
                <a:spcPts val="480"/>
              </a:spcBef>
            </a:pPr>
            <a:r>
              <a:rPr lang="ja-JP" altLang="en-US" sz="1050" dirty="0">
                <a:solidFill>
                  <a:srgbClr val="484848"/>
                </a:solidFill>
                <a:latin typeface="Arial"/>
                <a:ea typeface="Meiryo UI" panose="020B0604030504040204" pitchFamily="50" charset="-128"/>
                <a:cs typeface="Arial"/>
              </a:rPr>
              <a:t>お取引先様は電子請求書を作成することで請求書についてジェイビルファイナンスからの最新情報をリアルタイムで確認できます。電子請求書が正確に作成されている限り、承認プロセスの有効性は、お取引先様が支払いをより早く受け取ることができるように大幅に改善されます。</a:t>
            </a:r>
            <a:r>
              <a:rPr lang="ja-JP" altLang="en-US" sz="1050" u="sng" dirty="0">
                <a:solidFill>
                  <a:srgbClr val="484848"/>
                </a:solidFill>
                <a:latin typeface="Arial"/>
                <a:ea typeface="Meiryo UI" panose="020B0604030504040204" pitchFamily="50" charset="-128"/>
                <a:cs typeface="Arial"/>
              </a:rPr>
              <a:t>ｼﾞｪｲビルジャパンについては</a:t>
            </a:r>
            <a:r>
              <a:rPr lang="ja-JP" altLang="en-US" sz="1050" b="1" u="sng" dirty="0">
                <a:solidFill>
                  <a:srgbClr val="484848"/>
                </a:solidFill>
                <a:latin typeface="Arial"/>
                <a:ea typeface="Meiryo UI" panose="020B0604030504040204" pitchFamily="50" charset="-128"/>
                <a:cs typeface="Arial"/>
              </a:rPr>
              <a:t>、</a:t>
            </a:r>
            <a:r>
              <a:rPr lang="ja-JP" altLang="en-US" sz="1050" dirty="0">
                <a:solidFill>
                  <a:srgbClr val="484848"/>
                </a:solidFill>
                <a:latin typeface="Arial"/>
                <a:ea typeface="Meiryo UI" panose="020B0604030504040204" pitchFamily="50" charset="-128"/>
                <a:cs typeface="Arial"/>
              </a:rPr>
              <a:t>　電子請求書作成した後でも、ジェイビルファイナンスへ請求書の送付が必須です。</a:t>
            </a:r>
            <a:endParaRPr sz="1050" dirty="0">
              <a:latin typeface="Arial"/>
              <a:ea typeface="Meiryo UI" panose="020B0604030504040204" pitchFamily="50" charset="-128"/>
              <a:cs typeface="Arial"/>
            </a:endParaRPr>
          </a:p>
          <a:p>
            <a:pPr marL="356870" indent="-344170">
              <a:lnSpc>
                <a:spcPct val="100000"/>
              </a:lnSpc>
              <a:spcBef>
                <a:spcPts val="445"/>
              </a:spcBef>
              <a:buClr>
                <a:srgbClr val="005286"/>
              </a:buClr>
              <a:buAutoNum type="arabicPeriod" startAt="6"/>
              <a:tabLst>
                <a:tab pos="356870" algn="l"/>
                <a:tab pos="357505" algn="l"/>
              </a:tabLst>
            </a:pPr>
            <a:r>
              <a:rPr lang="ja-JP" altLang="en-US" sz="1050" b="1" dirty="0">
                <a:solidFill>
                  <a:srgbClr val="484848"/>
                </a:solidFill>
                <a:latin typeface="Arial"/>
                <a:ea typeface="Meiryo UI" panose="020B0604030504040204" pitchFamily="50" charset="-128"/>
                <a:cs typeface="Arial"/>
              </a:rPr>
              <a:t>いつ請求書を発行すればいいですか</a:t>
            </a:r>
            <a:r>
              <a:rPr lang="en-US" altLang="ja-JP" sz="1050" b="1" dirty="0">
                <a:solidFill>
                  <a:srgbClr val="484848"/>
                </a:solidFill>
                <a:latin typeface="Arial"/>
                <a:ea typeface="Meiryo UI" panose="020B0604030504040204" pitchFamily="50" charset="-128"/>
                <a:cs typeface="Arial"/>
              </a:rPr>
              <a:t>?</a:t>
            </a:r>
            <a:r>
              <a:rPr lang="ja-JP" altLang="en-US" sz="1050" b="1" dirty="0">
                <a:solidFill>
                  <a:srgbClr val="484848"/>
                </a:solidFill>
                <a:latin typeface="Arial"/>
                <a:ea typeface="Meiryo UI" panose="020B0604030504040204" pitchFamily="50" charset="-128"/>
                <a:cs typeface="Arial"/>
              </a:rPr>
              <a:t>　注文書が確認された後ですか、それとも商品</a:t>
            </a:r>
            <a:r>
              <a:rPr lang="en-US" altLang="ja-JP" sz="1050" b="1" dirty="0">
                <a:solidFill>
                  <a:srgbClr val="484848"/>
                </a:solidFill>
                <a:latin typeface="Arial"/>
                <a:ea typeface="Meiryo UI" panose="020B0604030504040204" pitchFamily="50" charset="-128"/>
                <a:cs typeface="Arial"/>
              </a:rPr>
              <a:t>/</a:t>
            </a:r>
            <a:r>
              <a:rPr lang="ja-JP" altLang="en-US" sz="1050" b="1" dirty="0">
                <a:solidFill>
                  <a:srgbClr val="484848"/>
                </a:solidFill>
                <a:latin typeface="Arial"/>
                <a:ea typeface="Meiryo UI" panose="020B0604030504040204" pitchFamily="50" charset="-128"/>
                <a:cs typeface="Arial"/>
              </a:rPr>
              <a:t>サービスの受け取り後ですか</a:t>
            </a:r>
            <a:r>
              <a:rPr lang="en-US" altLang="ja-JP" sz="1050" b="1" dirty="0">
                <a:solidFill>
                  <a:srgbClr val="484848"/>
                </a:solidFill>
                <a:latin typeface="Arial"/>
                <a:ea typeface="Meiryo UI" panose="020B0604030504040204" pitchFamily="50" charset="-128"/>
                <a:cs typeface="Arial"/>
              </a:rPr>
              <a:t>?</a:t>
            </a:r>
            <a:endParaRPr sz="1050" dirty="0">
              <a:latin typeface="Arial"/>
              <a:ea typeface="Meiryo UI" panose="020B0604030504040204" pitchFamily="50" charset="-128"/>
              <a:cs typeface="Arial"/>
            </a:endParaRPr>
          </a:p>
          <a:p>
            <a:pPr marL="351155" marR="36830">
              <a:lnSpc>
                <a:spcPct val="94400"/>
              </a:lnSpc>
              <a:spcBef>
                <a:spcPts val="515"/>
              </a:spcBef>
            </a:pPr>
            <a:r>
              <a:rPr lang="ja-JP" altLang="en-US" sz="1050" spc="-5" dirty="0">
                <a:solidFill>
                  <a:srgbClr val="484848"/>
                </a:solidFill>
                <a:latin typeface="Arial"/>
                <a:ea typeface="Meiryo UI" panose="020B0604030504040204" pitchFamily="50" charset="-128"/>
                <a:cs typeface="Arial"/>
              </a:rPr>
              <a:t>お取引先様は、製品の納品後、またはサービスの終了後に請求書を発行して提出をお願いします。</a:t>
            </a:r>
            <a:endParaRPr lang="en-US" altLang="ja-JP" sz="1050" spc="-5" dirty="0">
              <a:solidFill>
                <a:srgbClr val="484848"/>
              </a:solidFill>
              <a:latin typeface="Arial"/>
              <a:ea typeface="Meiryo UI" panose="020B0604030504040204" pitchFamily="50" charset="-128"/>
              <a:cs typeface="Arial"/>
            </a:endParaRPr>
          </a:p>
          <a:p>
            <a:pPr marL="351155" marR="36830">
              <a:lnSpc>
                <a:spcPct val="94400"/>
              </a:lnSpc>
              <a:spcBef>
                <a:spcPts val="515"/>
              </a:spcBef>
            </a:pPr>
            <a:r>
              <a:rPr lang="ja-JP" altLang="en-US" sz="1050" b="1" u="heavy" dirty="0">
                <a:solidFill>
                  <a:srgbClr val="484848"/>
                </a:solidFill>
                <a:uFill>
                  <a:solidFill>
                    <a:srgbClr val="484848"/>
                  </a:solidFill>
                </a:uFill>
                <a:latin typeface="Arial"/>
                <a:ea typeface="Meiryo UI" panose="020B0604030504040204" pitchFamily="50" charset="-128"/>
                <a:cs typeface="Arial"/>
              </a:rPr>
              <a:t>中国の請求について：注文書の製品</a:t>
            </a:r>
            <a:r>
              <a:rPr lang="en-US" altLang="ja-JP" sz="1050" b="1" u="heavy" dirty="0">
                <a:solidFill>
                  <a:srgbClr val="484848"/>
                </a:solidFill>
                <a:uFill>
                  <a:solidFill>
                    <a:srgbClr val="484848"/>
                  </a:solidFill>
                </a:uFill>
                <a:latin typeface="Arial"/>
                <a:ea typeface="Meiryo UI" panose="020B0604030504040204" pitchFamily="50" charset="-128"/>
                <a:cs typeface="Arial"/>
              </a:rPr>
              <a:t>/</a:t>
            </a:r>
            <a:r>
              <a:rPr lang="ja-JP" altLang="en-US" sz="1050" b="1" u="heavy" dirty="0">
                <a:solidFill>
                  <a:srgbClr val="484848"/>
                </a:solidFill>
                <a:uFill>
                  <a:solidFill>
                    <a:srgbClr val="484848"/>
                  </a:solidFill>
                </a:uFill>
                <a:latin typeface="Arial"/>
                <a:ea typeface="Meiryo UI" panose="020B0604030504040204" pitchFamily="50" charset="-128"/>
                <a:cs typeface="Arial"/>
              </a:rPr>
              <a:t>サービスの記述は全て英語ですが、実際の請求書の記述は中国語です。 これは大丈夫ですか</a:t>
            </a:r>
            <a:r>
              <a:rPr lang="en-US" altLang="ja-JP" sz="1050" b="1" u="heavy" dirty="0">
                <a:solidFill>
                  <a:srgbClr val="484848"/>
                </a:solidFill>
                <a:uFill>
                  <a:solidFill>
                    <a:srgbClr val="484848"/>
                  </a:solidFill>
                </a:uFill>
                <a:latin typeface="Arial"/>
                <a:ea typeface="Meiryo UI" panose="020B0604030504040204" pitchFamily="50" charset="-128"/>
                <a:cs typeface="Arial"/>
              </a:rPr>
              <a:t>?</a:t>
            </a:r>
          </a:p>
          <a:p>
            <a:pPr marL="351155" marR="146685">
              <a:lnSpc>
                <a:spcPct val="94700"/>
              </a:lnSpc>
              <a:spcBef>
                <a:spcPts val="515"/>
              </a:spcBef>
            </a:pPr>
            <a:r>
              <a:rPr lang="ja-JP" altLang="en-US" sz="1050" spc="-5" dirty="0">
                <a:solidFill>
                  <a:srgbClr val="484848"/>
                </a:solidFill>
                <a:latin typeface="Arial"/>
                <a:ea typeface="Meiryo UI" panose="020B0604030504040204" pitchFamily="50" charset="-128"/>
                <a:cs typeface="Arial"/>
              </a:rPr>
              <a:t>受け取った注文書記述が英語である場合、電子電子請求書を作成する時は英語での記述が見えます。しかし、あなたが実際の請求書を中国語で発行する場合、記述が異なる可能性があるため、ユニット単価と数量が電子請求書と同じであるかどうか確認しなければなりません。ジェイビルファイナンスは実際の請求書の記述と電子請求書が同じであるか再度検証します。</a:t>
            </a:r>
            <a:endParaRPr sz="1050" dirty="0">
              <a:latin typeface="Arial"/>
              <a:ea typeface="Meiryo UI" panose="020B0604030504040204" pitchFamily="50" charset="-128"/>
              <a:cs typeface="Arial"/>
            </a:endParaRPr>
          </a:p>
          <a:p>
            <a:pPr marL="356870" marR="5080" indent="-344170">
              <a:lnSpc>
                <a:spcPts val="1200"/>
              </a:lnSpc>
              <a:spcBef>
                <a:spcPts val="530"/>
              </a:spcBef>
              <a:buClr>
                <a:srgbClr val="005286"/>
              </a:buClr>
              <a:buAutoNum type="arabicPeriod" startAt="8"/>
              <a:tabLst>
                <a:tab pos="356870" algn="l"/>
                <a:tab pos="357505" algn="l"/>
              </a:tabLst>
            </a:pPr>
            <a:r>
              <a:rPr lang="ja-JP" altLang="en-US" sz="1050" b="1" u="heavy" dirty="0">
                <a:solidFill>
                  <a:srgbClr val="484848"/>
                </a:solidFill>
                <a:uFill>
                  <a:solidFill>
                    <a:srgbClr val="484848"/>
                  </a:solidFill>
                </a:uFill>
                <a:latin typeface="Arial"/>
                <a:ea typeface="Meiryo UI" panose="020B0604030504040204" pitchFamily="50" charset="-128"/>
                <a:cs typeface="Arial"/>
              </a:rPr>
              <a:t>中国の請求について</a:t>
            </a:r>
            <a:r>
              <a:rPr lang="en-US" altLang="ja-JP" sz="1050" b="1" u="heavy" dirty="0">
                <a:solidFill>
                  <a:srgbClr val="484848"/>
                </a:solidFill>
                <a:uFill>
                  <a:solidFill>
                    <a:srgbClr val="484848"/>
                  </a:solidFill>
                </a:uFill>
                <a:latin typeface="Arial"/>
                <a:ea typeface="Meiryo UI" panose="020B0604030504040204" pitchFamily="50" charset="-128"/>
                <a:cs typeface="Arial"/>
              </a:rPr>
              <a:t>: </a:t>
            </a:r>
            <a:r>
              <a:rPr lang="ja-JP" altLang="en-US" sz="1050" b="1" u="heavy" dirty="0">
                <a:solidFill>
                  <a:srgbClr val="484848"/>
                </a:solidFill>
                <a:uFill>
                  <a:solidFill>
                    <a:srgbClr val="484848"/>
                  </a:solidFill>
                </a:uFill>
                <a:latin typeface="Arial"/>
                <a:ea typeface="Meiryo UI" panose="020B0604030504040204" pitchFamily="50" charset="-128"/>
                <a:cs typeface="Arial"/>
              </a:rPr>
              <a:t>外貨で取引が行われる場合、電子請求書はまだ必要ですか？　電子請求書番号を作成する場合、正式な請求書番号か見積の請求書番号のどちらを記入したら良いですか</a:t>
            </a:r>
            <a:r>
              <a:rPr lang="en-US" altLang="ja-JP" sz="1050" b="1" u="heavy" dirty="0">
                <a:solidFill>
                  <a:srgbClr val="484848"/>
                </a:solidFill>
                <a:uFill>
                  <a:solidFill>
                    <a:srgbClr val="484848"/>
                  </a:solidFill>
                </a:uFill>
                <a:latin typeface="Arial"/>
                <a:ea typeface="Meiryo UI" panose="020B0604030504040204" pitchFamily="50" charset="-128"/>
                <a:cs typeface="Arial"/>
              </a:rPr>
              <a:t>?</a:t>
            </a:r>
            <a:endParaRPr sz="1050" dirty="0">
              <a:latin typeface="Arial"/>
              <a:ea typeface="Meiryo UI" panose="020B0604030504040204" pitchFamily="50" charset="-128"/>
              <a:cs typeface="Arial"/>
            </a:endParaRPr>
          </a:p>
          <a:p>
            <a:pPr marL="351155">
              <a:lnSpc>
                <a:spcPts val="1220"/>
              </a:lnSpc>
              <a:spcBef>
                <a:spcPts val="420"/>
              </a:spcBef>
            </a:pPr>
            <a:r>
              <a:rPr lang="ja-JP" altLang="en-US" sz="1050" spc="-5" dirty="0">
                <a:solidFill>
                  <a:srgbClr val="484848"/>
                </a:solidFill>
                <a:latin typeface="Arial"/>
                <a:ea typeface="Meiryo UI" panose="020B0604030504040204" pitchFamily="50" charset="-128"/>
                <a:cs typeface="Arial"/>
              </a:rPr>
              <a:t>お取引先様は、外貨取引のための電子請求書も作成しなければならない。正式な請求書番号は、電子請求書を作成するときに記入されなければなりません。</a:t>
            </a:r>
            <a:endParaRPr sz="1050" dirty="0">
              <a:latin typeface="Arial"/>
              <a:ea typeface="Meiryo UI" panose="020B0604030504040204" pitchFamily="50" charset="-128"/>
              <a:cs typeface="Arial"/>
            </a:endParaRPr>
          </a:p>
          <a:p>
            <a:pPr marL="341630" indent="-328930">
              <a:lnSpc>
                <a:spcPct val="100000"/>
              </a:lnSpc>
              <a:spcBef>
                <a:spcPts val="445"/>
              </a:spcBef>
              <a:buClr>
                <a:srgbClr val="005286"/>
              </a:buClr>
              <a:buAutoNum type="arabicPeriod" startAt="9"/>
              <a:tabLst>
                <a:tab pos="341630" algn="l"/>
                <a:tab pos="342265" algn="l"/>
              </a:tabLst>
            </a:pPr>
            <a:r>
              <a:rPr lang="ja-JP" altLang="en-US" sz="1050" b="1" dirty="0">
                <a:solidFill>
                  <a:srgbClr val="484848"/>
                </a:solidFill>
                <a:latin typeface="Arial"/>
                <a:ea typeface="Meiryo UI" panose="020B0604030504040204" pitchFamily="50" charset="-128"/>
                <a:cs typeface="Arial"/>
              </a:rPr>
              <a:t>請求書の発行日についてはどちらを選択したら良いですか</a:t>
            </a:r>
            <a:r>
              <a:rPr lang="en-US" altLang="ja-JP" sz="1050" b="1" dirty="0">
                <a:solidFill>
                  <a:srgbClr val="484848"/>
                </a:solidFill>
                <a:latin typeface="Arial"/>
                <a:ea typeface="Meiryo UI" panose="020B0604030504040204" pitchFamily="50" charset="-128"/>
                <a:cs typeface="Arial"/>
              </a:rPr>
              <a:t>?</a:t>
            </a:r>
            <a:r>
              <a:rPr lang="ja-JP" altLang="en-US" sz="1050" b="1" dirty="0">
                <a:solidFill>
                  <a:srgbClr val="484848"/>
                </a:solidFill>
                <a:latin typeface="Arial"/>
                <a:ea typeface="Meiryo UI" panose="020B0604030504040204" pitchFamily="50" charset="-128"/>
                <a:cs typeface="Arial"/>
              </a:rPr>
              <a:t>　実際の請求書の日付または電子請求書を作成した日付ですか</a:t>
            </a:r>
            <a:r>
              <a:rPr lang="en-US" altLang="ja-JP" sz="1050" b="1" dirty="0">
                <a:solidFill>
                  <a:srgbClr val="484848"/>
                </a:solidFill>
                <a:latin typeface="Arial"/>
                <a:ea typeface="Meiryo UI" panose="020B0604030504040204" pitchFamily="50" charset="-128"/>
                <a:cs typeface="Arial"/>
              </a:rPr>
              <a:t>?</a:t>
            </a:r>
            <a:endParaRPr sz="1050" dirty="0">
              <a:latin typeface="Arial"/>
              <a:ea typeface="Meiryo UI" panose="020B0604030504040204" pitchFamily="50" charset="-128"/>
              <a:cs typeface="Arial"/>
            </a:endParaRPr>
          </a:p>
          <a:p>
            <a:pPr marL="351155">
              <a:lnSpc>
                <a:spcPct val="100000"/>
              </a:lnSpc>
              <a:spcBef>
                <a:spcPts val="445"/>
              </a:spcBef>
            </a:pPr>
            <a:r>
              <a:rPr lang="ja-JP" altLang="en-US" sz="1050" spc="-5" dirty="0">
                <a:solidFill>
                  <a:srgbClr val="484848"/>
                </a:solidFill>
                <a:latin typeface="Arial"/>
                <a:ea typeface="Meiryo UI" panose="020B0604030504040204" pitchFamily="50" charset="-128"/>
                <a:cs typeface="Arial"/>
              </a:rPr>
              <a:t>実際の請求書発行日を記入してください。</a:t>
            </a:r>
            <a:endParaRPr sz="1050" dirty="0">
              <a:latin typeface="Arial"/>
              <a:ea typeface="Meiryo UI" panose="020B0604030504040204" pitchFamily="50" charset="-128"/>
              <a:cs typeface="Arial"/>
            </a:endParaRPr>
          </a:p>
        </p:txBody>
      </p:sp>
      <p:sp>
        <p:nvSpPr>
          <p:cNvPr id="7" name="object 7"/>
          <p:cNvSpPr txBox="1">
            <a:spLocks noGrp="1"/>
          </p:cNvSpPr>
          <p:nvPr>
            <p:ph type="title"/>
          </p:nvPr>
        </p:nvSpPr>
        <p:spPr>
          <a:xfrm>
            <a:off x="669442" y="521334"/>
            <a:ext cx="1804035"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請求書作成</a:t>
            </a:r>
            <a:endParaRPr sz="1800" dirty="0">
              <a:ea typeface="Meiryo UI" panose="020B0604030504040204" pitchFamily="50" charset="-12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3178" y="1167033"/>
            <a:ext cx="7405370" cy="611706"/>
          </a:xfrm>
          <a:prstGeom prst="rect">
            <a:avLst/>
          </a:prstGeom>
        </p:spPr>
        <p:txBody>
          <a:bodyPr vert="horz" wrap="square" lIns="0" tIns="69850" rIns="0" bIns="0" rtlCol="0">
            <a:spAutoFit/>
          </a:bodyPr>
          <a:lstStyle/>
          <a:p>
            <a:pPr marL="12700">
              <a:lnSpc>
                <a:spcPct val="100000"/>
              </a:lnSpc>
              <a:spcBef>
                <a:spcPts val="550"/>
              </a:spcBef>
              <a:tabLst>
                <a:tab pos="360045" algn="l"/>
              </a:tabLst>
            </a:pPr>
            <a:r>
              <a:rPr sz="1100" b="1" spc="0" dirty="0">
                <a:solidFill>
                  <a:srgbClr val="005286"/>
                </a:solidFill>
                <a:latin typeface="Arial"/>
                <a:ea typeface="Meiryo UI" panose="020B0604030504040204" pitchFamily="50" charset="-128"/>
                <a:cs typeface="Arial"/>
              </a:rPr>
              <a:t>10.	</a:t>
            </a:r>
            <a:r>
              <a:rPr lang="ja-JP" altLang="en-US" sz="1100" b="1" spc="-10" dirty="0">
                <a:solidFill>
                  <a:srgbClr val="484848"/>
                </a:solidFill>
                <a:latin typeface="Arial"/>
                <a:ea typeface="Meiryo UI" panose="020B0604030504040204" pitchFamily="50" charset="-128"/>
                <a:cs typeface="Arial"/>
              </a:rPr>
              <a:t>請求書が発行された注文書を検索する方法は</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5080">
              <a:lnSpc>
                <a:spcPts val="1200"/>
              </a:lnSpc>
              <a:spcBef>
                <a:spcPts val="530"/>
              </a:spcBef>
            </a:pPr>
            <a:r>
              <a:rPr lang="en-US" altLang="ja-JP" sz="1050" spc="-15" dirty="0">
                <a:solidFill>
                  <a:srgbClr val="484848"/>
                </a:solidFill>
                <a:latin typeface="Arial"/>
                <a:ea typeface="Meiryo UI" panose="020B0604030504040204" pitchFamily="50" charset="-128"/>
                <a:cs typeface="Arial"/>
              </a:rPr>
              <a:t>CSP</a:t>
            </a:r>
            <a:r>
              <a:rPr lang="ja-JP" altLang="en-US" sz="1050" spc="-15" dirty="0">
                <a:solidFill>
                  <a:srgbClr val="484848"/>
                </a:solidFill>
                <a:latin typeface="Arial"/>
                <a:ea typeface="Meiryo UI" panose="020B0604030504040204" pitchFamily="50" charset="-128"/>
                <a:cs typeface="Arial"/>
              </a:rPr>
              <a:t>にログインして</a:t>
            </a:r>
            <a:r>
              <a:rPr lang="en-US" altLang="ja-JP" sz="1050" spc="-15" dirty="0">
                <a:solidFill>
                  <a:srgbClr val="484848"/>
                </a:solidFill>
                <a:latin typeface="Arial"/>
                <a:ea typeface="Meiryo UI" panose="020B0604030504040204" pitchFamily="50" charset="-128"/>
                <a:cs typeface="Arial"/>
              </a:rPr>
              <a:t>Orders</a:t>
            </a:r>
            <a:r>
              <a:rPr lang="ja-JP" altLang="en-US" sz="1050" spc="-15" dirty="0">
                <a:solidFill>
                  <a:srgbClr val="484848"/>
                </a:solidFill>
                <a:latin typeface="Arial"/>
                <a:ea typeface="Meiryo UI" panose="020B0604030504040204" pitchFamily="50" charset="-128"/>
                <a:cs typeface="Arial"/>
              </a:rPr>
              <a:t>の</a:t>
            </a:r>
            <a:r>
              <a:rPr lang="en-US" altLang="ja-JP" sz="1050" spc="-15" dirty="0">
                <a:solidFill>
                  <a:srgbClr val="484848"/>
                </a:solidFill>
                <a:latin typeface="Arial"/>
                <a:ea typeface="Meiryo UI" panose="020B0604030504040204" pitchFamily="50" charset="-128"/>
                <a:cs typeface="Arial"/>
              </a:rPr>
              <a:t>Order lines</a:t>
            </a:r>
            <a:r>
              <a:rPr lang="ja-JP" altLang="en-US" sz="1050" spc="-15" dirty="0">
                <a:solidFill>
                  <a:srgbClr val="484848"/>
                </a:solidFill>
                <a:latin typeface="Arial"/>
                <a:ea typeface="Meiryo UI" panose="020B0604030504040204" pitchFamily="50" charset="-128"/>
                <a:cs typeface="Arial"/>
              </a:rPr>
              <a:t>に行くことができます。次に、作成された電子請求書の金額を確認するため各行をフィルタにかけるか、（</a:t>
            </a:r>
            <a:r>
              <a:rPr lang="en-US" altLang="ja-JP" sz="1050" spc="-15" dirty="0">
                <a:solidFill>
                  <a:srgbClr val="484848"/>
                </a:solidFill>
                <a:latin typeface="Arial"/>
                <a:ea typeface="Meiryo UI" panose="020B0604030504040204" pitchFamily="50" charset="-128"/>
                <a:cs typeface="Arial"/>
              </a:rPr>
              <a:t>create view</a:t>
            </a:r>
            <a:r>
              <a:rPr lang="ja-JP" altLang="en-US" sz="1050" spc="-15" dirty="0">
                <a:solidFill>
                  <a:srgbClr val="484848"/>
                </a:solidFill>
                <a:latin typeface="Arial"/>
                <a:ea typeface="Meiryo UI" panose="020B0604030504040204" pitchFamily="50" charset="-128"/>
                <a:cs typeface="Arial"/>
              </a:rPr>
              <a:t>）選択します。（次のページへ続く）</a:t>
            </a:r>
            <a:endParaRPr sz="1050" dirty="0">
              <a:latin typeface="Arial"/>
              <a:ea typeface="Meiryo UI" panose="020B0604030504040204" pitchFamily="50" charset="-128"/>
              <a:cs typeface="Arial"/>
            </a:endParaRPr>
          </a:p>
        </p:txBody>
      </p:sp>
      <p:sp>
        <p:nvSpPr>
          <p:cNvPr id="3" name="object 3"/>
          <p:cNvSpPr txBox="1">
            <a:spLocks noGrp="1"/>
          </p:cNvSpPr>
          <p:nvPr>
            <p:ph type="title"/>
          </p:nvPr>
        </p:nvSpPr>
        <p:spPr>
          <a:xfrm>
            <a:off x="669442" y="521334"/>
            <a:ext cx="1804035" cy="289823"/>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請求書作成</a:t>
            </a:r>
            <a:endParaRPr sz="1800" dirty="0">
              <a:ea typeface="Meiryo UI" panose="020B0604030504040204" pitchFamily="50" charset="-128"/>
            </a:endParaRPr>
          </a:p>
        </p:txBody>
      </p:sp>
      <p:sp>
        <p:nvSpPr>
          <p:cNvPr id="4" name="object 4"/>
          <p:cNvSpPr/>
          <p:nvPr/>
        </p:nvSpPr>
        <p:spPr>
          <a:xfrm>
            <a:off x="603504" y="2017775"/>
            <a:ext cx="7528559" cy="2612136"/>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880872" y="2356103"/>
            <a:ext cx="344805" cy="149860"/>
          </a:xfrm>
          <a:custGeom>
            <a:avLst/>
            <a:gdLst/>
            <a:ahLst/>
            <a:cxnLst/>
            <a:rect l="l" t="t" r="r" b="b"/>
            <a:pathLst>
              <a:path w="344805" h="149860">
                <a:moveTo>
                  <a:pt x="0" y="149351"/>
                </a:moveTo>
                <a:lnTo>
                  <a:pt x="344424" y="149351"/>
                </a:lnTo>
                <a:lnTo>
                  <a:pt x="344424" y="0"/>
                </a:lnTo>
                <a:lnTo>
                  <a:pt x="0" y="0"/>
                </a:lnTo>
                <a:lnTo>
                  <a:pt x="0" y="149351"/>
                </a:lnTo>
                <a:close/>
              </a:path>
            </a:pathLst>
          </a:custGeom>
          <a:ln w="18288">
            <a:solidFill>
              <a:srgbClr val="FF0000"/>
            </a:solidFill>
          </a:ln>
        </p:spPr>
        <p:txBody>
          <a:bodyPr wrap="square" lIns="0" tIns="0" rIns="0" bIns="0" rtlCol="0"/>
          <a:lstStyle/>
          <a:p>
            <a:endParaRPr/>
          </a:p>
        </p:txBody>
      </p:sp>
      <p:sp>
        <p:nvSpPr>
          <p:cNvPr id="6" name="object 6"/>
          <p:cNvSpPr/>
          <p:nvPr/>
        </p:nvSpPr>
        <p:spPr>
          <a:xfrm>
            <a:off x="3191255" y="3166872"/>
            <a:ext cx="368935" cy="85725"/>
          </a:xfrm>
          <a:custGeom>
            <a:avLst/>
            <a:gdLst/>
            <a:ahLst/>
            <a:cxnLst/>
            <a:rect l="l" t="t" r="r" b="b"/>
            <a:pathLst>
              <a:path w="368935" h="85725">
                <a:moveTo>
                  <a:pt x="0" y="85343"/>
                </a:moveTo>
                <a:lnTo>
                  <a:pt x="368807" y="85343"/>
                </a:lnTo>
                <a:lnTo>
                  <a:pt x="368807" y="0"/>
                </a:lnTo>
                <a:lnTo>
                  <a:pt x="0" y="0"/>
                </a:lnTo>
                <a:lnTo>
                  <a:pt x="0" y="85343"/>
                </a:lnTo>
                <a:close/>
              </a:path>
            </a:pathLst>
          </a:custGeom>
          <a:ln w="18287">
            <a:solidFill>
              <a:srgbClr val="FF0000"/>
            </a:solidFill>
          </a:ln>
        </p:spPr>
        <p:txBody>
          <a:bodyPr wrap="square" lIns="0" tIns="0" rIns="0" bIns="0" rtlCol="0"/>
          <a:lstStyle/>
          <a:p>
            <a:endParaRPr/>
          </a:p>
        </p:txBody>
      </p:sp>
      <p:sp>
        <p:nvSpPr>
          <p:cNvPr id="7" name="object 7"/>
          <p:cNvSpPr/>
          <p:nvPr/>
        </p:nvSpPr>
        <p:spPr>
          <a:xfrm>
            <a:off x="1240536" y="2365247"/>
            <a:ext cx="140335" cy="140335"/>
          </a:xfrm>
          <a:custGeom>
            <a:avLst/>
            <a:gdLst/>
            <a:ahLst/>
            <a:cxnLst/>
            <a:rect l="l" t="t" r="r" b="b"/>
            <a:pathLst>
              <a:path w="140334" h="140335">
                <a:moveTo>
                  <a:pt x="0" y="70103"/>
                </a:moveTo>
                <a:lnTo>
                  <a:pt x="5506" y="42808"/>
                </a:lnTo>
                <a:lnTo>
                  <a:pt x="20526" y="20526"/>
                </a:lnTo>
                <a:lnTo>
                  <a:pt x="42808" y="5506"/>
                </a:lnTo>
                <a:lnTo>
                  <a:pt x="70103" y="0"/>
                </a:lnTo>
                <a:lnTo>
                  <a:pt x="97399" y="5506"/>
                </a:lnTo>
                <a:lnTo>
                  <a:pt x="119681" y="20526"/>
                </a:lnTo>
                <a:lnTo>
                  <a:pt x="134701" y="42808"/>
                </a:lnTo>
                <a:lnTo>
                  <a:pt x="140207" y="70103"/>
                </a:lnTo>
                <a:lnTo>
                  <a:pt x="134701" y="97399"/>
                </a:lnTo>
                <a:lnTo>
                  <a:pt x="119681" y="119681"/>
                </a:lnTo>
                <a:lnTo>
                  <a:pt x="97399" y="134701"/>
                </a:lnTo>
                <a:lnTo>
                  <a:pt x="70103" y="140207"/>
                </a:lnTo>
                <a:lnTo>
                  <a:pt x="42808" y="134701"/>
                </a:lnTo>
                <a:lnTo>
                  <a:pt x="20526" y="119681"/>
                </a:lnTo>
                <a:lnTo>
                  <a:pt x="5506" y="97399"/>
                </a:lnTo>
                <a:lnTo>
                  <a:pt x="0" y="70103"/>
                </a:lnTo>
                <a:close/>
              </a:path>
            </a:pathLst>
          </a:custGeom>
          <a:ln w="12192">
            <a:solidFill>
              <a:srgbClr val="FF0000"/>
            </a:solidFill>
          </a:ln>
        </p:spPr>
        <p:txBody>
          <a:bodyPr wrap="square" lIns="0" tIns="0" rIns="0" bIns="0" rtlCol="0"/>
          <a:lstStyle/>
          <a:p>
            <a:endParaRPr/>
          </a:p>
        </p:txBody>
      </p:sp>
      <p:sp>
        <p:nvSpPr>
          <p:cNvPr id="8" name="object 8"/>
          <p:cNvSpPr txBox="1"/>
          <p:nvPr/>
        </p:nvSpPr>
        <p:spPr>
          <a:xfrm>
            <a:off x="1263522" y="2344927"/>
            <a:ext cx="90170" cy="164465"/>
          </a:xfrm>
          <a:prstGeom prst="rect">
            <a:avLst/>
          </a:prstGeom>
        </p:spPr>
        <p:txBody>
          <a:bodyPr vert="horz" wrap="square" lIns="0" tIns="13970" rIns="0" bIns="0" rtlCol="0">
            <a:spAutoFit/>
          </a:bodyPr>
          <a:lstStyle/>
          <a:p>
            <a:pPr marL="12700">
              <a:lnSpc>
                <a:spcPct val="100000"/>
              </a:lnSpc>
              <a:spcBef>
                <a:spcPts val="110"/>
              </a:spcBef>
            </a:pPr>
            <a:r>
              <a:rPr sz="900" spc="0" dirty="0">
                <a:solidFill>
                  <a:srgbClr val="FF0000"/>
                </a:solidFill>
                <a:latin typeface="Arial"/>
                <a:cs typeface="Arial"/>
              </a:rPr>
              <a:t>1</a:t>
            </a:r>
            <a:endParaRPr sz="900">
              <a:latin typeface="Arial"/>
              <a:cs typeface="Arial"/>
            </a:endParaRPr>
          </a:p>
        </p:txBody>
      </p:sp>
      <p:sp>
        <p:nvSpPr>
          <p:cNvPr id="9" name="object 9"/>
          <p:cNvSpPr/>
          <p:nvPr/>
        </p:nvSpPr>
        <p:spPr>
          <a:xfrm>
            <a:off x="3566159" y="3176016"/>
            <a:ext cx="152400" cy="152399"/>
          </a:xfrm>
          <a:prstGeom prst="rect">
            <a:avLst/>
          </a:prstGeom>
          <a:blipFill>
            <a:blip r:embed="rId3" cstate="print"/>
            <a:stretch>
              <a:fillRect/>
            </a:stretch>
          </a:blipFill>
        </p:spPr>
        <p:txBody>
          <a:bodyPr wrap="square" lIns="0" tIns="0" rIns="0" bIns="0" rtlCol="0"/>
          <a:lstStyle/>
          <a:p>
            <a:endParaRPr/>
          </a:p>
        </p:txBody>
      </p:sp>
      <p:sp>
        <p:nvSpPr>
          <p:cNvPr id="10" name="object 10"/>
          <p:cNvSpPr txBox="1"/>
          <p:nvPr/>
        </p:nvSpPr>
        <p:spPr>
          <a:xfrm>
            <a:off x="3597021" y="3161792"/>
            <a:ext cx="90170" cy="164465"/>
          </a:xfrm>
          <a:prstGeom prst="rect">
            <a:avLst/>
          </a:prstGeom>
        </p:spPr>
        <p:txBody>
          <a:bodyPr vert="horz" wrap="square" lIns="0" tIns="13970" rIns="0" bIns="0" rtlCol="0">
            <a:spAutoFit/>
          </a:bodyPr>
          <a:lstStyle/>
          <a:p>
            <a:pPr marL="12700">
              <a:lnSpc>
                <a:spcPct val="100000"/>
              </a:lnSpc>
              <a:spcBef>
                <a:spcPts val="110"/>
              </a:spcBef>
            </a:pPr>
            <a:r>
              <a:rPr sz="900" spc="0" dirty="0">
                <a:solidFill>
                  <a:srgbClr val="FF0000"/>
                </a:solidFill>
                <a:latin typeface="Arial"/>
                <a:cs typeface="Arial"/>
              </a:rPr>
              <a:t>2</a:t>
            </a:r>
            <a:endParaRPr sz="900">
              <a:latin typeface="Arial"/>
              <a:cs typeface="Arial"/>
            </a:endParaRPr>
          </a:p>
        </p:txBody>
      </p:sp>
      <p:sp>
        <p:nvSpPr>
          <p:cNvPr id="11" name="object 11"/>
          <p:cNvSpPr/>
          <p:nvPr/>
        </p:nvSpPr>
        <p:spPr>
          <a:xfrm>
            <a:off x="5818632" y="4489703"/>
            <a:ext cx="155448" cy="155447"/>
          </a:xfrm>
          <a:prstGeom prst="rect">
            <a:avLst/>
          </a:prstGeom>
          <a:blipFill>
            <a:blip r:embed="rId4" cstate="print"/>
            <a:stretch>
              <a:fillRect/>
            </a:stretch>
          </a:blipFill>
        </p:spPr>
        <p:txBody>
          <a:bodyPr wrap="square" lIns="0" tIns="0" rIns="0" bIns="0" rtlCol="0"/>
          <a:lstStyle/>
          <a:p>
            <a:endParaRPr/>
          </a:p>
        </p:txBody>
      </p:sp>
      <p:sp>
        <p:nvSpPr>
          <p:cNvPr id="12" name="object 12"/>
          <p:cNvSpPr txBox="1"/>
          <p:nvPr/>
        </p:nvSpPr>
        <p:spPr>
          <a:xfrm>
            <a:off x="5851397" y="4477308"/>
            <a:ext cx="90170" cy="164465"/>
          </a:xfrm>
          <a:prstGeom prst="rect">
            <a:avLst/>
          </a:prstGeom>
        </p:spPr>
        <p:txBody>
          <a:bodyPr vert="horz" wrap="square" lIns="0" tIns="13970" rIns="0" bIns="0" rtlCol="0">
            <a:spAutoFit/>
          </a:bodyPr>
          <a:lstStyle/>
          <a:p>
            <a:pPr marL="12700">
              <a:lnSpc>
                <a:spcPct val="100000"/>
              </a:lnSpc>
              <a:spcBef>
                <a:spcPts val="110"/>
              </a:spcBef>
            </a:pPr>
            <a:r>
              <a:rPr sz="900" spc="0" dirty="0">
                <a:solidFill>
                  <a:srgbClr val="FF0000"/>
                </a:solidFill>
                <a:latin typeface="Arial"/>
                <a:cs typeface="Arial"/>
              </a:rPr>
              <a:t>3</a:t>
            </a:r>
            <a:endParaRPr sz="900">
              <a:latin typeface="Arial"/>
              <a:cs typeface="Arial"/>
            </a:endParaRPr>
          </a:p>
        </p:txBody>
      </p:sp>
      <p:sp>
        <p:nvSpPr>
          <p:cNvPr id="13" name="object 13"/>
          <p:cNvSpPr/>
          <p:nvPr/>
        </p:nvSpPr>
        <p:spPr>
          <a:xfrm>
            <a:off x="1155191" y="2203703"/>
            <a:ext cx="226060" cy="149860"/>
          </a:xfrm>
          <a:custGeom>
            <a:avLst/>
            <a:gdLst/>
            <a:ahLst/>
            <a:cxnLst/>
            <a:rect l="l" t="t" r="r" b="b"/>
            <a:pathLst>
              <a:path w="226059" h="149860">
                <a:moveTo>
                  <a:pt x="0" y="149351"/>
                </a:moveTo>
                <a:lnTo>
                  <a:pt x="225552" y="149351"/>
                </a:lnTo>
                <a:lnTo>
                  <a:pt x="225552" y="0"/>
                </a:lnTo>
                <a:lnTo>
                  <a:pt x="0" y="0"/>
                </a:lnTo>
                <a:lnTo>
                  <a:pt x="0" y="149351"/>
                </a:lnTo>
                <a:close/>
              </a:path>
            </a:pathLst>
          </a:custGeom>
          <a:ln w="18287">
            <a:solidFill>
              <a:srgbClr val="FF0000"/>
            </a:solidFill>
          </a:ln>
        </p:spPr>
        <p:txBody>
          <a:bodyPr wrap="square" lIns="0" tIns="0" rIns="0" bIns="0" rtlCol="0"/>
          <a:lstStyle/>
          <a:p>
            <a:endParaRPr/>
          </a:p>
        </p:txBody>
      </p:sp>
      <p:sp>
        <p:nvSpPr>
          <p:cNvPr id="14" name="object 14"/>
          <p:cNvSpPr/>
          <p:nvPr/>
        </p:nvSpPr>
        <p:spPr>
          <a:xfrm>
            <a:off x="5260847" y="4504944"/>
            <a:ext cx="518159" cy="125095"/>
          </a:xfrm>
          <a:custGeom>
            <a:avLst/>
            <a:gdLst/>
            <a:ahLst/>
            <a:cxnLst/>
            <a:rect l="l" t="t" r="r" b="b"/>
            <a:pathLst>
              <a:path w="518160" h="125095">
                <a:moveTo>
                  <a:pt x="0" y="124967"/>
                </a:moveTo>
                <a:lnTo>
                  <a:pt x="518160" y="124967"/>
                </a:lnTo>
                <a:lnTo>
                  <a:pt x="518160" y="0"/>
                </a:lnTo>
                <a:lnTo>
                  <a:pt x="0" y="0"/>
                </a:lnTo>
                <a:lnTo>
                  <a:pt x="0" y="124967"/>
                </a:lnTo>
                <a:close/>
              </a:path>
            </a:pathLst>
          </a:custGeom>
          <a:ln w="18288">
            <a:solidFill>
              <a:srgbClr val="FF0000"/>
            </a:solidFill>
          </a:ln>
        </p:spPr>
        <p:txBody>
          <a:bodyPr wrap="square" lIns="0" tIns="0" rIns="0" bIns="0" rtlCol="0"/>
          <a:lstStyle/>
          <a:p>
            <a:endParaRPr/>
          </a:p>
        </p:txBody>
      </p:sp>
      <p:sp>
        <p:nvSpPr>
          <p:cNvPr id="15" name="object 15"/>
          <p:cNvSpPr/>
          <p:nvPr/>
        </p:nvSpPr>
        <p:spPr>
          <a:xfrm>
            <a:off x="5273040" y="3694176"/>
            <a:ext cx="518159" cy="125095"/>
          </a:xfrm>
          <a:custGeom>
            <a:avLst/>
            <a:gdLst/>
            <a:ahLst/>
            <a:cxnLst/>
            <a:rect l="l" t="t" r="r" b="b"/>
            <a:pathLst>
              <a:path w="518160" h="125095">
                <a:moveTo>
                  <a:pt x="0" y="124968"/>
                </a:moveTo>
                <a:lnTo>
                  <a:pt x="518160" y="124968"/>
                </a:lnTo>
                <a:lnTo>
                  <a:pt x="518160" y="0"/>
                </a:lnTo>
                <a:lnTo>
                  <a:pt x="0" y="0"/>
                </a:lnTo>
                <a:lnTo>
                  <a:pt x="0" y="124968"/>
                </a:lnTo>
                <a:close/>
              </a:path>
            </a:pathLst>
          </a:custGeom>
          <a:ln w="18288">
            <a:solidFill>
              <a:srgbClr val="FF0000"/>
            </a:solidFill>
          </a:ln>
        </p:spPr>
        <p:txBody>
          <a:bodyPr wrap="square" lIns="0" tIns="0" rIns="0" bIns="0" rtlCol="0"/>
          <a:lstStyle/>
          <a:p>
            <a:endParaRPr/>
          </a:p>
        </p:txBody>
      </p:sp>
      <p:sp>
        <p:nvSpPr>
          <p:cNvPr id="16" name="object 16"/>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13</a:t>
            </a:fld>
            <a:endParaRPr spc="-5"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3178" y="1167033"/>
            <a:ext cx="7405370" cy="619125"/>
          </a:xfrm>
          <a:prstGeom prst="rect">
            <a:avLst/>
          </a:prstGeom>
        </p:spPr>
        <p:txBody>
          <a:bodyPr vert="horz" wrap="square" lIns="0" tIns="69850" rIns="0" bIns="0" rtlCol="0">
            <a:spAutoFit/>
          </a:bodyPr>
          <a:lstStyle/>
          <a:p>
            <a:pPr marL="12700">
              <a:lnSpc>
                <a:spcPct val="100000"/>
              </a:lnSpc>
              <a:spcBef>
                <a:spcPts val="550"/>
              </a:spcBef>
              <a:tabLst>
                <a:tab pos="360045" algn="l"/>
              </a:tabLst>
            </a:pPr>
            <a:r>
              <a:rPr sz="1100" b="1" spc="0" dirty="0">
                <a:solidFill>
                  <a:srgbClr val="005286"/>
                </a:solidFill>
                <a:latin typeface="Arial"/>
                <a:ea typeface="Meiryo UI" panose="020B0604030504040204" pitchFamily="50" charset="-128"/>
                <a:cs typeface="Arial"/>
              </a:rPr>
              <a:t>10.	</a:t>
            </a:r>
            <a:r>
              <a:rPr lang="ja-JP" altLang="en-US" sz="1100" b="1" spc="-10" dirty="0">
                <a:solidFill>
                  <a:srgbClr val="484848"/>
                </a:solidFill>
                <a:latin typeface="Arial"/>
                <a:ea typeface="Meiryo UI" panose="020B0604030504040204" pitchFamily="50" charset="-128"/>
                <a:cs typeface="Arial"/>
              </a:rPr>
              <a:t>請求書が発行された注文書を検索する方法は</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5080">
              <a:lnSpc>
                <a:spcPts val="1200"/>
              </a:lnSpc>
              <a:spcBef>
                <a:spcPts val="530"/>
              </a:spcBef>
            </a:pPr>
            <a:r>
              <a:rPr lang="en-US" altLang="ja-JP" sz="1050" spc="-15" dirty="0">
                <a:solidFill>
                  <a:srgbClr val="484848"/>
                </a:solidFill>
                <a:latin typeface="Arial"/>
                <a:ea typeface="Meiryo UI" panose="020B0604030504040204" pitchFamily="50" charset="-128"/>
                <a:cs typeface="Arial"/>
              </a:rPr>
              <a:t>CSP</a:t>
            </a:r>
            <a:r>
              <a:rPr lang="ja-JP" altLang="en-US" sz="1050" spc="-15" dirty="0">
                <a:solidFill>
                  <a:srgbClr val="484848"/>
                </a:solidFill>
                <a:latin typeface="Arial"/>
                <a:ea typeface="Meiryo UI" panose="020B0604030504040204" pitchFamily="50" charset="-128"/>
                <a:cs typeface="Arial"/>
              </a:rPr>
              <a:t>にログインして</a:t>
            </a:r>
            <a:r>
              <a:rPr lang="en-US" altLang="ja-JP" sz="1050" spc="-15" dirty="0">
                <a:solidFill>
                  <a:srgbClr val="484848"/>
                </a:solidFill>
                <a:latin typeface="Arial"/>
                <a:ea typeface="Meiryo UI" panose="020B0604030504040204" pitchFamily="50" charset="-128"/>
                <a:cs typeface="Arial"/>
              </a:rPr>
              <a:t>Orders</a:t>
            </a:r>
            <a:r>
              <a:rPr lang="ja-JP" altLang="en-US" sz="1050" spc="-15" dirty="0">
                <a:solidFill>
                  <a:srgbClr val="484848"/>
                </a:solidFill>
                <a:latin typeface="Arial"/>
                <a:ea typeface="Meiryo UI" panose="020B0604030504040204" pitchFamily="50" charset="-128"/>
                <a:cs typeface="Arial"/>
              </a:rPr>
              <a:t>の</a:t>
            </a:r>
            <a:r>
              <a:rPr lang="en-US" altLang="ja-JP" sz="1050" spc="-15" dirty="0">
                <a:solidFill>
                  <a:srgbClr val="484848"/>
                </a:solidFill>
                <a:latin typeface="Arial"/>
                <a:ea typeface="Meiryo UI" panose="020B0604030504040204" pitchFamily="50" charset="-128"/>
                <a:cs typeface="Arial"/>
              </a:rPr>
              <a:t>Order lines</a:t>
            </a:r>
            <a:r>
              <a:rPr lang="ja-JP" altLang="en-US" sz="1050" spc="-15" dirty="0">
                <a:solidFill>
                  <a:srgbClr val="484848"/>
                </a:solidFill>
                <a:latin typeface="Arial"/>
                <a:ea typeface="Meiryo UI" panose="020B0604030504040204" pitchFamily="50" charset="-128"/>
                <a:cs typeface="Arial"/>
              </a:rPr>
              <a:t>に行くことができます。次に、作成された電子請求書の金額を確認するため各行をフィルタにかけるか、（</a:t>
            </a:r>
            <a:r>
              <a:rPr lang="en-US" altLang="ja-JP" sz="1050" spc="-15" dirty="0">
                <a:solidFill>
                  <a:srgbClr val="484848"/>
                </a:solidFill>
                <a:latin typeface="Arial"/>
                <a:ea typeface="Meiryo UI" panose="020B0604030504040204" pitchFamily="50" charset="-128"/>
                <a:cs typeface="Arial"/>
              </a:rPr>
              <a:t>create view</a:t>
            </a:r>
            <a:r>
              <a:rPr lang="ja-JP" altLang="en-US" sz="1050" spc="-15" dirty="0">
                <a:solidFill>
                  <a:srgbClr val="484848"/>
                </a:solidFill>
                <a:latin typeface="Arial"/>
                <a:ea typeface="Meiryo UI" panose="020B0604030504040204" pitchFamily="50" charset="-128"/>
                <a:cs typeface="Arial"/>
              </a:rPr>
              <a:t>）選択します。（次のページへ続く）</a:t>
            </a:r>
          </a:p>
        </p:txBody>
      </p:sp>
      <p:sp>
        <p:nvSpPr>
          <p:cNvPr id="3" name="object 3"/>
          <p:cNvSpPr txBox="1">
            <a:spLocks noGrp="1"/>
          </p:cNvSpPr>
          <p:nvPr>
            <p:ph type="title"/>
          </p:nvPr>
        </p:nvSpPr>
        <p:spPr>
          <a:xfrm>
            <a:off x="669442" y="521334"/>
            <a:ext cx="1804035" cy="289823"/>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請求書作成</a:t>
            </a:r>
            <a:endParaRPr sz="1800" dirty="0">
              <a:ea typeface="Meiryo UI" panose="020B0604030504040204" pitchFamily="50" charset="-128"/>
            </a:endParaRPr>
          </a:p>
        </p:txBody>
      </p:sp>
      <p:sp>
        <p:nvSpPr>
          <p:cNvPr id="4" name="object 4"/>
          <p:cNvSpPr/>
          <p:nvPr/>
        </p:nvSpPr>
        <p:spPr>
          <a:xfrm>
            <a:off x="1700783" y="1840991"/>
            <a:ext cx="4812792" cy="3133344"/>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2286000" y="1898903"/>
            <a:ext cx="344805" cy="149860"/>
          </a:xfrm>
          <a:custGeom>
            <a:avLst/>
            <a:gdLst/>
            <a:ahLst/>
            <a:cxnLst/>
            <a:rect l="l" t="t" r="r" b="b"/>
            <a:pathLst>
              <a:path w="344805" h="149860">
                <a:moveTo>
                  <a:pt x="0" y="149351"/>
                </a:moveTo>
                <a:lnTo>
                  <a:pt x="344424" y="149351"/>
                </a:lnTo>
                <a:lnTo>
                  <a:pt x="344424" y="0"/>
                </a:lnTo>
                <a:lnTo>
                  <a:pt x="0" y="0"/>
                </a:lnTo>
                <a:lnTo>
                  <a:pt x="0" y="149351"/>
                </a:lnTo>
                <a:close/>
              </a:path>
            </a:pathLst>
          </a:custGeom>
          <a:ln w="18288">
            <a:solidFill>
              <a:srgbClr val="FF0000"/>
            </a:solidFill>
          </a:ln>
        </p:spPr>
        <p:txBody>
          <a:bodyPr wrap="square" lIns="0" tIns="0" rIns="0" bIns="0" rtlCol="0"/>
          <a:lstStyle/>
          <a:p>
            <a:endParaRPr/>
          </a:p>
        </p:txBody>
      </p:sp>
      <p:sp>
        <p:nvSpPr>
          <p:cNvPr id="6" name="object 6"/>
          <p:cNvSpPr/>
          <p:nvPr/>
        </p:nvSpPr>
        <p:spPr>
          <a:xfrm>
            <a:off x="1972055" y="2069591"/>
            <a:ext cx="347980" cy="152400"/>
          </a:xfrm>
          <a:custGeom>
            <a:avLst/>
            <a:gdLst/>
            <a:ahLst/>
            <a:cxnLst/>
            <a:rect l="l" t="t" r="r" b="b"/>
            <a:pathLst>
              <a:path w="347980" h="152400">
                <a:moveTo>
                  <a:pt x="0" y="152400"/>
                </a:moveTo>
                <a:lnTo>
                  <a:pt x="347471" y="152400"/>
                </a:lnTo>
                <a:lnTo>
                  <a:pt x="347471" y="0"/>
                </a:lnTo>
                <a:lnTo>
                  <a:pt x="0" y="0"/>
                </a:lnTo>
                <a:lnTo>
                  <a:pt x="0" y="152400"/>
                </a:lnTo>
                <a:close/>
              </a:path>
            </a:pathLst>
          </a:custGeom>
          <a:ln w="18288">
            <a:solidFill>
              <a:srgbClr val="FF0000"/>
            </a:solidFill>
          </a:ln>
        </p:spPr>
        <p:txBody>
          <a:bodyPr wrap="square" lIns="0" tIns="0" rIns="0" bIns="0" rtlCol="0"/>
          <a:lstStyle/>
          <a:p>
            <a:endParaRPr/>
          </a:p>
        </p:txBody>
      </p:sp>
      <p:sp>
        <p:nvSpPr>
          <p:cNvPr id="7" name="object 7"/>
          <p:cNvSpPr/>
          <p:nvPr/>
        </p:nvSpPr>
        <p:spPr>
          <a:xfrm>
            <a:off x="5327903" y="3014472"/>
            <a:ext cx="372110" cy="2039620"/>
          </a:xfrm>
          <a:custGeom>
            <a:avLst/>
            <a:gdLst/>
            <a:ahLst/>
            <a:cxnLst/>
            <a:rect l="l" t="t" r="r" b="b"/>
            <a:pathLst>
              <a:path w="372110" h="2039620">
                <a:moveTo>
                  <a:pt x="0" y="2039112"/>
                </a:moveTo>
                <a:lnTo>
                  <a:pt x="371855" y="2039112"/>
                </a:lnTo>
                <a:lnTo>
                  <a:pt x="371855" y="0"/>
                </a:lnTo>
                <a:lnTo>
                  <a:pt x="0" y="0"/>
                </a:lnTo>
                <a:lnTo>
                  <a:pt x="0" y="2039112"/>
                </a:lnTo>
                <a:close/>
              </a:path>
            </a:pathLst>
          </a:custGeom>
          <a:ln w="18287">
            <a:solidFill>
              <a:srgbClr val="FF0000"/>
            </a:solidFill>
          </a:ln>
        </p:spPr>
        <p:txBody>
          <a:bodyPr wrap="square" lIns="0" tIns="0" rIns="0" bIns="0" rtlCol="0"/>
          <a:lstStyle/>
          <a:p>
            <a:endParaRPr/>
          </a:p>
        </p:txBody>
      </p:sp>
      <p:sp>
        <p:nvSpPr>
          <p:cNvPr id="8" name="object 8"/>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14</a:t>
            </a:fld>
            <a:endParaRPr spc="-5"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87858" y="4825694"/>
            <a:ext cx="130175" cy="139065"/>
          </a:xfrm>
          <a:prstGeom prst="rect">
            <a:avLst/>
          </a:prstGeom>
        </p:spPr>
        <p:txBody>
          <a:bodyPr vert="horz" wrap="square" lIns="0" tIns="12065" rIns="0" bIns="0" rtlCol="0">
            <a:spAutoFit/>
          </a:bodyPr>
          <a:lstStyle/>
          <a:p>
            <a:pPr marL="12700">
              <a:lnSpc>
                <a:spcPct val="100000"/>
              </a:lnSpc>
              <a:spcBef>
                <a:spcPts val="95"/>
              </a:spcBef>
            </a:pPr>
            <a:r>
              <a:rPr sz="750" spc="-10" dirty="0">
                <a:solidFill>
                  <a:srgbClr val="484848"/>
                </a:solidFill>
                <a:latin typeface="Arial"/>
                <a:cs typeface="Arial"/>
              </a:rPr>
              <a:t>15</a:t>
            </a:r>
            <a:endParaRPr sz="750">
              <a:latin typeface="Arial"/>
              <a:cs typeface="Arial"/>
            </a:endParaRPr>
          </a:p>
        </p:txBody>
      </p:sp>
      <p:sp>
        <p:nvSpPr>
          <p:cNvPr id="3" name="object 3"/>
          <p:cNvSpPr/>
          <p:nvPr/>
        </p:nvSpPr>
        <p:spPr>
          <a:xfrm>
            <a:off x="6426504" y="4483527"/>
            <a:ext cx="2717800" cy="661670"/>
          </a:xfrm>
          <a:custGeom>
            <a:avLst/>
            <a:gdLst/>
            <a:ahLst/>
            <a:cxnLst/>
            <a:rect l="l" t="t" r="r" b="b"/>
            <a:pathLst>
              <a:path w="2717800" h="661670">
                <a:moveTo>
                  <a:pt x="2717495" y="0"/>
                </a:moveTo>
                <a:lnTo>
                  <a:pt x="0" y="661495"/>
                </a:lnTo>
                <a:lnTo>
                  <a:pt x="2717495" y="661495"/>
                </a:lnTo>
                <a:lnTo>
                  <a:pt x="2717495" y="0"/>
                </a:lnTo>
                <a:close/>
              </a:path>
            </a:pathLst>
          </a:custGeom>
          <a:solidFill>
            <a:srgbClr val="00885F"/>
          </a:solidFill>
        </p:spPr>
        <p:txBody>
          <a:bodyPr wrap="square" lIns="0" tIns="0" rIns="0" bIns="0" rtlCol="0"/>
          <a:lstStyle/>
          <a:p>
            <a:endParaRPr/>
          </a:p>
        </p:txBody>
      </p:sp>
      <p:sp>
        <p:nvSpPr>
          <p:cNvPr id="4" name="object 4"/>
          <p:cNvSpPr/>
          <p:nvPr/>
        </p:nvSpPr>
        <p:spPr>
          <a:xfrm>
            <a:off x="6773784" y="4565835"/>
            <a:ext cx="2370455" cy="579755"/>
          </a:xfrm>
          <a:custGeom>
            <a:avLst/>
            <a:gdLst/>
            <a:ahLst/>
            <a:cxnLst/>
            <a:rect l="l" t="t" r="r" b="b"/>
            <a:pathLst>
              <a:path w="2370454" h="579754">
                <a:moveTo>
                  <a:pt x="2370215" y="0"/>
                </a:moveTo>
                <a:lnTo>
                  <a:pt x="0" y="579187"/>
                </a:lnTo>
                <a:lnTo>
                  <a:pt x="2370215" y="579187"/>
                </a:lnTo>
                <a:lnTo>
                  <a:pt x="2370215" y="0"/>
                </a:lnTo>
                <a:close/>
              </a:path>
            </a:pathLst>
          </a:custGeom>
          <a:solidFill>
            <a:srgbClr val="005286"/>
          </a:solidFill>
        </p:spPr>
        <p:txBody>
          <a:bodyPr wrap="square" lIns="0" tIns="0" rIns="0" bIns="0" rtlCol="0"/>
          <a:lstStyle/>
          <a:p>
            <a:endParaRPr/>
          </a:p>
        </p:txBody>
      </p:sp>
      <p:sp>
        <p:nvSpPr>
          <p:cNvPr id="5" name="object 5"/>
          <p:cNvSpPr/>
          <p:nvPr/>
        </p:nvSpPr>
        <p:spPr>
          <a:xfrm>
            <a:off x="8119871" y="4892039"/>
            <a:ext cx="758951" cy="121920"/>
          </a:xfrm>
          <a:prstGeom prst="rect">
            <a:avLst/>
          </a:prstGeom>
          <a:blipFill>
            <a:blip r:embed="rId2" cstate="print"/>
            <a:stretch>
              <a:fillRect/>
            </a:stretch>
          </a:blipFill>
        </p:spPr>
        <p:txBody>
          <a:bodyPr wrap="square" lIns="0" tIns="0" rIns="0" bIns="0" rtlCol="0"/>
          <a:lstStyle/>
          <a:p>
            <a:endParaRPr/>
          </a:p>
        </p:txBody>
      </p:sp>
      <p:sp>
        <p:nvSpPr>
          <p:cNvPr id="6" name="object 6"/>
          <p:cNvSpPr txBox="1">
            <a:spLocks noGrp="1"/>
          </p:cNvSpPr>
          <p:nvPr>
            <p:ph type="title"/>
          </p:nvPr>
        </p:nvSpPr>
        <p:spPr>
          <a:xfrm>
            <a:off x="669442" y="521334"/>
            <a:ext cx="1804035" cy="289823"/>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請求書作成</a:t>
            </a:r>
            <a:endParaRPr sz="1800" dirty="0">
              <a:ea typeface="Meiryo UI" panose="020B0604030504040204" pitchFamily="50" charset="-128"/>
            </a:endParaRPr>
          </a:p>
        </p:txBody>
      </p:sp>
      <p:sp>
        <p:nvSpPr>
          <p:cNvPr id="7" name="object 7"/>
          <p:cNvSpPr/>
          <p:nvPr/>
        </p:nvSpPr>
        <p:spPr>
          <a:xfrm>
            <a:off x="2330829" y="1806566"/>
            <a:ext cx="4733544" cy="3191254"/>
          </a:xfrm>
          <a:prstGeom prst="rect">
            <a:avLst/>
          </a:prstGeom>
          <a:blipFill>
            <a:blip r:embed="rId3" cstate="print"/>
            <a:stretch>
              <a:fillRect/>
            </a:stretch>
          </a:blipFill>
        </p:spPr>
        <p:txBody>
          <a:bodyPr wrap="square" lIns="0" tIns="0" rIns="0" bIns="0" rtlCol="0"/>
          <a:lstStyle/>
          <a:p>
            <a:endParaRPr/>
          </a:p>
        </p:txBody>
      </p:sp>
      <p:sp>
        <p:nvSpPr>
          <p:cNvPr id="10" name="object 10"/>
          <p:cNvSpPr txBox="1"/>
          <p:nvPr/>
        </p:nvSpPr>
        <p:spPr>
          <a:xfrm>
            <a:off x="627634" y="965462"/>
            <a:ext cx="7982966" cy="645048"/>
          </a:xfrm>
          <a:prstGeom prst="rect">
            <a:avLst/>
          </a:prstGeom>
        </p:spPr>
        <p:txBody>
          <a:bodyPr vert="horz" wrap="square" lIns="0" tIns="69850" rIns="0" bIns="0" rtlCol="0">
            <a:spAutoFit/>
          </a:bodyPr>
          <a:lstStyle/>
          <a:p>
            <a:pPr marL="12700">
              <a:lnSpc>
                <a:spcPct val="100000"/>
              </a:lnSpc>
              <a:spcBef>
                <a:spcPts val="550"/>
              </a:spcBef>
              <a:tabLst>
                <a:tab pos="360045" algn="l"/>
              </a:tabLst>
            </a:pPr>
            <a:r>
              <a:rPr sz="1100" b="1" spc="0" dirty="0">
                <a:solidFill>
                  <a:srgbClr val="005286"/>
                </a:solidFill>
                <a:latin typeface="Arial"/>
                <a:ea typeface="Meiryo UI" panose="020B0604030504040204" pitchFamily="50" charset="-128"/>
                <a:cs typeface="Arial"/>
              </a:rPr>
              <a:t>11.	</a:t>
            </a:r>
            <a:r>
              <a:rPr lang="ja-JP" altLang="en-US" sz="1100" b="1" spc="-10" dirty="0">
                <a:solidFill>
                  <a:srgbClr val="484848"/>
                </a:solidFill>
                <a:latin typeface="Arial"/>
                <a:ea typeface="Meiryo UI" panose="020B0604030504040204" pitchFamily="50" charset="-128"/>
                <a:cs typeface="Arial"/>
              </a:rPr>
              <a:t>電子請求書に税金の額を含める方法は</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a:lnSpc>
                <a:spcPct val="100000"/>
              </a:lnSpc>
              <a:spcBef>
                <a:spcPts val="440"/>
              </a:spcBef>
            </a:pPr>
            <a:r>
              <a:rPr lang="ja-JP" altLang="en-US" sz="1050" spc="-10" dirty="0">
                <a:solidFill>
                  <a:srgbClr val="484848"/>
                </a:solidFill>
                <a:latin typeface="Arial"/>
                <a:ea typeface="Meiryo UI" panose="020B0604030504040204" pitchFamily="50" charset="-128"/>
                <a:cs typeface="Arial"/>
              </a:rPr>
              <a:t>税金を含めるには</a:t>
            </a:r>
            <a:r>
              <a:rPr lang="en-US" altLang="ja-JP" sz="1050" spc="-10" dirty="0">
                <a:solidFill>
                  <a:srgbClr val="484848"/>
                </a:solidFill>
                <a:latin typeface="Arial"/>
                <a:ea typeface="Meiryo UI" panose="020B0604030504040204" pitchFamily="50" charset="-128"/>
                <a:cs typeface="Arial"/>
              </a:rPr>
              <a:t>2</a:t>
            </a:r>
            <a:r>
              <a:rPr lang="ja-JP" altLang="en-US" sz="1050" spc="-10" dirty="0">
                <a:solidFill>
                  <a:srgbClr val="484848"/>
                </a:solidFill>
                <a:latin typeface="Arial"/>
                <a:ea typeface="Meiryo UI" panose="020B0604030504040204" pitchFamily="50" charset="-128"/>
                <a:cs typeface="Arial"/>
              </a:rPr>
              <a:t>つの方法があります。</a:t>
            </a:r>
            <a:endParaRPr sz="1050" dirty="0">
              <a:latin typeface="Arial"/>
              <a:ea typeface="Meiryo UI" panose="020B0604030504040204" pitchFamily="50" charset="-128"/>
              <a:cs typeface="Arial"/>
            </a:endParaRPr>
          </a:p>
          <a:p>
            <a:pPr marL="698500" marR="5080" indent="-173990">
              <a:lnSpc>
                <a:spcPts val="1030"/>
              </a:lnSpc>
              <a:spcBef>
                <a:spcPts val="525"/>
              </a:spcBef>
              <a:tabLst>
                <a:tab pos="698500" algn="l"/>
              </a:tabLst>
            </a:pPr>
            <a:r>
              <a:rPr sz="900" dirty="0">
                <a:solidFill>
                  <a:srgbClr val="005286"/>
                </a:solidFill>
                <a:latin typeface="Arial"/>
                <a:ea typeface="Meiryo UI" panose="020B0604030504040204" pitchFamily="50" charset="-128"/>
                <a:cs typeface="Arial"/>
              </a:rPr>
              <a:t>-	</a:t>
            </a:r>
            <a:r>
              <a:rPr lang="ja-JP" altLang="en-US" sz="900" spc="0" dirty="0">
                <a:solidFill>
                  <a:srgbClr val="484848"/>
                </a:solidFill>
                <a:latin typeface="Arial"/>
                <a:ea typeface="Meiryo UI" panose="020B0604030504040204" pitchFamily="50" charset="-128"/>
                <a:cs typeface="Arial"/>
              </a:rPr>
              <a:t>オプション</a:t>
            </a:r>
            <a:r>
              <a:rPr sz="900" spc="-60" dirty="0">
                <a:solidFill>
                  <a:srgbClr val="484848"/>
                </a:solidFill>
                <a:latin typeface="Arial"/>
                <a:ea typeface="Meiryo UI" panose="020B0604030504040204" pitchFamily="50" charset="-128"/>
                <a:cs typeface="Arial"/>
              </a:rPr>
              <a:t> </a:t>
            </a:r>
            <a:r>
              <a:rPr sz="900" dirty="0">
                <a:solidFill>
                  <a:srgbClr val="484848"/>
                </a:solidFill>
                <a:latin typeface="Arial"/>
                <a:ea typeface="Meiryo UI" panose="020B0604030504040204" pitchFamily="50" charset="-128"/>
                <a:cs typeface="Arial"/>
              </a:rPr>
              <a:t>1:</a:t>
            </a:r>
            <a:r>
              <a:rPr sz="900" spc="0" dirty="0">
                <a:solidFill>
                  <a:srgbClr val="484848"/>
                </a:solidFill>
                <a:latin typeface="Arial"/>
                <a:ea typeface="Meiryo UI" panose="020B0604030504040204" pitchFamily="50" charset="-128"/>
                <a:cs typeface="Arial"/>
              </a:rPr>
              <a:t> </a:t>
            </a:r>
            <a:r>
              <a:rPr sz="900" spc="-10" dirty="0">
                <a:solidFill>
                  <a:srgbClr val="484848"/>
                </a:solidFill>
                <a:latin typeface="Arial"/>
                <a:ea typeface="Meiryo UI" panose="020B0604030504040204" pitchFamily="50" charset="-128"/>
                <a:cs typeface="Arial"/>
              </a:rPr>
              <a:t>"Header“.</a:t>
            </a:r>
            <a:r>
              <a:rPr sz="900" spc="0" dirty="0">
                <a:solidFill>
                  <a:srgbClr val="484848"/>
                </a:solidFill>
                <a:latin typeface="Arial"/>
                <a:ea typeface="Meiryo UI" panose="020B0604030504040204" pitchFamily="50" charset="-128"/>
                <a:cs typeface="Arial"/>
              </a:rPr>
              <a:t> </a:t>
            </a:r>
            <a:r>
              <a:rPr lang="ja-JP" altLang="en-US" sz="900" spc="0" dirty="0">
                <a:solidFill>
                  <a:srgbClr val="484848"/>
                </a:solidFill>
                <a:latin typeface="Arial"/>
                <a:ea typeface="Meiryo UI" panose="020B0604030504040204" pitchFamily="50" charset="-128"/>
                <a:cs typeface="Arial"/>
              </a:rPr>
              <a:t>この方法では、課税レベルの行を選択する必要がありません。これは、完全に同じ税率が請求書上の全ての行に適用されることを意味します。</a:t>
            </a:r>
            <a:endParaRPr sz="900" dirty="0">
              <a:latin typeface="Arial"/>
              <a:ea typeface="Meiryo UI" panose="020B0604030504040204" pitchFamily="50" charset="-128"/>
              <a:cs typeface="Arial"/>
            </a:endParaRPr>
          </a:p>
        </p:txBody>
      </p:sp>
      <p:sp>
        <p:nvSpPr>
          <p:cNvPr id="11" name="object 11"/>
          <p:cNvSpPr/>
          <p:nvPr/>
        </p:nvSpPr>
        <p:spPr>
          <a:xfrm>
            <a:off x="4114800" y="4851400"/>
            <a:ext cx="2560320" cy="161925"/>
          </a:xfrm>
          <a:custGeom>
            <a:avLst/>
            <a:gdLst/>
            <a:ahLst/>
            <a:cxnLst/>
            <a:rect l="l" t="t" r="r" b="b"/>
            <a:pathLst>
              <a:path w="2560320" h="161925">
                <a:moveTo>
                  <a:pt x="0" y="161543"/>
                </a:moveTo>
                <a:lnTo>
                  <a:pt x="2560320" y="161543"/>
                </a:lnTo>
                <a:lnTo>
                  <a:pt x="2560320" y="0"/>
                </a:lnTo>
                <a:lnTo>
                  <a:pt x="0" y="0"/>
                </a:lnTo>
                <a:lnTo>
                  <a:pt x="0" y="161543"/>
                </a:lnTo>
                <a:close/>
              </a:path>
            </a:pathLst>
          </a:custGeom>
          <a:ln w="18288">
            <a:solidFill>
              <a:srgbClr val="FF0000"/>
            </a:solidFill>
          </a:ln>
        </p:spPr>
        <p:txBody>
          <a:bodyPr wrap="square" lIns="0" tIns="0" rIns="0" bIns="0" rtlCol="0"/>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69442" y="521334"/>
            <a:ext cx="1804035"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請求書作成</a:t>
            </a:r>
            <a:endParaRPr sz="1800" dirty="0">
              <a:ea typeface="Meiryo UI" panose="020B0604030504040204" pitchFamily="50" charset="-128"/>
            </a:endParaRPr>
          </a:p>
        </p:txBody>
      </p:sp>
      <p:sp>
        <p:nvSpPr>
          <p:cNvPr id="3" name="object 3"/>
          <p:cNvSpPr/>
          <p:nvPr/>
        </p:nvSpPr>
        <p:spPr>
          <a:xfrm>
            <a:off x="2231135" y="1645919"/>
            <a:ext cx="4675632" cy="3328416"/>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6114288" y="1642872"/>
            <a:ext cx="792480" cy="146685"/>
          </a:xfrm>
          <a:custGeom>
            <a:avLst/>
            <a:gdLst/>
            <a:ahLst/>
            <a:cxnLst/>
            <a:rect l="l" t="t" r="r" b="b"/>
            <a:pathLst>
              <a:path w="792479" h="146685">
                <a:moveTo>
                  <a:pt x="0" y="146303"/>
                </a:moveTo>
                <a:lnTo>
                  <a:pt x="792480" y="146303"/>
                </a:lnTo>
                <a:lnTo>
                  <a:pt x="792480" y="0"/>
                </a:lnTo>
                <a:lnTo>
                  <a:pt x="0" y="0"/>
                </a:lnTo>
                <a:lnTo>
                  <a:pt x="0" y="146303"/>
                </a:lnTo>
                <a:close/>
              </a:path>
            </a:pathLst>
          </a:custGeom>
          <a:ln w="18288">
            <a:solidFill>
              <a:srgbClr val="FF0000"/>
            </a:solidFill>
          </a:ln>
        </p:spPr>
        <p:txBody>
          <a:bodyPr wrap="square" lIns="0" tIns="0" rIns="0" bIns="0" rtlCol="0"/>
          <a:lstStyle/>
          <a:p>
            <a:endParaRPr/>
          </a:p>
        </p:txBody>
      </p:sp>
      <p:sp>
        <p:nvSpPr>
          <p:cNvPr id="6" name="object 6"/>
          <p:cNvSpPr txBox="1"/>
          <p:nvPr/>
        </p:nvSpPr>
        <p:spPr>
          <a:xfrm>
            <a:off x="609600" y="912303"/>
            <a:ext cx="7467600" cy="590546"/>
          </a:xfrm>
          <a:prstGeom prst="rect">
            <a:avLst/>
          </a:prstGeom>
        </p:spPr>
        <p:txBody>
          <a:bodyPr vert="horz" wrap="square" lIns="0" tIns="79375" rIns="0" bIns="0" rtlCol="0">
            <a:spAutoFit/>
          </a:bodyPr>
          <a:lstStyle/>
          <a:p>
            <a:pPr marL="12700">
              <a:lnSpc>
                <a:spcPct val="100000"/>
              </a:lnSpc>
              <a:spcBef>
                <a:spcPts val="625"/>
              </a:spcBef>
              <a:tabLst>
                <a:tab pos="360045" algn="l"/>
              </a:tabLst>
            </a:pPr>
            <a:r>
              <a:rPr sz="1100" b="1" spc="0" dirty="0">
                <a:solidFill>
                  <a:srgbClr val="005286"/>
                </a:solidFill>
                <a:latin typeface="Arial"/>
                <a:ea typeface="Meiryo UI" panose="020B0604030504040204" pitchFamily="50" charset="-128"/>
                <a:cs typeface="Arial"/>
              </a:rPr>
              <a:t>11.	</a:t>
            </a:r>
            <a:r>
              <a:rPr lang="ja-JP" altLang="en-US" sz="1100" b="1" spc="-10" dirty="0">
                <a:solidFill>
                  <a:srgbClr val="484848"/>
                </a:solidFill>
                <a:latin typeface="Arial"/>
                <a:ea typeface="Meiryo UI" panose="020B0604030504040204" pitchFamily="50" charset="-128"/>
                <a:cs typeface="Arial"/>
              </a:rPr>
              <a:t>電子請求書に税金の額を含める方法は</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524510">
              <a:lnSpc>
                <a:spcPct val="100000"/>
              </a:lnSpc>
              <a:spcBef>
                <a:spcPts val="440"/>
              </a:spcBef>
              <a:tabLst>
                <a:tab pos="698500" algn="l"/>
              </a:tabLst>
            </a:pPr>
            <a:r>
              <a:rPr sz="900" dirty="0">
                <a:solidFill>
                  <a:srgbClr val="005286"/>
                </a:solidFill>
                <a:latin typeface="Arial"/>
                <a:ea typeface="Meiryo UI" panose="020B0604030504040204" pitchFamily="50" charset="-128"/>
                <a:cs typeface="Arial"/>
              </a:rPr>
              <a:t>-	</a:t>
            </a:r>
            <a:r>
              <a:rPr lang="ja-JP" altLang="en-US" sz="900" spc="0" dirty="0">
                <a:solidFill>
                  <a:srgbClr val="484848"/>
                </a:solidFill>
                <a:latin typeface="Arial"/>
                <a:ea typeface="Meiryo UI" panose="020B0604030504040204" pitchFamily="50" charset="-128"/>
                <a:cs typeface="Arial"/>
              </a:rPr>
              <a:t>オプション</a:t>
            </a:r>
            <a:r>
              <a:rPr sz="900" spc="-55" dirty="0">
                <a:solidFill>
                  <a:srgbClr val="484848"/>
                </a:solidFill>
                <a:latin typeface="Arial"/>
                <a:ea typeface="Meiryo UI" panose="020B0604030504040204" pitchFamily="50" charset="-128"/>
                <a:cs typeface="Arial"/>
              </a:rPr>
              <a:t> </a:t>
            </a:r>
            <a:r>
              <a:rPr sz="900" dirty="0">
                <a:solidFill>
                  <a:srgbClr val="484848"/>
                </a:solidFill>
                <a:latin typeface="Arial"/>
                <a:ea typeface="Meiryo UI" panose="020B0604030504040204" pitchFamily="50" charset="-128"/>
                <a:cs typeface="Arial"/>
              </a:rPr>
              <a:t>2:</a:t>
            </a:r>
            <a:r>
              <a:rPr sz="900" spc="5" dirty="0">
                <a:solidFill>
                  <a:srgbClr val="484848"/>
                </a:solidFill>
                <a:latin typeface="Arial"/>
                <a:ea typeface="Meiryo UI" panose="020B0604030504040204" pitchFamily="50" charset="-128"/>
                <a:cs typeface="Arial"/>
              </a:rPr>
              <a:t> </a:t>
            </a:r>
            <a:r>
              <a:rPr sz="900" dirty="0">
                <a:solidFill>
                  <a:srgbClr val="484848"/>
                </a:solidFill>
                <a:latin typeface="Arial"/>
                <a:ea typeface="Meiryo UI" panose="020B0604030504040204" pitchFamily="50" charset="-128"/>
                <a:cs typeface="Arial"/>
              </a:rPr>
              <a:t>"Line</a:t>
            </a:r>
            <a:r>
              <a:rPr sz="900" spc="-30" dirty="0">
                <a:solidFill>
                  <a:srgbClr val="484848"/>
                </a:solidFill>
                <a:latin typeface="Arial"/>
                <a:ea typeface="Meiryo UI" panose="020B0604030504040204" pitchFamily="50" charset="-128"/>
                <a:cs typeface="Arial"/>
              </a:rPr>
              <a:t> </a:t>
            </a:r>
            <a:r>
              <a:rPr sz="900" spc="-5" dirty="0">
                <a:solidFill>
                  <a:srgbClr val="484848"/>
                </a:solidFill>
                <a:latin typeface="Arial"/>
                <a:ea typeface="Meiryo UI" panose="020B0604030504040204" pitchFamily="50" charset="-128"/>
                <a:cs typeface="Arial"/>
              </a:rPr>
              <a:t>Item</a:t>
            </a:r>
            <a:r>
              <a:rPr sz="900" spc="5" dirty="0">
                <a:solidFill>
                  <a:srgbClr val="484848"/>
                </a:solidFill>
                <a:latin typeface="Arial"/>
                <a:ea typeface="Meiryo UI" panose="020B0604030504040204" pitchFamily="50" charset="-128"/>
                <a:cs typeface="Arial"/>
              </a:rPr>
              <a:t> </a:t>
            </a:r>
            <a:r>
              <a:rPr sz="900" spc="-5" dirty="0">
                <a:solidFill>
                  <a:srgbClr val="484848"/>
                </a:solidFill>
                <a:latin typeface="Arial"/>
                <a:ea typeface="Meiryo UI" panose="020B0604030504040204" pitchFamily="50" charset="-128"/>
                <a:cs typeface="Arial"/>
              </a:rPr>
              <a:t>Tax“.</a:t>
            </a:r>
            <a:r>
              <a:rPr sz="900" spc="-15" dirty="0">
                <a:solidFill>
                  <a:srgbClr val="484848"/>
                </a:solidFill>
                <a:latin typeface="Arial"/>
                <a:ea typeface="Meiryo UI" panose="020B0604030504040204" pitchFamily="50" charset="-128"/>
                <a:cs typeface="Arial"/>
              </a:rPr>
              <a:t> </a:t>
            </a:r>
            <a:r>
              <a:rPr lang="ja-JP" altLang="en-US" sz="900" spc="-15" dirty="0">
                <a:solidFill>
                  <a:srgbClr val="484848"/>
                </a:solidFill>
                <a:latin typeface="Arial"/>
                <a:ea typeface="Meiryo UI" panose="020B0604030504040204" pitchFamily="50" charset="-128"/>
                <a:cs typeface="Arial"/>
              </a:rPr>
              <a:t>この方法では、</a:t>
            </a:r>
            <a:r>
              <a:rPr lang="en-US" altLang="ja-JP" sz="900" spc="-15" dirty="0">
                <a:solidFill>
                  <a:srgbClr val="484848"/>
                </a:solidFill>
                <a:latin typeface="Arial"/>
                <a:ea typeface="Meiryo UI" panose="020B0604030504040204" pitchFamily="50" charset="-128"/>
                <a:cs typeface="Arial"/>
              </a:rPr>
              <a:t>1</a:t>
            </a:r>
            <a:r>
              <a:rPr lang="ja-JP" altLang="en-US" sz="900" spc="-15" dirty="0">
                <a:solidFill>
                  <a:srgbClr val="484848"/>
                </a:solidFill>
                <a:latin typeface="Arial"/>
                <a:ea typeface="Meiryo UI" panose="020B0604030504040204" pitchFamily="50" charset="-128"/>
                <a:cs typeface="Arial"/>
              </a:rPr>
              <a:t>つの課税価格がいくつかの行にあり、その他は異なる課税価格である場合税金を含むことができます。</a:t>
            </a:r>
            <a:endParaRPr sz="900" dirty="0">
              <a:latin typeface="Arial"/>
              <a:ea typeface="Meiryo UI" panose="020B0604030504040204" pitchFamily="50" charset="-128"/>
              <a:cs typeface="Arial"/>
            </a:endParaRPr>
          </a:p>
          <a:p>
            <a:pPr marR="1712595" algn="r">
              <a:lnSpc>
                <a:spcPct val="100000"/>
              </a:lnSpc>
              <a:spcBef>
                <a:spcPts val="135"/>
              </a:spcBef>
            </a:pPr>
            <a:endParaRPr sz="900" dirty="0">
              <a:latin typeface="Arial"/>
              <a:ea typeface="Meiryo UI" panose="020B0604030504040204" pitchFamily="50" charset="-128"/>
              <a:cs typeface="Arial"/>
            </a:endParaRPr>
          </a:p>
        </p:txBody>
      </p:sp>
      <p:sp>
        <p:nvSpPr>
          <p:cNvPr id="7" name="object 7"/>
          <p:cNvSpPr/>
          <p:nvPr/>
        </p:nvSpPr>
        <p:spPr>
          <a:xfrm>
            <a:off x="2383535" y="2572511"/>
            <a:ext cx="3408045" cy="417830"/>
          </a:xfrm>
          <a:custGeom>
            <a:avLst/>
            <a:gdLst/>
            <a:ahLst/>
            <a:cxnLst/>
            <a:rect l="l" t="t" r="r" b="b"/>
            <a:pathLst>
              <a:path w="3408045" h="417830">
                <a:moveTo>
                  <a:pt x="0" y="417575"/>
                </a:moveTo>
                <a:lnTo>
                  <a:pt x="3407664" y="417575"/>
                </a:lnTo>
                <a:lnTo>
                  <a:pt x="3407664" y="0"/>
                </a:lnTo>
                <a:lnTo>
                  <a:pt x="0" y="0"/>
                </a:lnTo>
                <a:lnTo>
                  <a:pt x="0" y="417575"/>
                </a:lnTo>
                <a:close/>
              </a:path>
            </a:pathLst>
          </a:custGeom>
          <a:ln w="18288">
            <a:solidFill>
              <a:srgbClr val="FF0000"/>
            </a:solidFill>
          </a:ln>
        </p:spPr>
        <p:txBody>
          <a:bodyPr wrap="square" lIns="0" tIns="0" rIns="0" bIns="0" rtlCol="0"/>
          <a:lstStyle/>
          <a:p>
            <a:endParaRPr/>
          </a:p>
        </p:txBody>
      </p:sp>
      <p:sp>
        <p:nvSpPr>
          <p:cNvPr id="10" name="object 10"/>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16</a:t>
            </a:fld>
            <a:endParaRPr spc="-5"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3178" y="1164314"/>
            <a:ext cx="7715895" cy="2138149"/>
          </a:xfrm>
          <a:prstGeom prst="rect">
            <a:avLst/>
          </a:prstGeom>
        </p:spPr>
        <p:txBody>
          <a:bodyPr vert="horz" wrap="none" lIns="0" tIns="73025" rIns="0" bIns="0" rtlCol="0">
            <a:spAutoFit/>
          </a:bodyPr>
          <a:lstStyle/>
          <a:p>
            <a:pPr marL="356870" indent="-344170">
              <a:lnSpc>
                <a:spcPct val="100000"/>
              </a:lnSpc>
              <a:spcBef>
                <a:spcPts val="575"/>
              </a:spcBef>
              <a:buClr>
                <a:srgbClr val="005286"/>
              </a:buClr>
              <a:buFont typeface="Arial"/>
              <a:buAutoNum type="arabicPeriod" startAt="12"/>
              <a:tabLst>
                <a:tab pos="356870" algn="l"/>
                <a:tab pos="357505" algn="l"/>
              </a:tabLst>
            </a:pPr>
            <a:r>
              <a:rPr lang="ja-JP" altLang="en-US" sz="1100" b="1" spc="-10" dirty="0">
                <a:solidFill>
                  <a:srgbClr val="484848"/>
                </a:solidFill>
                <a:latin typeface="Arial"/>
                <a:ea typeface="Meiryo UI" panose="020B0604030504040204" pitchFamily="50" charset="-128"/>
                <a:cs typeface="Arial"/>
              </a:rPr>
              <a:t>頭金の請求書の作成方法は</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5080">
              <a:lnSpc>
                <a:spcPts val="1150"/>
              </a:lnSpc>
              <a:spcBef>
                <a:spcPts val="520"/>
              </a:spcBef>
            </a:pPr>
            <a:r>
              <a:rPr lang="ja-JP" altLang="en-US" sz="1000" dirty="0">
                <a:solidFill>
                  <a:srgbClr val="484848"/>
                </a:solidFill>
                <a:latin typeface="Arial"/>
                <a:ea typeface="Meiryo UI" panose="020B0604030504040204" pitchFamily="50" charset="-128"/>
                <a:cs typeface="Arial"/>
              </a:rPr>
              <a:t>お取引先様は</a:t>
            </a:r>
            <a:r>
              <a:rPr lang="en-US" altLang="ja-JP" sz="1000" dirty="0" err="1">
                <a:solidFill>
                  <a:srgbClr val="484848"/>
                </a:solidFill>
                <a:latin typeface="Arial"/>
                <a:ea typeface="Meiryo UI" panose="020B0604030504040204" pitchFamily="50" charset="-128"/>
                <a:cs typeface="Arial"/>
              </a:rPr>
              <a:t>Coupa</a:t>
            </a:r>
            <a:r>
              <a:rPr lang="ja-JP" altLang="en-US" sz="1000" dirty="0">
                <a:solidFill>
                  <a:srgbClr val="484848"/>
                </a:solidFill>
                <a:latin typeface="Arial"/>
                <a:ea typeface="Meiryo UI" panose="020B0604030504040204" pitchFamily="50" charset="-128"/>
                <a:cs typeface="Arial"/>
              </a:rPr>
              <a:t>に頭金と残金の正式な請求書の両方を提出する必要があります。請求書を作成できる時、以下のシナリオを参照してください。</a:t>
            </a:r>
            <a:endParaRPr sz="1000" dirty="0">
              <a:latin typeface="Arial"/>
              <a:ea typeface="Meiryo UI" panose="020B0604030504040204" pitchFamily="50" charset="-128"/>
              <a:cs typeface="Arial"/>
            </a:endParaRPr>
          </a:p>
          <a:p>
            <a:pPr marL="463550" lvl="1" indent="-78740">
              <a:lnSpc>
                <a:spcPct val="100000"/>
              </a:lnSpc>
              <a:spcBef>
                <a:spcPts val="400"/>
              </a:spcBef>
              <a:buChar char="-"/>
              <a:tabLst>
                <a:tab pos="464184" algn="l"/>
              </a:tabLst>
            </a:pPr>
            <a:r>
              <a:rPr lang="ja-JP" altLang="en-US" sz="1000" dirty="0">
                <a:solidFill>
                  <a:srgbClr val="484848"/>
                </a:solidFill>
                <a:latin typeface="Arial"/>
                <a:ea typeface="Meiryo UI" panose="020B0604030504040204" pitchFamily="50" charset="-128"/>
                <a:cs typeface="Arial"/>
              </a:rPr>
              <a:t>オプション</a:t>
            </a:r>
            <a:r>
              <a:rPr sz="1000" dirty="0">
                <a:solidFill>
                  <a:srgbClr val="484848"/>
                </a:solidFill>
                <a:latin typeface="Arial"/>
                <a:ea typeface="Meiryo UI" panose="020B0604030504040204" pitchFamily="50" charset="-128"/>
                <a:cs typeface="Arial"/>
              </a:rPr>
              <a:t> </a:t>
            </a:r>
            <a:r>
              <a:rPr sz="1000" spc="-5" dirty="0">
                <a:solidFill>
                  <a:srgbClr val="484848"/>
                </a:solidFill>
                <a:latin typeface="Arial"/>
                <a:ea typeface="Meiryo UI" panose="020B0604030504040204" pitchFamily="50" charset="-128"/>
                <a:cs typeface="Arial"/>
              </a:rPr>
              <a:t>1. </a:t>
            </a:r>
            <a:r>
              <a:rPr lang="ja-JP" altLang="en-US" sz="1000" spc="-5" dirty="0">
                <a:solidFill>
                  <a:srgbClr val="484848"/>
                </a:solidFill>
                <a:latin typeface="Arial"/>
                <a:ea typeface="Meiryo UI" panose="020B0604030504040204" pitchFamily="50" charset="-128"/>
                <a:cs typeface="Arial"/>
              </a:rPr>
              <a:t>お取引先様は以下のとおり別々の請求書を作成します。</a:t>
            </a:r>
            <a:endParaRPr sz="1000" dirty="0">
              <a:latin typeface="Arial"/>
              <a:ea typeface="Meiryo UI" panose="020B0604030504040204" pitchFamily="50" charset="-128"/>
              <a:cs typeface="Arial"/>
            </a:endParaRPr>
          </a:p>
          <a:p>
            <a:pPr marL="491490" marR="3597275">
              <a:lnSpc>
                <a:spcPts val="1660"/>
              </a:lnSpc>
              <a:spcBef>
                <a:spcPts val="110"/>
              </a:spcBef>
            </a:pPr>
            <a:r>
              <a:rPr lang="ja-JP" altLang="en-US" sz="1000" dirty="0">
                <a:solidFill>
                  <a:srgbClr val="484848"/>
                </a:solidFill>
                <a:latin typeface="Arial"/>
                <a:ea typeface="Meiryo UI" panose="020B0604030504040204" pitchFamily="50" charset="-128"/>
                <a:cs typeface="Arial"/>
              </a:rPr>
              <a:t>お取引先様は、最初の請求書で頭金額を請求します。</a:t>
            </a:r>
            <a:endParaRPr lang="en-US" altLang="ja-JP" sz="1000" dirty="0">
              <a:solidFill>
                <a:srgbClr val="484848"/>
              </a:solidFill>
              <a:latin typeface="Arial"/>
              <a:ea typeface="Meiryo UI" panose="020B0604030504040204" pitchFamily="50" charset="-128"/>
              <a:cs typeface="Arial"/>
            </a:endParaRPr>
          </a:p>
          <a:p>
            <a:pPr marL="491490" marR="3597275">
              <a:lnSpc>
                <a:spcPts val="1660"/>
              </a:lnSpc>
              <a:spcBef>
                <a:spcPts val="110"/>
              </a:spcBef>
            </a:pPr>
            <a:r>
              <a:rPr lang="ja-JP" altLang="en-US" sz="1000" dirty="0">
                <a:solidFill>
                  <a:srgbClr val="484848"/>
                </a:solidFill>
                <a:latin typeface="Arial"/>
                <a:ea typeface="Meiryo UI" panose="020B0604030504040204" pitchFamily="50" charset="-128"/>
                <a:cs typeface="Arial"/>
              </a:rPr>
              <a:t>お取引先様は、</a:t>
            </a:r>
            <a:r>
              <a:rPr lang="en-US" altLang="ja-JP" sz="1000" dirty="0">
                <a:solidFill>
                  <a:srgbClr val="484848"/>
                </a:solidFill>
                <a:latin typeface="Arial"/>
                <a:ea typeface="Meiryo UI" panose="020B0604030504040204" pitchFamily="50" charset="-128"/>
                <a:cs typeface="Arial"/>
              </a:rPr>
              <a:t>2</a:t>
            </a:r>
            <a:r>
              <a:rPr lang="ja-JP" altLang="en-US" sz="1000" dirty="0">
                <a:solidFill>
                  <a:srgbClr val="484848"/>
                </a:solidFill>
                <a:latin typeface="Arial"/>
                <a:ea typeface="Meiryo UI" panose="020B0604030504040204" pitchFamily="50" charset="-128"/>
                <a:cs typeface="Arial"/>
              </a:rPr>
              <a:t>回目の請求書で差額を請求します。</a:t>
            </a:r>
            <a:endParaRPr sz="1000" dirty="0">
              <a:latin typeface="Arial"/>
              <a:ea typeface="Meiryo UI" panose="020B0604030504040204" pitchFamily="50" charset="-128"/>
              <a:cs typeface="Arial"/>
            </a:endParaRPr>
          </a:p>
          <a:p>
            <a:pPr marL="463550" lvl="1" indent="-78740">
              <a:lnSpc>
                <a:spcPct val="100000"/>
              </a:lnSpc>
              <a:spcBef>
                <a:spcPts val="295"/>
              </a:spcBef>
              <a:buChar char="-"/>
              <a:tabLst>
                <a:tab pos="464184" algn="l"/>
              </a:tabLst>
            </a:pPr>
            <a:r>
              <a:rPr lang="ja-JP" altLang="en-US" sz="1000" dirty="0">
                <a:solidFill>
                  <a:srgbClr val="484848"/>
                </a:solidFill>
                <a:latin typeface="Arial"/>
                <a:ea typeface="Meiryo UI" panose="020B0604030504040204" pitchFamily="50" charset="-128"/>
                <a:cs typeface="Arial"/>
              </a:rPr>
              <a:t>オプション</a:t>
            </a:r>
            <a:r>
              <a:rPr sz="1000" dirty="0">
                <a:solidFill>
                  <a:srgbClr val="484848"/>
                </a:solidFill>
                <a:latin typeface="Arial"/>
                <a:ea typeface="Meiryo UI" panose="020B0604030504040204" pitchFamily="50" charset="-128"/>
                <a:cs typeface="Arial"/>
              </a:rPr>
              <a:t> </a:t>
            </a:r>
            <a:r>
              <a:rPr sz="1000" spc="-5" dirty="0">
                <a:solidFill>
                  <a:srgbClr val="484848"/>
                </a:solidFill>
                <a:latin typeface="Arial"/>
                <a:ea typeface="Meiryo UI" panose="020B0604030504040204" pitchFamily="50" charset="-128"/>
                <a:cs typeface="Arial"/>
              </a:rPr>
              <a:t>2. </a:t>
            </a:r>
            <a:r>
              <a:rPr lang="ja-JP" altLang="en-US" sz="1000" spc="-5" dirty="0">
                <a:solidFill>
                  <a:srgbClr val="484848"/>
                </a:solidFill>
                <a:latin typeface="Arial"/>
                <a:ea typeface="Meiryo UI" panose="020B0604030504040204" pitchFamily="50" charset="-128"/>
                <a:cs typeface="Arial"/>
              </a:rPr>
              <a:t>お取引先様は</a:t>
            </a:r>
            <a:r>
              <a:rPr lang="en-US" altLang="ja-JP" sz="1000" spc="-5" dirty="0">
                <a:solidFill>
                  <a:srgbClr val="484848"/>
                </a:solidFill>
                <a:latin typeface="Arial"/>
                <a:ea typeface="Meiryo UI" panose="020B0604030504040204" pitchFamily="50" charset="-128"/>
                <a:cs typeface="Arial"/>
              </a:rPr>
              <a:t>1</a:t>
            </a:r>
            <a:r>
              <a:rPr lang="ja-JP" altLang="en-US" sz="1000" spc="-5" dirty="0">
                <a:solidFill>
                  <a:srgbClr val="484848"/>
                </a:solidFill>
                <a:latin typeface="Arial"/>
                <a:ea typeface="Meiryo UI" panose="020B0604030504040204" pitchFamily="50" charset="-128"/>
                <a:cs typeface="Arial"/>
              </a:rPr>
              <a:t>つの請求書を作成します。</a:t>
            </a:r>
            <a:endParaRPr sz="1000" dirty="0">
              <a:latin typeface="Arial"/>
              <a:ea typeface="Meiryo UI" panose="020B0604030504040204" pitchFamily="50" charset="-128"/>
              <a:cs typeface="Arial"/>
            </a:endParaRPr>
          </a:p>
          <a:p>
            <a:pPr marL="454659">
              <a:lnSpc>
                <a:spcPct val="100000"/>
              </a:lnSpc>
              <a:spcBef>
                <a:spcPts val="434"/>
              </a:spcBef>
            </a:pPr>
            <a:r>
              <a:rPr lang="ja-JP" altLang="en-US" sz="1000" dirty="0">
                <a:solidFill>
                  <a:srgbClr val="484848"/>
                </a:solidFill>
                <a:latin typeface="Arial"/>
                <a:ea typeface="Meiryo UI" panose="020B0604030504040204" pitchFamily="50" charset="-128"/>
                <a:cs typeface="Arial"/>
              </a:rPr>
              <a:t>お取引先様は、数量各</a:t>
            </a:r>
            <a:r>
              <a:rPr lang="en-US" altLang="ja-JP" sz="1000" dirty="0">
                <a:solidFill>
                  <a:srgbClr val="484848"/>
                </a:solidFill>
                <a:latin typeface="Arial"/>
                <a:ea typeface="Meiryo UI" panose="020B0604030504040204" pitchFamily="50" charset="-128"/>
                <a:cs typeface="Arial"/>
              </a:rPr>
              <a:t>1</a:t>
            </a:r>
            <a:r>
              <a:rPr lang="ja-JP" altLang="en-US" sz="1000" dirty="0">
                <a:solidFill>
                  <a:srgbClr val="484848"/>
                </a:solidFill>
                <a:latin typeface="Arial"/>
                <a:ea typeface="Meiryo UI" panose="020B0604030504040204" pitchFamily="50" charset="-128"/>
                <a:cs typeface="Arial"/>
              </a:rPr>
              <a:t>と</a:t>
            </a:r>
            <a:r>
              <a:rPr lang="en-US" altLang="ja-JP" sz="1000" dirty="0">
                <a:solidFill>
                  <a:srgbClr val="484848"/>
                </a:solidFill>
                <a:latin typeface="Arial"/>
                <a:ea typeface="Meiryo UI" panose="020B0604030504040204" pitchFamily="50" charset="-128"/>
                <a:cs typeface="Arial"/>
              </a:rPr>
              <a:t>100</a:t>
            </a:r>
            <a:r>
              <a:rPr lang="ja-JP" altLang="en-US" sz="1000" dirty="0">
                <a:solidFill>
                  <a:srgbClr val="484848"/>
                </a:solidFill>
                <a:latin typeface="Arial"/>
                <a:ea typeface="Meiryo UI" panose="020B0604030504040204" pitchFamily="50" charset="-128"/>
                <a:cs typeface="Arial"/>
              </a:rPr>
              <a:t>％の合計額を含んで</a:t>
            </a:r>
            <a:r>
              <a:rPr lang="en-US" altLang="ja-JP" sz="1000" dirty="0">
                <a:solidFill>
                  <a:srgbClr val="484848"/>
                </a:solidFill>
                <a:latin typeface="Arial"/>
                <a:ea typeface="Meiryo UI" panose="020B0604030504040204" pitchFamily="50" charset="-128"/>
                <a:cs typeface="Arial"/>
              </a:rPr>
              <a:t>1</a:t>
            </a:r>
            <a:r>
              <a:rPr lang="ja-JP" altLang="en-US" sz="1000" dirty="0">
                <a:solidFill>
                  <a:srgbClr val="484848"/>
                </a:solidFill>
                <a:latin typeface="Arial"/>
                <a:ea typeface="Meiryo UI" panose="020B0604030504040204" pitchFamily="50" charset="-128"/>
                <a:cs typeface="Arial"/>
              </a:rPr>
              <a:t>つの請求書で請求します。</a:t>
            </a:r>
            <a:endParaRPr sz="1000" dirty="0">
              <a:latin typeface="Arial"/>
              <a:ea typeface="Meiryo UI" panose="020B0604030504040204" pitchFamily="50" charset="-128"/>
              <a:cs typeface="Arial"/>
            </a:endParaRPr>
          </a:p>
          <a:p>
            <a:pPr marL="463550" lvl="1" indent="-78740">
              <a:lnSpc>
                <a:spcPct val="100000"/>
              </a:lnSpc>
              <a:spcBef>
                <a:spcPts val="455"/>
              </a:spcBef>
              <a:buChar char="-"/>
              <a:tabLst>
                <a:tab pos="464184" algn="l"/>
              </a:tabLst>
            </a:pPr>
            <a:r>
              <a:rPr lang="ja-JP" altLang="en-US" sz="1000" dirty="0">
                <a:solidFill>
                  <a:srgbClr val="484848"/>
                </a:solidFill>
                <a:latin typeface="Arial"/>
                <a:ea typeface="Meiryo UI" panose="020B0604030504040204" pitchFamily="50" charset="-128"/>
                <a:cs typeface="Arial"/>
              </a:rPr>
              <a:t>オプション</a:t>
            </a:r>
            <a:r>
              <a:rPr sz="1000" dirty="0">
                <a:solidFill>
                  <a:srgbClr val="484848"/>
                </a:solidFill>
                <a:latin typeface="Arial"/>
                <a:ea typeface="Meiryo UI" panose="020B0604030504040204" pitchFamily="50" charset="-128"/>
                <a:cs typeface="Arial"/>
              </a:rPr>
              <a:t> </a:t>
            </a:r>
            <a:r>
              <a:rPr sz="1000" spc="-5" dirty="0">
                <a:solidFill>
                  <a:srgbClr val="484848"/>
                </a:solidFill>
                <a:latin typeface="Arial"/>
                <a:ea typeface="Meiryo UI" panose="020B0604030504040204" pitchFamily="50" charset="-128"/>
                <a:cs typeface="Arial"/>
              </a:rPr>
              <a:t>3. </a:t>
            </a:r>
            <a:r>
              <a:rPr lang="ja-JP" altLang="en-US" sz="1000" spc="0" dirty="0">
                <a:solidFill>
                  <a:srgbClr val="484848"/>
                </a:solidFill>
                <a:latin typeface="Arial"/>
                <a:ea typeface="Meiryo UI" panose="020B0604030504040204" pitchFamily="50" charset="-128"/>
                <a:cs typeface="Arial"/>
              </a:rPr>
              <a:t>注文書は以下のとおり別々の行で作成されます。</a:t>
            </a:r>
            <a:endParaRPr sz="1000" dirty="0">
              <a:latin typeface="Arial"/>
              <a:ea typeface="Meiryo UI" panose="020B0604030504040204" pitchFamily="50" charset="-128"/>
              <a:cs typeface="Arial"/>
            </a:endParaRPr>
          </a:p>
          <a:p>
            <a:pPr marL="454659" marR="2853055">
              <a:lnSpc>
                <a:spcPct val="136000"/>
              </a:lnSpc>
            </a:pPr>
            <a:r>
              <a:rPr lang="ja-JP" altLang="en-US" sz="1000" spc="-5" dirty="0">
                <a:solidFill>
                  <a:srgbClr val="484848"/>
                </a:solidFill>
                <a:latin typeface="Arial"/>
                <a:ea typeface="Meiryo UI" panose="020B0604030504040204" pitchFamily="50" charset="-128"/>
                <a:cs typeface="Arial"/>
              </a:rPr>
              <a:t>１　頭金額と数量各</a:t>
            </a:r>
            <a:r>
              <a:rPr lang="en-US" altLang="ja-JP" sz="1000" spc="-5" dirty="0">
                <a:solidFill>
                  <a:srgbClr val="484848"/>
                </a:solidFill>
                <a:latin typeface="Arial"/>
                <a:ea typeface="Meiryo UI" panose="020B0604030504040204" pitchFamily="50" charset="-128"/>
                <a:cs typeface="Arial"/>
              </a:rPr>
              <a:t>1</a:t>
            </a:r>
            <a:r>
              <a:rPr lang="ja-JP" altLang="en-US" sz="1000" spc="-5" dirty="0">
                <a:solidFill>
                  <a:srgbClr val="484848"/>
                </a:solidFill>
                <a:latin typeface="Arial"/>
                <a:ea typeface="Meiryo UI" panose="020B0604030504040204" pitchFamily="50" charset="-128"/>
                <a:cs typeface="Arial"/>
              </a:rPr>
              <a:t>を含んで、お取引先様は別々に請求します</a:t>
            </a:r>
            <a:endParaRPr lang="en-US" altLang="ja-JP" sz="1000" spc="-5" dirty="0">
              <a:solidFill>
                <a:srgbClr val="484848"/>
              </a:solidFill>
              <a:latin typeface="Arial"/>
              <a:ea typeface="Meiryo UI" panose="020B0604030504040204" pitchFamily="50" charset="-128"/>
              <a:cs typeface="Arial"/>
            </a:endParaRPr>
          </a:p>
          <a:p>
            <a:pPr marL="454659" marR="2853055">
              <a:lnSpc>
                <a:spcPct val="136000"/>
              </a:lnSpc>
            </a:pPr>
            <a:r>
              <a:rPr lang="ja-JP" altLang="en-US" sz="1000" spc="-5" dirty="0">
                <a:solidFill>
                  <a:srgbClr val="484848"/>
                </a:solidFill>
                <a:latin typeface="Arial"/>
                <a:ea typeface="Meiryo UI" panose="020B0604030504040204" pitchFamily="50" charset="-128"/>
                <a:cs typeface="Arial"/>
              </a:rPr>
              <a:t> </a:t>
            </a:r>
            <a:r>
              <a:rPr sz="1000" spc="-5" dirty="0">
                <a:solidFill>
                  <a:srgbClr val="484848"/>
                </a:solidFill>
                <a:latin typeface="Arial"/>
                <a:ea typeface="Meiryo UI" panose="020B0604030504040204" pitchFamily="50" charset="-128"/>
                <a:cs typeface="Arial"/>
              </a:rPr>
              <a:t>2 </a:t>
            </a:r>
            <a:r>
              <a:rPr lang="ja-JP" altLang="en-US" sz="1000" spc="-5" dirty="0">
                <a:solidFill>
                  <a:srgbClr val="484848"/>
                </a:solidFill>
                <a:latin typeface="Arial"/>
                <a:ea typeface="Meiryo UI" panose="020B0604030504040204" pitchFamily="50" charset="-128"/>
                <a:cs typeface="Arial"/>
              </a:rPr>
              <a:t>　差額と数量各</a:t>
            </a:r>
            <a:r>
              <a:rPr lang="en-US" altLang="ja-JP" sz="1000" spc="-5" dirty="0">
                <a:solidFill>
                  <a:srgbClr val="484848"/>
                </a:solidFill>
                <a:latin typeface="Arial"/>
                <a:ea typeface="Meiryo UI" panose="020B0604030504040204" pitchFamily="50" charset="-128"/>
                <a:cs typeface="Arial"/>
              </a:rPr>
              <a:t>1</a:t>
            </a:r>
            <a:r>
              <a:rPr lang="ja-JP" altLang="en-US" sz="1000" spc="-5" dirty="0">
                <a:solidFill>
                  <a:srgbClr val="484848"/>
                </a:solidFill>
                <a:latin typeface="Arial"/>
                <a:ea typeface="Meiryo UI" panose="020B0604030504040204" pitchFamily="50" charset="-128"/>
                <a:cs typeface="Arial"/>
              </a:rPr>
              <a:t>で、お取引先様は別々に請求します。</a:t>
            </a:r>
            <a:endParaRPr sz="1000" dirty="0">
              <a:latin typeface="Arial"/>
              <a:ea typeface="Meiryo UI" panose="020B0604030504040204" pitchFamily="50" charset="-128"/>
              <a:cs typeface="Arial"/>
            </a:endParaRPr>
          </a:p>
        </p:txBody>
      </p:sp>
      <p:sp>
        <p:nvSpPr>
          <p:cNvPr id="4" name="object 4"/>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17</a:t>
            </a:fld>
            <a:endParaRPr spc="-5" dirty="0"/>
          </a:p>
        </p:txBody>
      </p:sp>
      <p:sp>
        <p:nvSpPr>
          <p:cNvPr id="3" name="object 3"/>
          <p:cNvSpPr txBox="1">
            <a:spLocks noGrp="1"/>
          </p:cNvSpPr>
          <p:nvPr>
            <p:ph type="title"/>
          </p:nvPr>
        </p:nvSpPr>
        <p:spPr>
          <a:xfrm>
            <a:off x="669442" y="521334"/>
            <a:ext cx="1804035" cy="289823"/>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請求書作成</a:t>
            </a:r>
            <a:endParaRPr sz="1800" dirty="0">
              <a:ea typeface="Meiryo UI" panose="020B0604030504040204" pitchFamily="50"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9600" y="898525"/>
            <a:ext cx="7843622" cy="1333057"/>
          </a:xfrm>
          <a:prstGeom prst="rect">
            <a:avLst/>
          </a:prstGeom>
        </p:spPr>
        <p:txBody>
          <a:bodyPr vert="horz" wrap="square" lIns="0" tIns="73025" rIns="0" bIns="0" rtlCol="0">
            <a:spAutoFit/>
          </a:bodyPr>
          <a:lstStyle/>
          <a:p>
            <a:pPr marL="356870" indent="-344170">
              <a:lnSpc>
                <a:spcPct val="100000"/>
              </a:lnSpc>
              <a:spcBef>
                <a:spcPts val="575"/>
              </a:spcBef>
              <a:buClr>
                <a:srgbClr val="005286"/>
              </a:buClr>
              <a:buFont typeface="Arial"/>
              <a:buAutoNum type="arabicPeriod"/>
              <a:tabLst>
                <a:tab pos="356870" algn="l"/>
                <a:tab pos="357505" algn="l"/>
              </a:tabLst>
            </a:pPr>
            <a:r>
              <a:rPr lang="ja-JP" altLang="en-US" sz="1100" b="1" spc="-5" dirty="0">
                <a:solidFill>
                  <a:srgbClr val="484848"/>
                </a:solidFill>
                <a:latin typeface="Arial"/>
                <a:ea typeface="Meiryo UI" panose="020B0604030504040204" pitchFamily="50" charset="-128"/>
                <a:cs typeface="Arial"/>
              </a:rPr>
              <a:t>電子請求書承認が失敗した場合はどうすればいいですか</a:t>
            </a:r>
            <a:r>
              <a:rPr lang="en-US" altLang="ja-JP" sz="1100" b="1" spc="-5"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212090">
              <a:lnSpc>
                <a:spcPct val="95000"/>
              </a:lnSpc>
              <a:spcBef>
                <a:spcPts val="500"/>
              </a:spcBef>
            </a:pPr>
            <a:r>
              <a:rPr lang="ja-JP" altLang="en-US" sz="1000" dirty="0">
                <a:solidFill>
                  <a:srgbClr val="484848"/>
                </a:solidFill>
                <a:latin typeface="Arial"/>
                <a:ea typeface="Meiryo UI" panose="020B0604030504040204" pitchFamily="50" charset="-128"/>
                <a:cs typeface="Arial"/>
              </a:rPr>
              <a:t>電子請求書が承認されなかった場合、ジェイビルファイナンスは</a:t>
            </a:r>
            <a:r>
              <a:rPr lang="en-US" altLang="ja-JP" sz="1000" dirty="0" err="1">
                <a:solidFill>
                  <a:srgbClr val="484848"/>
                </a:solidFill>
                <a:latin typeface="Arial"/>
                <a:ea typeface="Meiryo UI" panose="020B0604030504040204" pitchFamily="50" charset="-128"/>
                <a:cs typeface="Arial"/>
              </a:rPr>
              <a:t>Cpupa</a:t>
            </a:r>
            <a:r>
              <a:rPr lang="ja-JP" altLang="en-US" sz="1000" dirty="0">
                <a:solidFill>
                  <a:srgbClr val="484848"/>
                </a:solidFill>
                <a:latin typeface="Arial"/>
                <a:ea typeface="Meiryo UI" panose="020B0604030504040204" pitchFamily="50" charset="-128"/>
                <a:cs typeface="Arial"/>
              </a:rPr>
              <a:t>で電子請求書を理由を記載して却下をします。その後、却下通知を受け取り、お取引先様は、コメント欄の内容を確認して、請求書を修正（または請求書へ添付を追加）しなければなりません。元の電子請求書情報もまた保存されるため、お取引先様は記入を繰り返したり、新しい請求書を作成する必要はありません。</a:t>
            </a:r>
            <a:endParaRPr sz="1000" dirty="0">
              <a:latin typeface="Arial"/>
              <a:ea typeface="Meiryo UI" panose="020B0604030504040204" pitchFamily="50" charset="-128"/>
              <a:cs typeface="Arial"/>
            </a:endParaRPr>
          </a:p>
          <a:p>
            <a:pPr marL="356870" marR="282575" indent="-344170">
              <a:lnSpc>
                <a:spcPts val="1250"/>
              </a:lnSpc>
              <a:spcBef>
                <a:spcPts val="530"/>
              </a:spcBef>
              <a:buClr>
                <a:srgbClr val="005286"/>
              </a:buClr>
              <a:buAutoNum type="arabicPeriod" startAt="2"/>
              <a:tabLst>
                <a:tab pos="356870" algn="l"/>
                <a:tab pos="357505" algn="l"/>
              </a:tabLst>
            </a:pPr>
            <a:r>
              <a:rPr lang="ja-JP" altLang="en-US" sz="1100" b="1" spc="-10" dirty="0">
                <a:solidFill>
                  <a:srgbClr val="484848"/>
                </a:solidFill>
                <a:latin typeface="Arial"/>
                <a:ea typeface="Meiryo UI" panose="020B0604030504040204" pitchFamily="50" charset="-128"/>
                <a:cs typeface="Arial"/>
              </a:rPr>
              <a:t>実際の請求書の再発行が必要な場合、該当する電子請求書の修正方法は</a:t>
            </a:r>
            <a:r>
              <a:rPr lang="en-US" altLang="ja-JP" sz="1100" b="1" spc="-10" dirty="0">
                <a:solidFill>
                  <a:srgbClr val="484848"/>
                </a:solidFill>
                <a:latin typeface="Arial"/>
                <a:ea typeface="Meiryo UI" panose="020B0604030504040204" pitchFamily="50" charset="-128"/>
                <a:cs typeface="Arial"/>
              </a:rPr>
              <a:t>?</a:t>
            </a:r>
            <a:r>
              <a:rPr lang="ja-JP" altLang="en-US" sz="1100" b="1" spc="-10" dirty="0">
                <a:solidFill>
                  <a:srgbClr val="484848"/>
                </a:solidFill>
                <a:latin typeface="Arial"/>
                <a:ea typeface="Meiryo UI" panose="020B0604030504040204" pitchFamily="50" charset="-128"/>
                <a:cs typeface="Arial"/>
              </a:rPr>
              <a:t>　ジェイビルへクレジットノートを提出する方法は</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5080">
              <a:lnSpc>
                <a:spcPct val="95100"/>
              </a:lnSpc>
              <a:spcBef>
                <a:spcPts val="484"/>
              </a:spcBef>
            </a:pPr>
            <a:r>
              <a:rPr lang="ja-JP" altLang="en-US" sz="1000" dirty="0">
                <a:solidFill>
                  <a:srgbClr val="484848"/>
                </a:solidFill>
                <a:latin typeface="Arial"/>
                <a:ea typeface="Meiryo UI" panose="020B0604030504040204" pitchFamily="50" charset="-128"/>
                <a:cs typeface="Arial"/>
              </a:rPr>
              <a:t>誤って発行したため新しい実際の請求書を発行したい場合、ジェイビルファイナンスから送付された実際の請求書を受領した後で</a:t>
            </a:r>
            <a:r>
              <a:rPr lang="en-US" altLang="ja-JP" sz="1000" dirty="0">
                <a:solidFill>
                  <a:srgbClr val="484848"/>
                </a:solidFill>
                <a:latin typeface="Arial"/>
                <a:ea typeface="Meiryo UI" panose="020B0604030504040204" pitchFamily="50" charset="-128"/>
                <a:cs typeface="Arial"/>
              </a:rPr>
              <a:t>CSP</a:t>
            </a:r>
            <a:r>
              <a:rPr lang="ja-JP" altLang="en-US" sz="1000" dirty="0">
                <a:solidFill>
                  <a:srgbClr val="484848"/>
                </a:solidFill>
                <a:latin typeface="Arial"/>
                <a:ea typeface="Meiryo UI" panose="020B0604030504040204" pitchFamily="50" charset="-128"/>
                <a:cs typeface="Arial"/>
              </a:rPr>
              <a:t>にクレジットノートを作成しなければなりません。クレジットノートが承認されたら、新しい実際の請求書を発行して、新しい電子請求書を作成します</a:t>
            </a:r>
            <a:endParaRPr sz="1000" dirty="0">
              <a:latin typeface="Arial"/>
              <a:ea typeface="Meiryo UI" panose="020B0604030504040204" pitchFamily="50" charset="-128"/>
              <a:cs typeface="Arial"/>
            </a:endParaRPr>
          </a:p>
        </p:txBody>
      </p:sp>
      <p:sp>
        <p:nvSpPr>
          <p:cNvPr id="3" name="object 3"/>
          <p:cNvSpPr txBox="1">
            <a:spLocks noGrp="1"/>
          </p:cNvSpPr>
          <p:nvPr>
            <p:ph type="title"/>
          </p:nvPr>
        </p:nvSpPr>
        <p:spPr>
          <a:xfrm>
            <a:off x="669442" y="521334"/>
            <a:ext cx="2239010"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請求書修正</a:t>
            </a:r>
            <a:endParaRPr sz="1800" dirty="0">
              <a:ea typeface="Meiryo UI" panose="020B0604030504040204" pitchFamily="50" charset="-128"/>
            </a:endParaRPr>
          </a:p>
        </p:txBody>
      </p:sp>
      <p:sp>
        <p:nvSpPr>
          <p:cNvPr id="4" name="object 4"/>
          <p:cNvSpPr/>
          <p:nvPr/>
        </p:nvSpPr>
        <p:spPr>
          <a:xfrm>
            <a:off x="1831848" y="2422525"/>
            <a:ext cx="4096512" cy="2631057"/>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245608" y="4022725"/>
            <a:ext cx="106680" cy="131445"/>
          </a:xfrm>
          <a:custGeom>
            <a:avLst/>
            <a:gdLst/>
            <a:ahLst/>
            <a:cxnLst/>
            <a:rect l="l" t="t" r="r" b="b"/>
            <a:pathLst>
              <a:path w="106679" h="131445">
                <a:moveTo>
                  <a:pt x="0" y="131064"/>
                </a:moveTo>
                <a:lnTo>
                  <a:pt x="106679" y="131064"/>
                </a:lnTo>
                <a:lnTo>
                  <a:pt x="106679" y="0"/>
                </a:lnTo>
                <a:lnTo>
                  <a:pt x="0" y="0"/>
                </a:lnTo>
                <a:lnTo>
                  <a:pt x="0" y="131064"/>
                </a:lnTo>
                <a:close/>
              </a:path>
            </a:pathLst>
          </a:custGeom>
          <a:ln w="18288">
            <a:solidFill>
              <a:srgbClr val="FF0000"/>
            </a:solidFill>
          </a:ln>
        </p:spPr>
        <p:txBody>
          <a:bodyPr wrap="square" lIns="0" tIns="0" rIns="0" bIns="0" rtlCol="0"/>
          <a:lstStyle/>
          <a:p>
            <a:endParaRPr/>
          </a:p>
        </p:txBody>
      </p:sp>
      <p:sp>
        <p:nvSpPr>
          <p:cNvPr id="6" name="object 6"/>
          <p:cNvSpPr txBox="1"/>
          <p:nvPr/>
        </p:nvSpPr>
        <p:spPr>
          <a:xfrm>
            <a:off x="6439660" y="3888073"/>
            <a:ext cx="2326387" cy="134652"/>
          </a:xfrm>
          <a:prstGeom prst="rect">
            <a:avLst/>
          </a:prstGeom>
        </p:spPr>
        <p:txBody>
          <a:bodyPr vert="horz" wrap="square" lIns="0" tIns="11430" rIns="0" bIns="0" rtlCol="0">
            <a:spAutoFit/>
          </a:bodyPr>
          <a:lstStyle/>
          <a:p>
            <a:pPr marL="12700">
              <a:lnSpc>
                <a:spcPct val="100000"/>
              </a:lnSpc>
              <a:spcBef>
                <a:spcPts val="90"/>
              </a:spcBef>
            </a:pPr>
            <a:r>
              <a:rPr lang="ja-JP" altLang="en-US" sz="800" spc="-10" dirty="0">
                <a:solidFill>
                  <a:srgbClr val="484848"/>
                </a:solidFill>
                <a:latin typeface="Arial"/>
                <a:ea typeface="Meiryo UI" panose="020B0604030504040204" pitchFamily="50" charset="-128"/>
                <a:cs typeface="Arial"/>
              </a:rPr>
              <a:t>請求書を作成するには赤いコインのアイコンをクリックします。</a:t>
            </a:r>
            <a:endParaRPr sz="800" dirty="0">
              <a:latin typeface="Arial"/>
              <a:ea typeface="Meiryo UI" panose="020B0604030504040204" pitchFamily="50" charset="-128"/>
              <a:cs typeface="Arial"/>
            </a:endParaRPr>
          </a:p>
        </p:txBody>
      </p:sp>
      <p:sp>
        <p:nvSpPr>
          <p:cNvPr id="7" name="object 7"/>
          <p:cNvSpPr/>
          <p:nvPr/>
        </p:nvSpPr>
        <p:spPr>
          <a:xfrm>
            <a:off x="5384291" y="3966210"/>
            <a:ext cx="1007110" cy="132715"/>
          </a:xfrm>
          <a:custGeom>
            <a:avLst/>
            <a:gdLst/>
            <a:ahLst/>
            <a:cxnLst/>
            <a:rect l="l" t="t" r="r" b="b"/>
            <a:pathLst>
              <a:path w="1007110" h="132714">
                <a:moveTo>
                  <a:pt x="72262" y="56515"/>
                </a:moveTo>
                <a:lnTo>
                  <a:pt x="0" y="101638"/>
                </a:lnTo>
                <a:lnTo>
                  <a:pt x="79502" y="132384"/>
                </a:lnTo>
                <a:lnTo>
                  <a:pt x="76599" y="101968"/>
                </a:lnTo>
                <a:lnTo>
                  <a:pt x="63754" y="101968"/>
                </a:lnTo>
                <a:lnTo>
                  <a:pt x="62611" y="89319"/>
                </a:lnTo>
                <a:lnTo>
                  <a:pt x="75278" y="88119"/>
                </a:lnTo>
                <a:lnTo>
                  <a:pt x="72262" y="56515"/>
                </a:lnTo>
                <a:close/>
              </a:path>
              <a:path w="1007110" h="132714">
                <a:moveTo>
                  <a:pt x="75278" y="88119"/>
                </a:moveTo>
                <a:lnTo>
                  <a:pt x="62611" y="89319"/>
                </a:lnTo>
                <a:lnTo>
                  <a:pt x="63754" y="101968"/>
                </a:lnTo>
                <a:lnTo>
                  <a:pt x="76484" y="100762"/>
                </a:lnTo>
                <a:lnTo>
                  <a:pt x="75278" y="88119"/>
                </a:lnTo>
                <a:close/>
              </a:path>
              <a:path w="1007110" h="132714">
                <a:moveTo>
                  <a:pt x="76484" y="100762"/>
                </a:moveTo>
                <a:lnTo>
                  <a:pt x="63754" y="101968"/>
                </a:lnTo>
                <a:lnTo>
                  <a:pt x="76599" y="101968"/>
                </a:lnTo>
                <a:lnTo>
                  <a:pt x="76484" y="100762"/>
                </a:lnTo>
                <a:close/>
              </a:path>
              <a:path w="1007110" h="132714">
                <a:moveTo>
                  <a:pt x="1005840" y="0"/>
                </a:moveTo>
                <a:lnTo>
                  <a:pt x="75278" y="88119"/>
                </a:lnTo>
                <a:lnTo>
                  <a:pt x="76484" y="100762"/>
                </a:lnTo>
                <a:lnTo>
                  <a:pt x="1007110" y="12649"/>
                </a:lnTo>
                <a:lnTo>
                  <a:pt x="1005840" y="0"/>
                </a:lnTo>
                <a:close/>
              </a:path>
            </a:pathLst>
          </a:custGeom>
          <a:solidFill>
            <a:srgbClr val="464646"/>
          </a:solidFill>
        </p:spPr>
        <p:txBody>
          <a:bodyPr wrap="square" lIns="0" tIns="0" rIns="0" bIns="0" rtlCol="0"/>
          <a:lstStyle/>
          <a:p>
            <a:endParaRPr/>
          </a:p>
        </p:txBody>
      </p:sp>
      <p:sp>
        <p:nvSpPr>
          <p:cNvPr id="8" name="object 8"/>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18</a:t>
            </a:fld>
            <a:endParaRPr spc="-5"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69442" y="521334"/>
            <a:ext cx="2239010"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請求書修正</a:t>
            </a:r>
            <a:endParaRPr sz="1800" dirty="0">
              <a:ea typeface="Meiryo UI" panose="020B0604030504040204" pitchFamily="50" charset="-128"/>
            </a:endParaRPr>
          </a:p>
        </p:txBody>
      </p:sp>
      <p:sp>
        <p:nvSpPr>
          <p:cNvPr id="3" name="object 3"/>
          <p:cNvSpPr txBox="1"/>
          <p:nvPr/>
        </p:nvSpPr>
        <p:spPr>
          <a:xfrm>
            <a:off x="843178" y="1224152"/>
            <a:ext cx="7593330" cy="790601"/>
          </a:xfrm>
          <a:prstGeom prst="rect">
            <a:avLst/>
          </a:prstGeom>
        </p:spPr>
        <p:txBody>
          <a:bodyPr vert="horz" wrap="square" lIns="0" tIns="13335" rIns="0" bIns="0" rtlCol="0">
            <a:spAutoFit/>
          </a:bodyPr>
          <a:lstStyle/>
          <a:p>
            <a:pPr marL="241300" indent="-228600">
              <a:lnSpc>
                <a:spcPts val="1285"/>
              </a:lnSpc>
              <a:spcBef>
                <a:spcPts val="105"/>
              </a:spcBef>
              <a:buClr>
                <a:srgbClr val="005286"/>
              </a:buClr>
              <a:buAutoNum type="arabicPeriod" startAt="2"/>
              <a:tabLst>
                <a:tab pos="241935" algn="l"/>
              </a:tabLst>
            </a:pPr>
            <a:r>
              <a:rPr lang="ja-JP" altLang="en-US" sz="1100" b="1" spc="-10" dirty="0">
                <a:solidFill>
                  <a:srgbClr val="484848"/>
                </a:solidFill>
                <a:latin typeface="Arial"/>
                <a:ea typeface="Meiryo UI" panose="020B0604030504040204" pitchFamily="50" charset="-128"/>
                <a:cs typeface="Arial"/>
              </a:rPr>
              <a:t>実際の請求書の再発行が必要な場合、該当する電子請求書の修正方法は</a:t>
            </a:r>
            <a:r>
              <a:rPr lang="en-US" altLang="ja-JP" sz="1100" b="1" spc="-10" dirty="0">
                <a:solidFill>
                  <a:srgbClr val="484848"/>
                </a:solidFill>
                <a:latin typeface="Arial"/>
                <a:ea typeface="Meiryo UI" panose="020B0604030504040204" pitchFamily="50" charset="-128"/>
                <a:cs typeface="Arial"/>
              </a:rPr>
              <a:t>?</a:t>
            </a:r>
            <a:r>
              <a:rPr lang="ja-JP" altLang="en-US" sz="1100" b="1" spc="-10" dirty="0">
                <a:solidFill>
                  <a:srgbClr val="484848"/>
                </a:solidFill>
                <a:latin typeface="Arial"/>
                <a:ea typeface="Meiryo UI" panose="020B0604030504040204" pitchFamily="50" charset="-128"/>
                <a:cs typeface="Arial"/>
              </a:rPr>
              <a:t>　ジェイビルへクレジットノートを提出する方法は</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290195" marR="377190">
              <a:lnSpc>
                <a:spcPts val="1200"/>
              </a:lnSpc>
              <a:spcBef>
                <a:spcPts val="525"/>
              </a:spcBef>
            </a:pPr>
            <a:r>
              <a:rPr lang="ja-JP" altLang="en-US" sz="1050" spc="-5" dirty="0">
                <a:solidFill>
                  <a:srgbClr val="484848"/>
                </a:solidFill>
                <a:latin typeface="Arial"/>
                <a:ea typeface="Meiryo UI" panose="020B0604030504040204" pitchFamily="50" charset="-128"/>
                <a:cs typeface="Arial"/>
              </a:rPr>
              <a:t>クレジットノートの提出方法（電子メールまたは</a:t>
            </a:r>
            <a:r>
              <a:rPr lang="en-US" altLang="ja-JP" sz="1050" spc="-5" dirty="0">
                <a:solidFill>
                  <a:srgbClr val="484848"/>
                </a:solidFill>
                <a:latin typeface="Arial"/>
                <a:ea typeface="Meiryo UI" panose="020B0604030504040204" pitchFamily="50" charset="-128"/>
                <a:cs typeface="Arial"/>
              </a:rPr>
              <a:t>CSP</a:t>
            </a:r>
            <a:r>
              <a:rPr lang="ja-JP" altLang="en-US" sz="1050" spc="-5" dirty="0">
                <a:solidFill>
                  <a:srgbClr val="484848"/>
                </a:solidFill>
                <a:latin typeface="Arial"/>
                <a:ea typeface="Meiryo UI" panose="020B0604030504040204" pitchFamily="50" charset="-128"/>
                <a:cs typeface="Arial"/>
              </a:rPr>
              <a:t>経由）に関わらず、全ての数字と値が正数であることを確実にしてください。</a:t>
            </a:r>
            <a:endParaRPr sz="1050" dirty="0">
              <a:latin typeface="Arial"/>
              <a:ea typeface="Meiryo UI" panose="020B0604030504040204" pitchFamily="50" charset="-128"/>
              <a:cs typeface="Arial"/>
            </a:endParaRPr>
          </a:p>
          <a:p>
            <a:pPr marL="634365" lvl="1" indent="-173355">
              <a:lnSpc>
                <a:spcPct val="100000"/>
              </a:lnSpc>
              <a:spcBef>
                <a:spcPts val="420"/>
              </a:spcBef>
              <a:buClr>
                <a:srgbClr val="005286"/>
              </a:buClr>
              <a:buChar char="-"/>
              <a:tabLst>
                <a:tab pos="634365" algn="l"/>
                <a:tab pos="635000" algn="l"/>
              </a:tabLst>
            </a:pPr>
            <a:r>
              <a:rPr lang="ja-JP" altLang="en-US" sz="900" dirty="0">
                <a:solidFill>
                  <a:srgbClr val="484848"/>
                </a:solidFill>
                <a:latin typeface="Arial"/>
                <a:ea typeface="Meiryo UI" panose="020B0604030504040204" pitchFamily="50" charset="-128"/>
                <a:cs typeface="Arial"/>
              </a:rPr>
              <a:t>「請求書」（黄色のコイン）として提出し、負数を追加する場合は、ジェイビルは処理することができません。</a:t>
            </a:r>
            <a:endParaRPr sz="900" dirty="0">
              <a:latin typeface="Arial"/>
              <a:ea typeface="Meiryo UI" panose="020B0604030504040204" pitchFamily="50" charset="-128"/>
              <a:cs typeface="Arial"/>
            </a:endParaRPr>
          </a:p>
          <a:p>
            <a:pPr marL="634365" lvl="1" indent="-173355">
              <a:lnSpc>
                <a:spcPct val="100000"/>
              </a:lnSpc>
              <a:spcBef>
                <a:spcPts val="455"/>
              </a:spcBef>
              <a:buClr>
                <a:srgbClr val="005286"/>
              </a:buClr>
              <a:buChar char="-"/>
              <a:tabLst>
                <a:tab pos="634365" algn="l"/>
                <a:tab pos="635000" algn="l"/>
              </a:tabLst>
            </a:pPr>
            <a:r>
              <a:rPr lang="ja-JP" altLang="en-US" sz="900" dirty="0">
                <a:solidFill>
                  <a:srgbClr val="484848"/>
                </a:solidFill>
                <a:latin typeface="Arial"/>
                <a:ea typeface="Meiryo UI" panose="020B0604030504040204" pitchFamily="50" charset="-128"/>
                <a:cs typeface="Arial"/>
              </a:rPr>
              <a:t>「クレジットノート」（赤のコイン）として提出し、負数を追加する場合もまた、ジェイビルは処理することができません。</a:t>
            </a:r>
            <a:endParaRPr sz="900" dirty="0">
              <a:latin typeface="Arial"/>
              <a:ea typeface="Meiryo UI" panose="020B0604030504040204" pitchFamily="50" charset="-128"/>
              <a:cs typeface="Arial"/>
            </a:endParaRPr>
          </a:p>
        </p:txBody>
      </p:sp>
      <p:sp>
        <p:nvSpPr>
          <p:cNvPr id="4" name="object 4"/>
          <p:cNvSpPr/>
          <p:nvPr/>
        </p:nvSpPr>
        <p:spPr>
          <a:xfrm>
            <a:off x="5120640" y="2438400"/>
            <a:ext cx="3048000" cy="2243328"/>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975360" y="2494200"/>
            <a:ext cx="3048000" cy="2239343"/>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450335" y="4139183"/>
            <a:ext cx="64135" cy="131445"/>
          </a:xfrm>
          <a:custGeom>
            <a:avLst/>
            <a:gdLst/>
            <a:ahLst/>
            <a:cxnLst/>
            <a:rect l="l" t="t" r="r" b="b"/>
            <a:pathLst>
              <a:path w="64135" h="131445">
                <a:moveTo>
                  <a:pt x="0" y="131063"/>
                </a:moveTo>
                <a:lnTo>
                  <a:pt x="64008" y="131063"/>
                </a:lnTo>
                <a:lnTo>
                  <a:pt x="64008" y="0"/>
                </a:lnTo>
                <a:lnTo>
                  <a:pt x="0" y="0"/>
                </a:lnTo>
                <a:lnTo>
                  <a:pt x="0" y="131063"/>
                </a:lnTo>
                <a:close/>
              </a:path>
            </a:pathLst>
          </a:custGeom>
          <a:ln w="18288">
            <a:solidFill>
              <a:srgbClr val="FF0000"/>
            </a:solidFill>
          </a:ln>
        </p:spPr>
        <p:txBody>
          <a:bodyPr wrap="square" lIns="0" tIns="0" rIns="0" bIns="0" rtlCol="0"/>
          <a:lstStyle/>
          <a:p>
            <a:endParaRPr/>
          </a:p>
        </p:txBody>
      </p:sp>
      <p:sp>
        <p:nvSpPr>
          <p:cNvPr id="7" name="object 7"/>
          <p:cNvSpPr/>
          <p:nvPr/>
        </p:nvSpPr>
        <p:spPr>
          <a:xfrm>
            <a:off x="5864352" y="2657855"/>
            <a:ext cx="295910" cy="137160"/>
          </a:xfrm>
          <a:custGeom>
            <a:avLst/>
            <a:gdLst/>
            <a:ahLst/>
            <a:cxnLst/>
            <a:rect l="l" t="t" r="r" b="b"/>
            <a:pathLst>
              <a:path w="295910" h="137160">
                <a:moveTo>
                  <a:pt x="0" y="137160"/>
                </a:moveTo>
                <a:lnTo>
                  <a:pt x="295655" y="137160"/>
                </a:lnTo>
                <a:lnTo>
                  <a:pt x="295655" y="0"/>
                </a:lnTo>
                <a:lnTo>
                  <a:pt x="0" y="0"/>
                </a:lnTo>
                <a:lnTo>
                  <a:pt x="0" y="137160"/>
                </a:lnTo>
                <a:close/>
              </a:path>
            </a:pathLst>
          </a:custGeom>
          <a:ln w="18288">
            <a:solidFill>
              <a:srgbClr val="FF0000"/>
            </a:solidFill>
          </a:ln>
        </p:spPr>
        <p:txBody>
          <a:bodyPr wrap="square" lIns="0" tIns="0" rIns="0" bIns="0" rtlCol="0"/>
          <a:lstStyle/>
          <a:p>
            <a:endParaRPr/>
          </a:p>
        </p:txBody>
      </p:sp>
      <p:sp>
        <p:nvSpPr>
          <p:cNvPr id="8" name="object 8"/>
          <p:cNvSpPr/>
          <p:nvPr/>
        </p:nvSpPr>
        <p:spPr>
          <a:xfrm>
            <a:off x="3610355" y="4171860"/>
            <a:ext cx="268605" cy="175895"/>
          </a:xfrm>
          <a:custGeom>
            <a:avLst/>
            <a:gdLst/>
            <a:ahLst/>
            <a:cxnLst/>
            <a:rect l="l" t="t" r="r" b="b"/>
            <a:pathLst>
              <a:path w="268604" h="175895">
                <a:moveTo>
                  <a:pt x="25908" y="0"/>
                </a:moveTo>
                <a:lnTo>
                  <a:pt x="0" y="50317"/>
                </a:lnTo>
                <a:lnTo>
                  <a:pt x="72390" y="87718"/>
                </a:lnTo>
                <a:lnTo>
                  <a:pt x="0" y="125120"/>
                </a:lnTo>
                <a:lnTo>
                  <a:pt x="25908" y="175437"/>
                </a:lnTo>
                <a:lnTo>
                  <a:pt x="134112" y="119583"/>
                </a:lnTo>
                <a:lnTo>
                  <a:pt x="257506" y="119583"/>
                </a:lnTo>
                <a:lnTo>
                  <a:pt x="195834" y="87718"/>
                </a:lnTo>
                <a:lnTo>
                  <a:pt x="257506" y="55854"/>
                </a:lnTo>
                <a:lnTo>
                  <a:pt x="134112" y="55854"/>
                </a:lnTo>
                <a:lnTo>
                  <a:pt x="25908" y="0"/>
                </a:lnTo>
                <a:close/>
              </a:path>
              <a:path w="268604" h="175895">
                <a:moveTo>
                  <a:pt x="257506" y="119583"/>
                </a:moveTo>
                <a:lnTo>
                  <a:pt x="134112" y="119583"/>
                </a:lnTo>
                <a:lnTo>
                  <a:pt x="242316" y="175437"/>
                </a:lnTo>
                <a:lnTo>
                  <a:pt x="268224" y="125120"/>
                </a:lnTo>
                <a:lnTo>
                  <a:pt x="257506" y="119583"/>
                </a:lnTo>
                <a:close/>
              </a:path>
              <a:path w="268604" h="175895">
                <a:moveTo>
                  <a:pt x="242316" y="0"/>
                </a:moveTo>
                <a:lnTo>
                  <a:pt x="134112" y="55854"/>
                </a:lnTo>
                <a:lnTo>
                  <a:pt x="257506" y="55854"/>
                </a:lnTo>
                <a:lnTo>
                  <a:pt x="268224" y="50317"/>
                </a:lnTo>
                <a:lnTo>
                  <a:pt x="242316" y="0"/>
                </a:lnTo>
                <a:close/>
              </a:path>
            </a:pathLst>
          </a:custGeom>
          <a:solidFill>
            <a:srgbClr val="FF0000"/>
          </a:solidFill>
        </p:spPr>
        <p:txBody>
          <a:bodyPr wrap="square" lIns="0" tIns="0" rIns="0" bIns="0" rtlCol="0"/>
          <a:lstStyle/>
          <a:p>
            <a:endParaRPr/>
          </a:p>
        </p:txBody>
      </p:sp>
      <p:sp>
        <p:nvSpPr>
          <p:cNvPr id="9" name="object 9"/>
          <p:cNvSpPr/>
          <p:nvPr/>
        </p:nvSpPr>
        <p:spPr>
          <a:xfrm>
            <a:off x="5894959" y="2825241"/>
            <a:ext cx="234441" cy="183387"/>
          </a:xfrm>
          <a:prstGeom prst="rect">
            <a:avLst/>
          </a:prstGeom>
          <a:blipFill>
            <a:blip r:embed="rId4" cstate="print"/>
            <a:stretch>
              <a:fillRect/>
            </a:stretch>
          </a:blipFill>
        </p:spPr>
        <p:txBody>
          <a:bodyPr wrap="square" lIns="0" tIns="0" rIns="0" bIns="0" rtlCol="0"/>
          <a:lstStyle/>
          <a:p>
            <a:endParaRPr/>
          </a:p>
        </p:txBody>
      </p:sp>
      <p:sp>
        <p:nvSpPr>
          <p:cNvPr id="10" name="object 10"/>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19</a:t>
            </a:fld>
            <a:endParaRPr spc="-5"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514502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925576" y="9143"/>
            <a:ext cx="4218940" cy="5135880"/>
          </a:xfrm>
          <a:custGeom>
            <a:avLst/>
            <a:gdLst/>
            <a:ahLst/>
            <a:cxnLst/>
            <a:rect l="l" t="t" r="r" b="b"/>
            <a:pathLst>
              <a:path w="4218940" h="5135880">
                <a:moveTo>
                  <a:pt x="4218423" y="0"/>
                </a:moveTo>
                <a:lnTo>
                  <a:pt x="3674" y="0"/>
                </a:lnTo>
                <a:lnTo>
                  <a:pt x="0" y="5135878"/>
                </a:lnTo>
                <a:lnTo>
                  <a:pt x="612262" y="5135878"/>
                </a:lnTo>
                <a:lnTo>
                  <a:pt x="4218423" y="1527842"/>
                </a:lnTo>
                <a:lnTo>
                  <a:pt x="4218423" y="0"/>
                </a:lnTo>
                <a:close/>
              </a:path>
            </a:pathLst>
          </a:custGeom>
          <a:solidFill>
            <a:srgbClr val="00885F"/>
          </a:solidFill>
        </p:spPr>
        <p:txBody>
          <a:bodyPr wrap="square" lIns="0" tIns="0" rIns="0" bIns="0" rtlCol="0"/>
          <a:lstStyle/>
          <a:p>
            <a:endParaRPr/>
          </a:p>
        </p:txBody>
      </p:sp>
      <p:sp>
        <p:nvSpPr>
          <p:cNvPr id="4" name="object 4"/>
          <p:cNvSpPr/>
          <p:nvPr/>
        </p:nvSpPr>
        <p:spPr>
          <a:xfrm>
            <a:off x="0" y="0"/>
            <a:ext cx="9144000" cy="5145405"/>
          </a:xfrm>
          <a:custGeom>
            <a:avLst/>
            <a:gdLst/>
            <a:ahLst/>
            <a:cxnLst/>
            <a:rect l="l" t="t" r="r" b="b"/>
            <a:pathLst>
              <a:path w="9144000" h="5145405">
                <a:moveTo>
                  <a:pt x="9143999" y="0"/>
                </a:moveTo>
                <a:lnTo>
                  <a:pt x="0" y="0"/>
                </a:lnTo>
                <a:lnTo>
                  <a:pt x="0" y="5145022"/>
                </a:lnTo>
                <a:lnTo>
                  <a:pt x="5268973" y="5145022"/>
                </a:lnTo>
                <a:lnTo>
                  <a:pt x="9143999" y="1252318"/>
                </a:lnTo>
                <a:lnTo>
                  <a:pt x="9143999" y="0"/>
                </a:lnTo>
                <a:close/>
              </a:path>
            </a:pathLst>
          </a:custGeom>
          <a:solidFill>
            <a:srgbClr val="005286"/>
          </a:solidFill>
        </p:spPr>
        <p:txBody>
          <a:bodyPr wrap="square" lIns="0" tIns="0" rIns="0" bIns="0" rtlCol="0"/>
          <a:lstStyle/>
          <a:p>
            <a:endParaRPr/>
          </a:p>
        </p:txBody>
      </p:sp>
      <p:sp>
        <p:nvSpPr>
          <p:cNvPr id="5" name="object 5"/>
          <p:cNvSpPr/>
          <p:nvPr/>
        </p:nvSpPr>
        <p:spPr>
          <a:xfrm>
            <a:off x="7171943" y="4474464"/>
            <a:ext cx="259079" cy="277495"/>
          </a:xfrm>
          <a:custGeom>
            <a:avLst/>
            <a:gdLst/>
            <a:ahLst/>
            <a:cxnLst/>
            <a:rect l="l" t="t" r="r" b="b"/>
            <a:pathLst>
              <a:path w="259079" h="277495">
                <a:moveTo>
                  <a:pt x="66294" y="141681"/>
                </a:moveTo>
                <a:lnTo>
                  <a:pt x="0" y="153644"/>
                </a:lnTo>
                <a:lnTo>
                  <a:pt x="0" y="211518"/>
                </a:lnTo>
                <a:lnTo>
                  <a:pt x="8465" y="255575"/>
                </a:lnTo>
                <a:lnTo>
                  <a:pt x="51030" y="276588"/>
                </a:lnTo>
                <a:lnTo>
                  <a:pt x="70230" y="277368"/>
                </a:lnTo>
                <a:lnTo>
                  <a:pt x="188849" y="277368"/>
                </a:lnTo>
                <a:lnTo>
                  <a:pt x="235926" y="269792"/>
                </a:lnTo>
                <a:lnTo>
                  <a:pt x="258288" y="229449"/>
                </a:lnTo>
                <a:lnTo>
                  <a:pt x="258463" y="225488"/>
                </a:lnTo>
                <a:lnTo>
                  <a:pt x="66294" y="225488"/>
                </a:lnTo>
                <a:lnTo>
                  <a:pt x="66294" y="141681"/>
                </a:lnTo>
                <a:close/>
              </a:path>
              <a:path w="259079" h="277495">
                <a:moveTo>
                  <a:pt x="259079" y="0"/>
                </a:moveTo>
                <a:lnTo>
                  <a:pt x="192785" y="0"/>
                </a:lnTo>
                <a:lnTo>
                  <a:pt x="192785" y="225488"/>
                </a:lnTo>
                <a:lnTo>
                  <a:pt x="258463" y="225488"/>
                </a:lnTo>
                <a:lnTo>
                  <a:pt x="259079" y="211518"/>
                </a:lnTo>
                <a:lnTo>
                  <a:pt x="259079" y="0"/>
                </a:lnTo>
                <a:close/>
              </a:path>
            </a:pathLst>
          </a:custGeom>
          <a:solidFill>
            <a:srgbClr val="005286"/>
          </a:solidFill>
        </p:spPr>
        <p:txBody>
          <a:bodyPr wrap="square" lIns="0" tIns="0" rIns="0" bIns="0" rtlCol="0"/>
          <a:lstStyle/>
          <a:p>
            <a:endParaRPr/>
          </a:p>
        </p:txBody>
      </p:sp>
      <p:sp>
        <p:nvSpPr>
          <p:cNvPr id="6" name="object 6"/>
          <p:cNvSpPr/>
          <p:nvPr/>
        </p:nvSpPr>
        <p:spPr>
          <a:xfrm>
            <a:off x="7498080" y="4474464"/>
            <a:ext cx="378460" cy="277495"/>
          </a:xfrm>
          <a:custGeom>
            <a:avLst/>
            <a:gdLst/>
            <a:ahLst/>
            <a:cxnLst/>
            <a:rect l="l" t="t" r="r" b="b"/>
            <a:pathLst>
              <a:path w="378459" h="277495">
                <a:moveTo>
                  <a:pt x="219201" y="0"/>
                </a:moveTo>
                <a:lnTo>
                  <a:pt x="157225" y="0"/>
                </a:lnTo>
                <a:lnTo>
                  <a:pt x="0" y="277368"/>
                </a:lnTo>
                <a:lnTo>
                  <a:pt x="63500" y="277368"/>
                </a:lnTo>
                <a:lnTo>
                  <a:pt x="87375" y="234327"/>
                </a:lnTo>
                <a:lnTo>
                  <a:pt x="96900" y="218389"/>
                </a:lnTo>
                <a:lnTo>
                  <a:pt x="257301" y="188099"/>
                </a:lnTo>
                <a:lnTo>
                  <a:pt x="326859" y="188099"/>
                </a:lnTo>
                <a:lnTo>
                  <a:pt x="314997" y="167373"/>
                </a:lnTo>
                <a:lnTo>
                  <a:pt x="123825" y="167373"/>
                </a:lnTo>
                <a:lnTo>
                  <a:pt x="185800" y="54203"/>
                </a:lnTo>
                <a:lnTo>
                  <a:pt x="250225" y="54203"/>
                </a:lnTo>
                <a:lnTo>
                  <a:pt x="219201" y="0"/>
                </a:lnTo>
                <a:close/>
              </a:path>
              <a:path w="378459" h="277495">
                <a:moveTo>
                  <a:pt x="326859" y="188099"/>
                </a:moveTo>
                <a:lnTo>
                  <a:pt x="257301" y="188099"/>
                </a:lnTo>
                <a:lnTo>
                  <a:pt x="304926" y="277368"/>
                </a:lnTo>
                <a:lnTo>
                  <a:pt x="377951" y="277368"/>
                </a:lnTo>
                <a:lnTo>
                  <a:pt x="326859" y="188099"/>
                </a:lnTo>
                <a:close/>
              </a:path>
              <a:path w="378459" h="277495">
                <a:moveTo>
                  <a:pt x="250225" y="54203"/>
                </a:moveTo>
                <a:lnTo>
                  <a:pt x="185800" y="54203"/>
                </a:lnTo>
                <a:lnTo>
                  <a:pt x="244601" y="167373"/>
                </a:lnTo>
                <a:lnTo>
                  <a:pt x="314997" y="167373"/>
                </a:lnTo>
                <a:lnTo>
                  <a:pt x="250225" y="54203"/>
                </a:lnTo>
                <a:close/>
              </a:path>
            </a:pathLst>
          </a:custGeom>
          <a:solidFill>
            <a:srgbClr val="005286"/>
          </a:solidFill>
        </p:spPr>
        <p:txBody>
          <a:bodyPr wrap="square" lIns="0" tIns="0" rIns="0" bIns="0" rtlCol="0"/>
          <a:lstStyle/>
          <a:p>
            <a:endParaRPr/>
          </a:p>
        </p:txBody>
      </p:sp>
      <p:sp>
        <p:nvSpPr>
          <p:cNvPr id="7" name="object 7"/>
          <p:cNvSpPr/>
          <p:nvPr/>
        </p:nvSpPr>
        <p:spPr>
          <a:xfrm>
            <a:off x="7964423" y="4474464"/>
            <a:ext cx="302260" cy="277495"/>
          </a:xfrm>
          <a:custGeom>
            <a:avLst/>
            <a:gdLst/>
            <a:ahLst/>
            <a:cxnLst/>
            <a:rect l="l" t="t" r="r" b="b"/>
            <a:pathLst>
              <a:path w="302259" h="277495">
                <a:moveTo>
                  <a:pt x="238251" y="0"/>
                </a:moveTo>
                <a:lnTo>
                  <a:pt x="0" y="0"/>
                </a:lnTo>
                <a:lnTo>
                  <a:pt x="0" y="277368"/>
                </a:lnTo>
                <a:lnTo>
                  <a:pt x="220345" y="277368"/>
                </a:lnTo>
                <a:lnTo>
                  <a:pt x="239738" y="276588"/>
                </a:lnTo>
                <a:lnTo>
                  <a:pt x="281940" y="263398"/>
                </a:lnTo>
                <a:lnTo>
                  <a:pt x="301390" y="227482"/>
                </a:lnTo>
                <a:lnTo>
                  <a:pt x="63500" y="227482"/>
                </a:lnTo>
                <a:lnTo>
                  <a:pt x="63500" y="157645"/>
                </a:lnTo>
                <a:lnTo>
                  <a:pt x="293325" y="157645"/>
                </a:lnTo>
                <a:lnTo>
                  <a:pt x="287908" y="151650"/>
                </a:lnTo>
                <a:lnTo>
                  <a:pt x="281170" y="144919"/>
                </a:lnTo>
                <a:lnTo>
                  <a:pt x="272954" y="139680"/>
                </a:lnTo>
                <a:lnTo>
                  <a:pt x="263263" y="135938"/>
                </a:lnTo>
                <a:lnTo>
                  <a:pt x="252095" y="133692"/>
                </a:lnTo>
                <a:lnTo>
                  <a:pt x="263263" y="131792"/>
                </a:lnTo>
                <a:lnTo>
                  <a:pt x="293875" y="111747"/>
                </a:lnTo>
                <a:lnTo>
                  <a:pt x="63500" y="111747"/>
                </a:lnTo>
                <a:lnTo>
                  <a:pt x="63500" y="45897"/>
                </a:lnTo>
                <a:lnTo>
                  <a:pt x="299038" y="45897"/>
                </a:lnTo>
                <a:lnTo>
                  <a:pt x="298632" y="41152"/>
                </a:lnTo>
                <a:lnTo>
                  <a:pt x="276471" y="6734"/>
                </a:lnTo>
                <a:lnTo>
                  <a:pt x="253484" y="747"/>
                </a:lnTo>
                <a:lnTo>
                  <a:pt x="238251" y="0"/>
                </a:lnTo>
                <a:close/>
              </a:path>
              <a:path w="302259" h="277495">
                <a:moveTo>
                  <a:pt x="293325" y="157645"/>
                </a:moveTo>
                <a:lnTo>
                  <a:pt x="210439" y="157645"/>
                </a:lnTo>
                <a:lnTo>
                  <a:pt x="218664" y="157707"/>
                </a:lnTo>
                <a:lnTo>
                  <a:pt x="225567" y="158143"/>
                </a:lnTo>
                <a:lnTo>
                  <a:pt x="231352" y="159327"/>
                </a:lnTo>
                <a:lnTo>
                  <a:pt x="236220" y="161632"/>
                </a:lnTo>
                <a:lnTo>
                  <a:pt x="240156" y="165620"/>
                </a:lnTo>
                <a:lnTo>
                  <a:pt x="242189" y="171602"/>
                </a:lnTo>
                <a:lnTo>
                  <a:pt x="242189" y="211518"/>
                </a:lnTo>
                <a:lnTo>
                  <a:pt x="210439" y="227482"/>
                </a:lnTo>
                <a:lnTo>
                  <a:pt x="301390" y="227482"/>
                </a:lnTo>
                <a:lnTo>
                  <a:pt x="301695" y="224117"/>
                </a:lnTo>
                <a:lnTo>
                  <a:pt x="301751" y="187566"/>
                </a:lnTo>
                <a:lnTo>
                  <a:pt x="300982" y="177189"/>
                </a:lnTo>
                <a:lnTo>
                  <a:pt x="298545" y="167370"/>
                </a:lnTo>
                <a:lnTo>
                  <a:pt x="294251" y="158669"/>
                </a:lnTo>
                <a:lnTo>
                  <a:pt x="293325" y="157645"/>
                </a:lnTo>
                <a:close/>
              </a:path>
              <a:path w="302259" h="277495">
                <a:moveTo>
                  <a:pt x="299038" y="45897"/>
                </a:moveTo>
                <a:lnTo>
                  <a:pt x="230250" y="45897"/>
                </a:lnTo>
                <a:lnTo>
                  <a:pt x="234315" y="49885"/>
                </a:lnTo>
                <a:lnTo>
                  <a:pt x="238251" y="51879"/>
                </a:lnTo>
                <a:lnTo>
                  <a:pt x="240156" y="57873"/>
                </a:lnTo>
                <a:lnTo>
                  <a:pt x="240156" y="97777"/>
                </a:lnTo>
                <a:lnTo>
                  <a:pt x="238251" y="103759"/>
                </a:lnTo>
                <a:lnTo>
                  <a:pt x="234315" y="105752"/>
                </a:lnTo>
                <a:lnTo>
                  <a:pt x="230250" y="109753"/>
                </a:lnTo>
                <a:lnTo>
                  <a:pt x="222376" y="111747"/>
                </a:lnTo>
                <a:lnTo>
                  <a:pt x="293875" y="111747"/>
                </a:lnTo>
                <a:lnTo>
                  <a:pt x="296767" y="106006"/>
                </a:lnTo>
                <a:lnTo>
                  <a:pt x="298981" y="97555"/>
                </a:lnTo>
                <a:lnTo>
                  <a:pt x="299720" y="87795"/>
                </a:lnTo>
                <a:lnTo>
                  <a:pt x="299720" y="53873"/>
                </a:lnTo>
                <a:lnTo>
                  <a:pt x="299038" y="45897"/>
                </a:lnTo>
                <a:close/>
              </a:path>
            </a:pathLst>
          </a:custGeom>
          <a:solidFill>
            <a:srgbClr val="005286"/>
          </a:solidFill>
        </p:spPr>
        <p:txBody>
          <a:bodyPr wrap="square" lIns="0" tIns="0" rIns="0" bIns="0" rtlCol="0"/>
          <a:lstStyle/>
          <a:p>
            <a:endParaRPr/>
          </a:p>
        </p:txBody>
      </p:sp>
      <p:sp>
        <p:nvSpPr>
          <p:cNvPr id="8" name="object 8"/>
          <p:cNvSpPr/>
          <p:nvPr/>
        </p:nvSpPr>
        <p:spPr>
          <a:xfrm>
            <a:off x="8423147" y="4474464"/>
            <a:ext cx="0" cy="277495"/>
          </a:xfrm>
          <a:custGeom>
            <a:avLst/>
            <a:gdLst/>
            <a:ahLst/>
            <a:cxnLst/>
            <a:rect l="l" t="t" r="r" b="b"/>
            <a:pathLst>
              <a:path h="277495">
                <a:moveTo>
                  <a:pt x="0" y="0"/>
                </a:moveTo>
                <a:lnTo>
                  <a:pt x="0" y="277368"/>
                </a:lnTo>
              </a:path>
            </a:pathLst>
          </a:custGeom>
          <a:ln w="64007">
            <a:solidFill>
              <a:srgbClr val="005286"/>
            </a:solidFill>
          </a:ln>
        </p:spPr>
        <p:txBody>
          <a:bodyPr wrap="square" lIns="0" tIns="0" rIns="0" bIns="0" rtlCol="0"/>
          <a:lstStyle/>
          <a:p>
            <a:endParaRPr/>
          </a:p>
        </p:txBody>
      </p:sp>
      <p:sp>
        <p:nvSpPr>
          <p:cNvPr id="9" name="object 9"/>
          <p:cNvSpPr/>
          <p:nvPr/>
        </p:nvSpPr>
        <p:spPr>
          <a:xfrm>
            <a:off x="8595359" y="4725923"/>
            <a:ext cx="274320" cy="0"/>
          </a:xfrm>
          <a:custGeom>
            <a:avLst/>
            <a:gdLst/>
            <a:ahLst/>
            <a:cxnLst/>
            <a:rect l="l" t="t" r="r" b="b"/>
            <a:pathLst>
              <a:path w="274320">
                <a:moveTo>
                  <a:pt x="0" y="0"/>
                </a:moveTo>
                <a:lnTo>
                  <a:pt x="274320" y="0"/>
                </a:lnTo>
              </a:path>
            </a:pathLst>
          </a:custGeom>
          <a:ln w="50800">
            <a:solidFill>
              <a:srgbClr val="005286"/>
            </a:solidFill>
          </a:ln>
        </p:spPr>
        <p:txBody>
          <a:bodyPr wrap="square" lIns="0" tIns="0" rIns="0" bIns="0" rtlCol="0"/>
          <a:lstStyle/>
          <a:p>
            <a:endParaRPr/>
          </a:p>
        </p:txBody>
      </p:sp>
      <p:sp>
        <p:nvSpPr>
          <p:cNvPr id="10" name="object 10"/>
          <p:cNvSpPr/>
          <p:nvPr/>
        </p:nvSpPr>
        <p:spPr>
          <a:xfrm>
            <a:off x="8628062" y="4474464"/>
            <a:ext cx="0" cy="226060"/>
          </a:xfrm>
          <a:custGeom>
            <a:avLst/>
            <a:gdLst/>
            <a:ahLst/>
            <a:cxnLst/>
            <a:rect l="l" t="t" r="r" b="b"/>
            <a:pathLst>
              <a:path h="226060">
                <a:moveTo>
                  <a:pt x="0" y="0"/>
                </a:moveTo>
                <a:lnTo>
                  <a:pt x="0" y="226060"/>
                </a:lnTo>
              </a:path>
            </a:pathLst>
          </a:custGeom>
          <a:ln w="65405">
            <a:solidFill>
              <a:srgbClr val="005286"/>
            </a:solidFill>
          </a:ln>
        </p:spPr>
        <p:txBody>
          <a:bodyPr wrap="square" lIns="0" tIns="0" rIns="0" bIns="0" rtlCol="0"/>
          <a:lstStyle/>
          <a:p>
            <a:endParaRPr/>
          </a:p>
        </p:txBody>
      </p:sp>
      <p:sp>
        <p:nvSpPr>
          <p:cNvPr id="11" name="object 11"/>
          <p:cNvSpPr/>
          <p:nvPr/>
        </p:nvSpPr>
        <p:spPr>
          <a:xfrm>
            <a:off x="7586471" y="4602479"/>
            <a:ext cx="405765" cy="106680"/>
          </a:xfrm>
          <a:custGeom>
            <a:avLst/>
            <a:gdLst/>
            <a:ahLst/>
            <a:cxnLst/>
            <a:rect l="l" t="t" r="r" b="b"/>
            <a:pathLst>
              <a:path w="405765" h="106679">
                <a:moveTo>
                  <a:pt x="405383" y="0"/>
                </a:moveTo>
                <a:lnTo>
                  <a:pt x="57023" y="0"/>
                </a:lnTo>
                <a:lnTo>
                  <a:pt x="0" y="106680"/>
                </a:lnTo>
                <a:lnTo>
                  <a:pt x="405383" y="0"/>
                </a:lnTo>
                <a:close/>
              </a:path>
            </a:pathLst>
          </a:custGeom>
          <a:solidFill>
            <a:srgbClr val="00885F"/>
          </a:solidFill>
        </p:spPr>
        <p:txBody>
          <a:bodyPr wrap="square" lIns="0" tIns="0" rIns="0" bIns="0" rtlCol="0"/>
          <a:lstStyle/>
          <a:p>
            <a:endParaRPr/>
          </a:p>
        </p:txBody>
      </p:sp>
      <p:sp>
        <p:nvSpPr>
          <p:cNvPr id="12" name="object 12"/>
          <p:cNvSpPr txBox="1">
            <a:spLocks noGrp="1"/>
          </p:cNvSpPr>
          <p:nvPr>
            <p:ph type="title"/>
          </p:nvPr>
        </p:nvSpPr>
        <p:spPr>
          <a:xfrm>
            <a:off x="437184" y="2037969"/>
            <a:ext cx="1335405" cy="347345"/>
          </a:xfrm>
          <a:prstGeom prst="rect">
            <a:avLst/>
          </a:prstGeom>
        </p:spPr>
        <p:txBody>
          <a:bodyPr vert="horz" wrap="square" lIns="0" tIns="13970" rIns="0" bIns="0" rtlCol="0">
            <a:spAutoFit/>
          </a:bodyPr>
          <a:lstStyle/>
          <a:p>
            <a:pPr marL="12700">
              <a:lnSpc>
                <a:spcPct val="100000"/>
              </a:lnSpc>
              <a:spcBef>
                <a:spcPts val="110"/>
              </a:spcBef>
            </a:pPr>
            <a:r>
              <a:rPr lang="ja-JP" altLang="en-US" sz="2100" dirty="0">
                <a:ea typeface="Meiryo UI" panose="020B0604030504040204" pitchFamily="50" charset="-128"/>
              </a:rPr>
              <a:t>質問</a:t>
            </a:r>
            <a:endParaRPr sz="2100" dirty="0">
              <a:ea typeface="Meiryo UI" panose="020B0604030504040204" pitchFamily="50"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5800" y="1164314"/>
            <a:ext cx="7503159" cy="599523"/>
          </a:xfrm>
          <a:prstGeom prst="rect">
            <a:avLst/>
          </a:prstGeom>
        </p:spPr>
        <p:txBody>
          <a:bodyPr vert="horz" wrap="square" lIns="0" tIns="73025" rIns="0" bIns="0" rtlCol="0">
            <a:spAutoFit/>
          </a:bodyPr>
          <a:lstStyle/>
          <a:p>
            <a:pPr marL="12700">
              <a:lnSpc>
                <a:spcPct val="100000"/>
              </a:lnSpc>
              <a:spcBef>
                <a:spcPts val="575"/>
              </a:spcBef>
              <a:tabLst>
                <a:tab pos="356870" algn="l"/>
              </a:tabLst>
            </a:pPr>
            <a:r>
              <a:rPr sz="1100" b="1" dirty="0">
                <a:solidFill>
                  <a:srgbClr val="005286"/>
                </a:solidFill>
                <a:latin typeface="Arial"/>
                <a:ea typeface="Meiryo UI" panose="020B0604030504040204" pitchFamily="50" charset="-128"/>
                <a:cs typeface="Arial"/>
              </a:rPr>
              <a:t>3.	</a:t>
            </a:r>
            <a:r>
              <a:rPr lang="ja-JP" altLang="en-US" sz="1100" b="1" spc="-5" dirty="0">
                <a:solidFill>
                  <a:srgbClr val="484848"/>
                </a:solidFill>
                <a:latin typeface="Arial"/>
                <a:ea typeface="Meiryo UI" panose="020B0604030504040204" pitchFamily="50" charset="-128"/>
                <a:cs typeface="Arial"/>
              </a:rPr>
              <a:t>提出後の請求書を取消または無効にすることは出来ますか</a:t>
            </a:r>
            <a:r>
              <a:rPr lang="en-US" altLang="ja-JP" sz="1100" b="1" spc="-5"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5080" algn="just">
              <a:lnSpc>
                <a:spcPct val="95000"/>
              </a:lnSpc>
              <a:spcBef>
                <a:spcPts val="500"/>
              </a:spcBef>
            </a:pPr>
            <a:r>
              <a:rPr lang="ja-JP" altLang="en-US" sz="1000" spc="0" dirty="0">
                <a:solidFill>
                  <a:srgbClr val="484848"/>
                </a:solidFill>
                <a:latin typeface="Arial"/>
                <a:ea typeface="Meiryo UI" panose="020B0604030504040204" pitchFamily="50" charset="-128"/>
                <a:cs typeface="Arial"/>
              </a:rPr>
              <a:t>請求書の提出後、</a:t>
            </a:r>
            <a:r>
              <a:rPr lang="en-US" altLang="ja-JP" sz="1000" spc="0" dirty="0">
                <a:solidFill>
                  <a:srgbClr val="484848"/>
                </a:solidFill>
                <a:latin typeface="Arial"/>
                <a:ea typeface="Meiryo UI" panose="020B0604030504040204" pitchFamily="50" charset="-128"/>
                <a:cs typeface="Arial"/>
              </a:rPr>
              <a:t>CSP</a:t>
            </a:r>
            <a:r>
              <a:rPr lang="ja-JP" altLang="en-US" sz="1000" spc="0" dirty="0">
                <a:solidFill>
                  <a:srgbClr val="484848"/>
                </a:solidFill>
                <a:latin typeface="Arial"/>
                <a:ea typeface="Meiryo UI" panose="020B0604030504040204" pitchFamily="50" charset="-128"/>
                <a:cs typeface="Arial"/>
              </a:rPr>
              <a:t>で取消またはいかなる変更も行うことはできません。請求書が承認されていない場合は、請求書の却下</a:t>
            </a:r>
            <a:r>
              <a:rPr lang="en-US" altLang="ja-JP" sz="1000" spc="0" dirty="0">
                <a:solidFill>
                  <a:srgbClr val="484848"/>
                </a:solidFill>
                <a:latin typeface="Arial"/>
                <a:ea typeface="Meiryo UI" panose="020B0604030504040204" pitchFamily="50" charset="-128"/>
                <a:cs typeface="Arial"/>
              </a:rPr>
              <a:t>/</a:t>
            </a:r>
            <a:r>
              <a:rPr lang="ja-JP" altLang="en-US" sz="1000" spc="0" dirty="0">
                <a:solidFill>
                  <a:srgbClr val="484848"/>
                </a:solidFill>
                <a:latin typeface="Arial"/>
                <a:ea typeface="Meiryo UI" panose="020B0604030504040204" pitchFamily="50" charset="-128"/>
                <a:cs typeface="Arial"/>
              </a:rPr>
              <a:t>修正のためジェイビルファイナンスへ連絡してください。クレジットノートが承認された後、その注文書に対しる新しい請求書を発行することができます。</a:t>
            </a:r>
            <a:endParaRPr sz="1000" dirty="0">
              <a:latin typeface="Arial"/>
              <a:ea typeface="Meiryo UI" panose="020B0604030504040204" pitchFamily="50" charset="-128"/>
              <a:cs typeface="Arial"/>
            </a:endParaRPr>
          </a:p>
        </p:txBody>
      </p:sp>
      <p:sp>
        <p:nvSpPr>
          <p:cNvPr id="4" name="object 4"/>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20</a:t>
            </a:fld>
            <a:endParaRPr spc="-5" dirty="0"/>
          </a:p>
        </p:txBody>
      </p:sp>
      <p:sp>
        <p:nvSpPr>
          <p:cNvPr id="3" name="object 3"/>
          <p:cNvSpPr txBox="1">
            <a:spLocks noGrp="1"/>
          </p:cNvSpPr>
          <p:nvPr>
            <p:ph type="title"/>
          </p:nvPr>
        </p:nvSpPr>
        <p:spPr>
          <a:xfrm>
            <a:off x="669442" y="521334"/>
            <a:ext cx="2239010" cy="289823"/>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請求書修正</a:t>
            </a:r>
            <a:endParaRPr sz="1800" dirty="0">
              <a:ea typeface="Meiryo UI" panose="020B0604030504040204"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3178" y="1224152"/>
            <a:ext cx="7691222" cy="682879"/>
          </a:xfrm>
          <a:prstGeom prst="rect">
            <a:avLst/>
          </a:prstGeom>
        </p:spPr>
        <p:txBody>
          <a:bodyPr vert="horz" wrap="square" lIns="0" tIns="13335" rIns="0" bIns="0" rtlCol="0">
            <a:spAutoFit/>
          </a:bodyPr>
          <a:lstStyle/>
          <a:p>
            <a:pPr marL="12700">
              <a:lnSpc>
                <a:spcPts val="1285"/>
              </a:lnSpc>
              <a:spcBef>
                <a:spcPts val="105"/>
              </a:spcBef>
              <a:tabLst>
                <a:tab pos="356870" algn="l"/>
              </a:tabLst>
            </a:pPr>
            <a:r>
              <a:rPr sz="1100" b="1" dirty="0">
                <a:solidFill>
                  <a:srgbClr val="005286"/>
                </a:solidFill>
                <a:latin typeface="Arial"/>
                <a:ea typeface="Meiryo UI" panose="020B0604030504040204" pitchFamily="50" charset="-128"/>
                <a:cs typeface="Arial"/>
              </a:rPr>
              <a:t>1.	</a:t>
            </a:r>
            <a:r>
              <a:rPr lang="ja-JP" altLang="en-US" sz="1100" b="1" dirty="0">
                <a:solidFill>
                  <a:srgbClr val="484848"/>
                </a:solidFill>
                <a:latin typeface="Arial"/>
                <a:ea typeface="Meiryo UI" panose="020B0604030504040204" pitchFamily="50" charset="-128"/>
                <a:cs typeface="Arial"/>
              </a:rPr>
              <a:t>様々なジェイビルプラント用に複数のお取引先様番号を持っています。お取引先様情報を別々に登録する必要がありますか</a:t>
            </a:r>
            <a:r>
              <a:rPr lang="en-US" altLang="ja-JP" sz="1100" b="1"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5080">
              <a:lnSpc>
                <a:spcPct val="95000"/>
              </a:lnSpc>
              <a:spcBef>
                <a:spcPts val="495"/>
              </a:spcBef>
            </a:pPr>
            <a:r>
              <a:rPr lang="ja-JP" altLang="en-US" sz="1000" dirty="0">
                <a:solidFill>
                  <a:srgbClr val="484848"/>
                </a:solidFill>
                <a:latin typeface="Arial"/>
                <a:ea typeface="Meiryo UI" panose="020B0604030504040204" pitchFamily="50" charset="-128"/>
                <a:cs typeface="Arial"/>
              </a:rPr>
              <a:t>様々なジェイビル工場用に異なるお取引先様番号ある場合、複数の登録電子メールを受信します。これらの電子メールを介し複数のアカウントに登録できます。その後</a:t>
            </a:r>
            <a:r>
              <a:rPr lang="en-US" altLang="ja-JP" sz="1000" dirty="0">
                <a:solidFill>
                  <a:srgbClr val="484848"/>
                </a:solidFill>
                <a:latin typeface="Arial"/>
                <a:ea typeface="Meiryo UI" panose="020B0604030504040204" pitchFamily="50" charset="-128"/>
                <a:cs typeface="Arial"/>
              </a:rPr>
              <a:t>CSP</a:t>
            </a:r>
            <a:r>
              <a:rPr lang="ja-JP" altLang="en-US" sz="1000" dirty="0">
                <a:solidFill>
                  <a:srgbClr val="484848"/>
                </a:solidFill>
                <a:latin typeface="Arial"/>
                <a:ea typeface="Meiryo UI" panose="020B0604030504040204" pitchFamily="50" charset="-128"/>
                <a:cs typeface="Arial"/>
              </a:rPr>
              <a:t>のホームページ上であなたのアカウントを統合することができ、注文書と全てのジェイビル工場の請求書を管理するため</a:t>
            </a:r>
            <a:r>
              <a:rPr lang="en-US" altLang="ja-JP" sz="1000" dirty="0">
                <a:solidFill>
                  <a:srgbClr val="484848"/>
                </a:solidFill>
                <a:latin typeface="Arial"/>
                <a:ea typeface="Meiryo UI" panose="020B0604030504040204" pitchFamily="50" charset="-128"/>
                <a:cs typeface="Arial"/>
              </a:rPr>
              <a:t>1</a:t>
            </a:r>
            <a:r>
              <a:rPr lang="ja-JP" altLang="en-US" sz="1000" dirty="0">
                <a:solidFill>
                  <a:srgbClr val="484848"/>
                </a:solidFill>
                <a:latin typeface="Arial"/>
                <a:ea typeface="Meiryo UI" panose="020B0604030504040204" pitchFamily="50" charset="-128"/>
                <a:cs typeface="Arial"/>
              </a:rPr>
              <a:t>つのアカウントを使用できるようにします。</a:t>
            </a:r>
            <a:endParaRPr sz="1000" dirty="0">
              <a:latin typeface="Arial"/>
              <a:ea typeface="Meiryo UI" panose="020B0604030504040204" pitchFamily="50" charset="-128"/>
              <a:cs typeface="Arial"/>
            </a:endParaRPr>
          </a:p>
        </p:txBody>
      </p:sp>
      <p:sp>
        <p:nvSpPr>
          <p:cNvPr id="3" name="object 3"/>
          <p:cNvSpPr txBox="1">
            <a:spLocks noGrp="1"/>
          </p:cNvSpPr>
          <p:nvPr>
            <p:ph type="title"/>
          </p:nvPr>
        </p:nvSpPr>
        <p:spPr>
          <a:xfrm>
            <a:off x="669442" y="521334"/>
            <a:ext cx="2263140" cy="289823"/>
          </a:xfrm>
          <a:prstGeom prst="rect">
            <a:avLst/>
          </a:prstGeom>
        </p:spPr>
        <p:txBody>
          <a:bodyPr vert="horz" wrap="square" lIns="0" tIns="12700" rIns="0" bIns="0" rtlCol="0">
            <a:spAutoFit/>
          </a:bodyPr>
          <a:lstStyle/>
          <a:p>
            <a:pPr marL="12700">
              <a:lnSpc>
                <a:spcPct val="100000"/>
              </a:lnSpc>
              <a:spcBef>
                <a:spcPts val="100"/>
              </a:spcBef>
            </a:pPr>
            <a:r>
              <a:rPr lang="ja-JP" altLang="en-US" sz="1800" dirty="0">
                <a:solidFill>
                  <a:srgbClr val="005286"/>
                </a:solidFill>
                <a:ea typeface="Meiryo UI" panose="020B0604030504040204" pitchFamily="50" charset="-128"/>
              </a:rPr>
              <a:t>お取引先様登録</a:t>
            </a:r>
            <a:endParaRPr sz="1800" dirty="0">
              <a:ea typeface="Meiryo UI" panose="020B0604030504040204" pitchFamily="50" charset="-128"/>
            </a:endParaRPr>
          </a:p>
        </p:txBody>
      </p:sp>
      <p:sp>
        <p:nvSpPr>
          <p:cNvPr id="4" name="object 4"/>
          <p:cNvSpPr/>
          <p:nvPr/>
        </p:nvSpPr>
        <p:spPr>
          <a:xfrm>
            <a:off x="1560575" y="2090927"/>
            <a:ext cx="5608320" cy="2798064"/>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248655" y="2746247"/>
            <a:ext cx="1804670" cy="822960"/>
          </a:xfrm>
          <a:custGeom>
            <a:avLst/>
            <a:gdLst/>
            <a:ahLst/>
            <a:cxnLst/>
            <a:rect l="l" t="t" r="r" b="b"/>
            <a:pathLst>
              <a:path w="1804670" h="822960">
                <a:moveTo>
                  <a:pt x="0" y="822960"/>
                </a:moveTo>
                <a:lnTo>
                  <a:pt x="1804416" y="822960"/>
                </a:lnTo>
                <a:lnTo>
                  <a:pt x="1804416" y="0"/>
                </a:lnTo>
                <a:lnTo>
                  <a:pt x="0" y="0"/>
                </a:lnTo>
                <a:lnTo>
                  <a:pt x="0" y="822960"/>
                </a:lnTo>
                <a:close/>
              </a:path>
            </a:pathLst>
          </a:custGeom>
          <a:ln w="18288">
            <a:solidFill>
              <a:srgbClr val="FF0000"/>
            </a:solidFill>
          </a:ln>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21</a:t>
            </a:fld>
            <a:endParaRPr spc="-5"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3178" y="1224152"/>
            <a:ext cx="7337425" cy="398186"/>
          </a:xfrm>
          <a:prstGeom prst="rect">
            <a:avLst/>
          </a:prstGeom>
        </p:spPr>
        <p:txBody>
          <a:bodyPr vert="horz" wrap="square" lIns="0" tIns="13335" rIns="0" bIns="0" rtlCol="0">
            <a:spAutoFit/>
          </a:bodyPr>
          <a:lstStyle/>
          <a:p>
            <a:pPr marL="12700">
              <a:lnSpc>
                <a:spcPts val="1285"/>
              </a:lnSpc>
              <a:spcBef>
                <a:spcPts val="105"/>
              </a:spcBef>
              <a:tabLst>
                <a:tab pos="356870" algn="l"/>
              </a:tabLst>
            </a:pPr>
            <a:r>
              <a:rPr sz="1100" b="1" dirty="0">
                <a:solidFill>
                  <a:srgbClr val="005286"/>
                </a:solidFill>
                <a:latin typeface="Arial"/>
                <a:ea typeface="Meiryo UI" panose="020B0604030504040204" pitchFamily="50" charset="-128"/>
                <a:cs typeface="Arial"/>
              </a:rPr>
              <a:t>1.	</a:t>
            </a:r>
            <a:r>
              <a:rPr lang="ja-JP" altLang="en-US" sz="1100" b="1" spc="-5" dirty="0">
                <a:solidFill>
                  <a:srgbClr val="484848"/>
                </a:solidFill>
                <a:latin typeface="Arial"/>
                <a:ea typeface="Meiryo UI" panose="020B0604030504040204" pitchFamily="50" charset="-128"/>
                <a:cs typeface="Arial"/>
              </a:rPr>
              <a:t>「支払銀行住所」とは何ですか</a:t>
            </a:r>
            <a:r>
              <a:rPr lang="en-US" altLang="ja-JP" sz="1100" b="1" spc="-5" dirty="0">
                <a:solidFill>
                  <a:srgbClr val="484848"/>
                </a:solidFill>
                <a:latin typeface="Arial"/>
                <a:ea typeface="Meiryo UI" panose="020B0604030504040204" pitchFamily="50" charset="-128"/>
                <a:cs typeface="Arial"/>
              </a:rPr>
              <a:t>?</a:t>
            </a:r>
            <a:r>
              <a:rPr lang="ja-JP" altLang="en-US" sz="1100" b="1" spc="-5" dirty="0">
                <a:solidFill>
                  <a:srgbClr val="484848"/>
                </a:solidFill>
                <a:latin typeface="Arial"/>
                <a:ea typeface="Meiryo UI" panose="020B0604030504040204" pitchFamily="50" charset="-128"/>
                <a:cs typeface="Arial"/>
              </a:rPr>
              <a:t>　銀行住所または会社住所ですか</a:t>
            </a:r>
            <a:r>
              <a:rPr lang="en-US" altLang="ja-JP" sz="1100" b="1" spc="-5" dirty="0">
                <a:solidFill>
                  <a:srgbClr val="484848"/>
                </a:solidFill>
                <a:latin typeface="Arial"/>
                <a:ea typeface="Meiryo UI" panose="020B0604030504040204" pitchFamily="50" charset="-128"/>
                <a:cs typeface="Arial"/>
              </a:rPr>
              <a:t>?</a:t>
            </a:r>
            <a:r>
              <a:rPr lang="ja-JP" altLang="en-US" sz="1100" b="1" spc="-5" dirty="0">
                <a:solidFill>
                  <a:srgbClr val="484848"/>
                </a:solidFill>
                <a:latin typeface="Arial"/>
                <a:ea typeface="Meiryo UI" panose="020B0604030504040204" pitchFamily="50" charset="-128"/>
                <a:cs typeface="Arial"/>
              </a:rPr>
              <a:t>　フォーマットの要求事項は何かありますか</a:t>
            </a:r>
            <a:r>
              <a:rPr lang="en-US" altLang="ja-JP" sz="1100" b="1" spc="-5"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5080">
              <a:lnSpc>
                <a:spcPts val="1150"/>
              </a:lnSpc>
              <a:spcBef>
                <a:spcPts val="515"/>
              </a:spcBef>
            </a:pPr>
            <a:r>
              <a:rPr lang="ja-JP" altLang="en-US" sz="1000" spc="-5" dirty="0">
                <a:solidFill>
                  <a:srgbClr val="484848"/>
                </a:solidFill>
                <a:latin typeface="Arial"/>
                <a:ea typeface="Meiryo UI" panose="020B0604030504040204" pitchFamily="50" charset="-128"/>
                <a:cs typeface="Arial"/>
              </a:rPr>
              <a:t>支払銀行住所にあなたの会社の住所を記入してください。住所の行の一部にはフォーマットの要求事項があります。（例。、郵便番号）</a:t>
            </a:r>
            <a:endParaRPr sz="1000" dirty="0">
              <a:latin typeface="Arial"/>
              <a:ea typeface="Meiryo UI" panose="020B0604030504040204" pitchFamily="50" charset="-128"/>
              <a:cs typeface="Arial"/>
            </a:endParaRPr>
          </a:p>
        </p:txBody>
      </p:sp>
      <p:sp>
        <p:nvSpPr>
          <p:cNvPr id="4" name="object 4"/>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22</a:t>
            </a:fld>
            <a:endParaRPr spc="-5" dirty="0"/>
          </a:p>
        </p:txBody>
      </p:sp>
      <p:sp>
        <p:nvSpPr>
          <p:cNvPr id="3" name="object 3"/>
          <p:cNvSpPr txBox="1">
            <a:spLocks noGrp="1"/>
          </p:cNvSpPr>
          <p:nvPr>
            <p:ph type="title"/>
          </p:nvPr>
        </p:nvSpPr>
        <p:spPr>
          <a:xfrm>
            <a:off x="669442" y="521334"/>
            <a:ext cx="3036570"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10" dirty="0">
                <a:solidFill>
                  <a:srgbClr val="005286"/>
                </a:solidFill>
                <a:ea typeface="Meiryo UI" panose="020B0604030504040204" pitchFamily="50" charset="-128"/>
              </a:rPr>
              <a:t>支払銀行住所</a:t>
            </a:r>
            <a:endParaRPr sz="1800" dirty="0">
              <a:ea typeface="Meiryo UI" panose="020B0604030504040204" pitchFamily="50"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3178" y="1164314"/>
            <a:ext cx="7427595" cy="3192541"/>
          </a:xfrm>
          <a:prstGeom prst="rect">
            <a:avLst/>
          </a:prstGeom>
        </p:spPr>
        <p:txBody>
          <a:bodyPr vert="horz" wrap="square" lIns="0" tIns="73025" rIns="0" bIns="0" rtlCol="0">
            <a:spAutoFit/>
          </a:bodyPr>
          <a:lstStyle/>
          <a:p>
            <a:pPr marL="356870" indent="-344170">
              <a:lnSpc>
                <a:spcPct val="100000"/>
              </a:lnSpc>
              <a:spcBef>
                <a:spcPts val="575"/>
              </a:spcBef>
              <a:buClr>
                <a:srgbClr val="005286"/>
              </a:buClr>
              <a:buFont typeface="Arial"/>
              <a:buAutoNum type="arabicPeriod"/>
              <a:tabLst>
                <a:tab pos="356870" algn="l"/>
                <a:tab pos="357505" algn="l"/>
              </a:tabLst>
            </a:pPr>
            <a:r>
              <a:rPr lang="en-US" altLang="ja-JP" sz="1100" b="1" spc="-5" dirty="0">
                <a:solidFill>
                  <a:srgbClr val="484848"/>
                </a:solidFill>
                <a:latin typeface="Arial"/>
                <a:ea typeface="Meiryo UI" panose="020B0604030504040204" pitchFamily="50" charset="-128"/>
                <a:cs typeface="Arial"/>
              </a:rPr>
              <a:t>CPS</a:t>
            </a:r>
            <a:r>
              <a:rPr lang="ja-JP" altLang="en-US" sz="1100" b="1" spc="-5" dirty="0">
                <a:solidFill>
                  <a:srgbClr val="484848"/>
                </a:solidFill>
                <a:latin typeface="Arial"/>
                <a:ea typeface="Meiryo UI" panose="020B0604030504040204" pitchFamily="50" charset="-128"/>
                <a:cs typeface="Arial"/>
              </a:rPr>
              <a:t>で商品の受入状況を確認できますか</a:t>
            </a:r>
            <a:r>
              <a:rPr lang="en-US" altLang="ja-JP" sz="1100" b="1" spc="-5" dirty="0">
                <a:solidFill>
                  <a:srgbClr val="484848"/>
                </a:solidFill>
                <a:latin typeface="Arial"/>
                <a:ea typeface="Meiryo UI" panose="020B0604030504040204" pitchFamily="50" charset="-128"/>
                <a:cs typeface="Arial"/>
              </a:rPr>
              <a:t>? </a:t>
            </a:r>
            <a:endParaRPr sz="1100" dirty="0">
              <a:latin typeface="Arial"/>
              <a:ea typeface="Meiryo UI" panose="020B0604030504040204" pitchFamily="50" charset="-128"/>
              <a:cs typeface="Arial"/>
            </a:endParaRPr>
          </a:p>
          <a:p>
            <a:pPr marL="351155">
              <a:lnSpc>
                <a:spcPct val="100000"/>
              </a:lnSpc>
              <a:spcBef>
                <a:spcPts val="439"/>
              </a:spcBef>
            </a:pPr>
            <a:r>
              <a:rPr lang="ja-JP" altLang="en-US" sz="1000" dirty="0">
                <a:solidFill>
                  <a:srgbClr val="484848"/>
                </a:solidFill>
                <a:latin typeface="Arial"/>
                <a:ea typeface="Meiryo UI" panose="020B0604030504040204" pitchFamily="50" charset="-128"/>
                <a:cs typeface="Arial"/>
              </a:rPr>
              <a:t>商品入荷状況の確認昨日はありません。</a:t>
            </a:r>
            <a:r>
              <a:rPr sz="1000" dirty="0">
                <a:solidFill>
                  <a:srgbClr val="484848"/>
                </a:solidFill>
                <a:latin typeface="Arial"/>
                <a:ea typeface="Meiryo UI" panose="020B0604030504040204" pitchFamily="50" charset="-128"/>
                <a:cs typeface="Arial"/>
              </a:rPr>
              <a:t>There</a:t>
            </a:r>
            <a:r>
              <a:rPr sz="1000" spc="-25" dirty="0">
                <a:solidFill>
                  <a:srgbClr val="484848"/>
                </a:solidFill>
                <a:latin typeface="Arial"/>
                <a:ea typeface="Meiryo UI" panose="020B0604030504040204" pitchFamily="50" charset="-128"/>
                <a:cs typeface="Arial"/>
              </a:rPr>
              <a:t> </a:t>
            </a:r>
            <a:r>
              <a:rPr sz="1000" spc="0" dirty="0">
                <a:solidFill>
                  <a:srgbClr val="484848"/>
                </a:solidFill>
                <a:latin typeface="Arial"/>
                <a:ea typeface="Meiryo UI" panose="020B0604030504040204" pitchFamily="50" charset="-128"/>
                <a:cs typeface="Arial"/>
              </a:rPr>
              <a:t>is</a:t>
            </a:r>
            <a:r>
              <a:rPr sz="1000" spc="-40" dirty="0">
                <a:solidFill>
                  <a:srgbClr val="484848"/>
                </a:solidFill>
                <a:latin typeface="Arial"/>
                <a:ea typeface="Meiryo UI" panose="020B0604030504040204" pitchFamily="50" charset="-128"/>
                <a:cs typeface="Arial"/>
              </a:rPr>
              <a:t> </a:t>
            </a:r>
            <a:r>
              <a:rPr sz="1000" spc="-5" dirty="0">
                <a:solidFill>
                  <a:srgbClr val="484848"/>
                </a:solidFill>
                <a:latin typeface="Arial"/>
                <a:ea typeface="Meiryo UI" panose="020B0604030504040204" pitchFamily="50" charset="-128"/>
                <a:cs typeface="Arial"/>
              </a:rPr>
              <a:t>no</a:t>
            </a:r>
            <a:r>
              <a:rPr sz="1000" dirty="0">
                <a:solidFill>
                  <a:srgbClr val="484848"/>
                </a:solidFill>
                <a:latin typeface="Arial"/>
                <a:ea typeface="Meiryo UI" panose="020B0604030504040204" pitchFamily="50" charset="-128"/>
                <a:cs typeface="Arial"/>
              </a:rPr>
              <a:t> </a:t>
            </a:r>
            <a:r>
              <a:rPr sz="1000" spc="-5" dirty="0">
                <a:solidFill>
                  <a:srgbClr val="484848"/>
                </a:solidFill>
                <a:latin typeface="Arial"/>
                <a:ea typeface="Meiryo UI" panose="020B0604030504040204" pitchFamily="50" charset="-128"/>
                <a:cs typeface="Arial"/>
              </a:rPr>
              <a:t>goods</a:t>
            </a:r>
            <a:r>
              <a:rPr sz="1000" spc="-15" dirty="0">
                <a:solidFill>
                  <a:srgbClr val="484848"/>
                </a:solidFill>
                <a:latin typeface="Arial"/>
                <a:ea typeface="Meiryo UI" panose="020B0604030504040204" pitchFamily="50" charset="-128"/>
                <a:cs typeface="Arial"/>
              </a:rPr>
              <a:t> </a:t>
            </a:r>
            <a:r>
              <a:rPr sz="1000" dirty="0">
                <a:solidFill>
                  <a:srgbClr val="484848"/>
                </a:solidFill>
                <a:latin typeface="Arial"/>
                <a:ea typeface="Meiryo UI" panose="020B0604030504040204" pitchFamily="50" charset="-128"/>
                <a:cs typeface="Arial"/>
              </a:rPr>
              <a:t>receiving</a:t>
            </a:r>
            <a:r>
              <a:rPr sz="1000" spc="-95" dirty="0">
                <a:solidFill>
                  <a:srgbClr val="484848"/>
                </a:solidFill>
                <a:latin typeface="Arial"/>
                <a:ea typeface="Meiryo UI" panose="020B0604030504040204" pitchFamily="50" charset="-128"/>
                <a:cs typeface="Arial"/>
              </a:rPr>
              <a:t> </a:t>
            </a:r>
            <a:r>
              <a:rPr sz="1000" spc="-5" dirty="0">
                <a:solidFill>
                  <a:srgbClr val="484848"/>
                </a:solidFill>
                <a:latin typeface="Arial"/>
                <a:ea typeface="Meiryo UI" panose="020B0604030504040204" pitchFamily="50" charset="-128"/>
                <a:cs typeface="Arial"/>
              </a:rPr>
              <a:t>status</a:t>
            </a:r>
            <a:r>
              <a:rPr sz="1000" spc="-15" dirty="0">
                <a:solidFill>
                  <a:srgbClr val="484848"/>
                </a:solidFill>
                <a:latin typeface="Arial"/>
                <a:ea typeface="Meiryo UI" panose="020B0604030504040204" pitchFamily="50" charset="-128"/>
                <a:cs typeface="Arial"/>
              </a:rPr>
              <a:t> </a:t>
            </a:r>
            <a:r>
              <a:rPr sz="1000" dirty="0">
                <a:solidFill>
                  <a:srgbClr val="484848"/>
                </a:solidFill>
                <a:latin typeface="Arial"/>
                <a:ea typeface="Meiryo UI" panose="020B0604030504040204" pitchFamily="50" charset="-128"/>
                <a:cs typeface="Arial"/>
              </a:rPr>
              <a:t>checking</a:t>
            </a:r>
            <a:r>
              <a:rPr sz="1000" spc="-50" dirty="0">
                <a:solidFill>
                  <a:srgbClr val="484848"/>
                </a:solidFill>
                <a:latin typeface="Arial"/>
                <a:ea typeface="Meiryo UI" panose="020B0604030504040204" pitchFamily="50" charset="-128"/>
                <a:cs typeface="Arial"/>
              </a:rPr>
              <a:t> </a:t>
            </a:r>
            <a:r>
              <a:rPr sz="1000" dirty="0">
                <a:solidFill>
                  <a:srgbClr val="484848"/>
                </a:solidFill>
                <a:latin typeface="Arial"/>
                <a:ea typeface="Meiryo UI" panose="020B0604030504040204" pitchFamily="50" charset="-128"/>
                <a:cs typeface="Arial"/>
              </a:rPr>
              <a:t>function.</a:t>
            </a:r>
            <a:endParaRPr sz="1000" dirty="0">
              <a:latin typeface="Arial"/>
              <a:ea typeface="Meiryo UI" panose="020B0604030504040204" pitchFamily="50" charset="-128"/>
              <a:cs typeface="Arial"/>
            </a:endParaRPr>
          </a:p>
          <a:p>
            <a:pPr marL="356870" indent="-344170">
              <a:lnSpc>
                <a:spcPct val="100000"/>
              </a:lnSpc>
              <a:spcBef>
                <a:spcPts val="425"/>
              </a:spcBef>
              <a:buClr>
                <a:srgbClr val="005286"/>
              </a:buClr>
              <a:buAutoNum type="arabicPeriod" startAt="2"/>
              <a:tabLst>
                <a:tab pos="356870" algn="l"/>
                <a:tab pos="357505" algn="l"/>
              </a:tabLst>
            </a:pPr>
            <a:r>
              <a:rPr lang="en-US" altLang="ja-JP" sz="1100" b="1" spc="-5" dirty="0">
                <a:solidFill>
                  <a:srgbClr val="484848"/>
                </a:solidFill>
                <a:latin typeface="Arial"/>
                <a:ea typeface="Meiryo UI" panose="020B0604030504040204" pitchFamily="50" charset="-128"/>
                <a:cs typeface="Arial"/>
              </a:rPr>
              <a:t>CSP</a:t>
            </a:r>
            <a:r>
              <a:rPr lang="ja-JP" altLang="en-US" sz="1100" b="1" spc="-5" dirty="0">
                <a:solidFill>
                  <a:srgbClr val="484848"/>
                </a:solidFill>
                <a:latin typeface="Arial"/>
                <a:ea typeface="Meiryo UI" panose="020B0604030504040204" pitchFamily="50" charset="-128"/>
                <a:cs typeface="Arial"/>
              </a:rPr>
              <a:t>で委託</a:t>
            </a:r>
            <a:r>
              <a:rPr lang="en-US" altLang="ja-JP" sz="1100" b="1" spc="-5" dirty="0">
                <a:solidFill>
                  <a:srgbClr val="484848"/>
                </a:solidFill>
                <a:latin typeface="Arial"/>
                <a:ea typeface="Meiryo UI" panose="020B0604030504040204" pitchFamily="50" charset="-128"/>
                <a:cs typeface="Arial"/>
              </a:rPr>
              <a:t>/JIT/</a:t>
            </a:r>
            <a:r>
              <a:rPr lang="ja-JP" altLang="en-US" sz="1100" b="1" spc="-5" dirty="0">
                <a:solidFill>
                  <a:srgbClr val="484848"/>
                </a:solidFill>
                <a:latin typeface="Arial"/>
                <a:ea typeface="Meiryo UI" panose="020B0604030504040204" pitchFamily="50" charset="-128"/>
                <a:cs typeface="Arial"/>
              </a:rPr>
              <a:t>分納契約取引を処理できますか</a:t>
            </a:r>
            <a:r>
              <a:rPr lang="en-US" altLang="ja-JP" sz="1100" b="1" spc="-5"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a:lnSpc>
                <a:spcPts val="1165"/>
              </a:lnSpc>
              <a:spcBef>
                <a:spcPts val="459"/>
              </a:spcBef>
            </a:pPr>
            <a:r>
              <a:rPr lang="ja-JP" altLang="en-US" sz="1000" spc="-5" dirty="0">
                <a:solidFill>
                  <a:srgbClr val="484848"/>
                </a:solidFill>
                <a:latin typeface="Arial"/>
                <a:ea typeface="Meiryo UI" panose="020B0604030504040204" pitchFamily="50" charset="-128"/>
                <a:cs typeface="Arial"/>
              </a:rPr>
              <a:t>いいえ。</a:t>
            </a:r>
            <a:r>
              <a:rPr lang="en-US" altLang="ja-JP" sz="1000" spc="-5" dirty="0">
                <a:solidFill>
                  <a:srgbClr val="484848"/>
                </a:solidFill>
                <a:latin typeface="Arial"/>
                <a:ea typeface="Meiryo UI" panose="020B0604030504040204" pitchFamily="50" charset="-128"/>
                <a:cs typeface="Arial"/>
              </a:rPr>
              <a:t>CSP</a:t>
            </a:r>
            <a:r>
              <a:rPr lang="ja-JP" altLang="en-US" sz="1000" spc="-5" dirty="0">
                <a:solidFill>
                  <a:srgbClr val="484848"/>
                </a:solidFill>
                <a:latin typeface="Arial"/>
                <a:ea typeface="Meiryo UI" panose="020B0604030504040204" pitchFamily="50" charset="-128"/>
                <a:cs typeface="Arial"/>
              </a:rPr>
              <a:t>は非生産資材</a:t>
            </a:r>
            <a:r>
              <a:rPr lang="en-US" altLang="ja-JP" sz="1000" spc="-5" dirty="0">
                <a:solidFill>
                  <a:srgbClr val="484848"/>
                </a:solidFill>
                <a:latin typeface="Arial"/>
                <a:ea typeface="Meiryo UI" panose="020B0604030504040204" pitchFamily="50" charset="-128"/>
                <a:cs typeface="Arial"/>
              </a:rPr>
              <a:t>/</a:t>
            </a:r>
            <a:r>
              <a:rPr lang="ja-JP" altLang="en-US" sz="1000" spc="-5" dirty="0">
                <a:solidFill>
                  <a:srgbClr val="484848"/>
                </a:solidFill>
                <a:latin typeface="Arial"/>
                <a:ea typeface="Meiryo UI" panose="020B0604030504040204" pitchFamily="50" charset="-128"/>
                <a:cs typeface="Arial"/>
              </a:rPr>
              <a:t>サービス供給のために利用されています。</a:t>
            </a:r>
            <a:endParaRPr sz="1000" dirty="0">
              <a:latin typeface="Arial"/>
              <a:ea typeface="Meiryo UI" panose="020B0604030504040204" pitchFamily="50" charset="-128"/>
              <a:cs typeface="Arial"/>
            </a:endParaRPr>
          </a:p>
          <a:p>
            <a:pPr marL="356870" indent="-344170">
              <a:lnSpc>
                <a:spcPct val="100000"/>
              </a:lnSpc>
              <a:spcBef>
                <a:spcPts val="430"/>
              </a:spcBef>
              <a:buClr>
                <a:srgbClr val="005286"/>
              </a:buClr>
              <a:buAutoNum type="arabicPeriod" startAt="3"/>
              <a:tabLst>
                <a:tab pos="356870" algn="l"/>
                <a:tab pos="357505" algn="l"/>
              </a:tabLst>
            </a:pPr>
            <a:r>
              <a:rPr lang="ja-JP" altLang="en-US" sz="1100" b="1" spc="-5" dirty="0">
                <a:solidFill>
                  <a:srgbClr val="484848"/>
                </a:solidFill>
                <a:latin typeface="Arial"/>
                <a:ea typeface="Meiryo UI" panose="020B0604030504040204" pitchFamily="50" charset="-128"/>
                <a:cs typeface="Arial"/>
              </a:rPr>
              <a:t>稼働開始後に質問がある場合、誰かに助けを求めることができますか</a:t>
            </a:r>
            <a:r>
              <a:rPr lang="en-US" altLang="ja-JP" sz="1100" b="1" spc="-5" dirty="0">
                <a:solidFill>
                  <a:srgbClr val="484848"/>
                </a:solidFill>
                <a:latin typeface="Arial"/>
                <a:ea typeface="Meiryo UI" panose="020B0604030504040204" pitchFamily="50" charset="-128"/>
                <a:cs typeface="Arial"/>
              </a:rPr>
              <a:t>?</a:t>
            </a:r>
            <a:r>
              <a:rPr lang="ja-JP" altLang="en-US" sz="1100" b="1" spc="-5" dirty="0">
                <a:solidFill>
                  <a:srgbClr val="484848"/>
                </a:solidFill>
                <a:latin typeface="Arial"/>
                <a:ea typeface="Meiryo UI" panose="020B0604030504040204" pitchFamily="50" charset="-128"/>
                <a:cs typeface="Arial"/>
              </a:rPr>
              <a:t>　中国語の問い合わせサービスはありますか</a:t>
            </a:r>
            <a:r>
              <a:rPr lang="en-US" altLang="ja-JP" sz="1100" b="1" spc="-5" dirty="0">
                <a:solidFill>
                  <a:srgbClr val="484848"/>
                </a:solidFill>
                <a:latin typeface="Arial"/>
                <a:ea typeface="Meiryo UI" panose="020B0604030504040204" pitchFamily="50" charset="-128"/>
                <a:cs typeface="Arial"/>
              </a:rPr>
              <a:t>? </a:t>
            </a:r>
            <a:endParaRPr sz="1100" dirty="0">
              <a:latin typeface="Arial"/>
              <a:ea typeface="Meiryo UI" panose="020B0604030504040204" pitchFamily="50" charset="-128"/>
              <a:cs typeface="Arial"/>
            </a:endParaRPr>
          </a:p>
          <a:p>
            <a:pPr marL="351155">
              <a:lnSpc>
                <a:spcPct val="100000"/>
              </a:lnSpc>
              <a:spcBef>
                <a:spcPts val="434"/>
              </a:spcBef>
            </a:pPr>
            <a:r>
              <a:rPr lang="ja-JP" altLang="en-US" sz="1000" spc="0" dirty="0">
                <a:solidFill>
                  <a:srgbClr val="484848"/>
                </a:solidFill>
                <a:latin typeface="Arial"/>
                <a:ea typeface="Meiryo UI" panose="020B0604030504040204" pitchFamily="50" charset="-128"/>
                <a:cs typeface="Arial"/>
              </a:rPr>
              <a:t>稼働開始後、サポートのため以下の</a:t>
            </a:r>
            <a:r>
              <a:rPr lang="en-US" altLang="ja-JP" sz="1000" spc="0" dirty="0">
                <a:solidFill>
                  <a:srgbClr val="484848"/>
                </a:solidFill>
                <a:latin typeface="Arial"/>
                <a:ea typeface="Meiryo UI" panose="020B0604030504040204" pitchFamily="50" charset="-128"/>
                <a:cs typeface="Arial"/>
              </a:rPr>
              <a:t>2</a:t>
            </a:r>
            <a:r>
              <a:rPr lang="ja-JP" altLang="en-US" sz="1000" spc="0" dirty="0">
                <a:solidFill>
                  <a:srgbClr val="484848"/>
                </a:solidFill>
                <a:latin typeface="Arial"/>
                <a:ea typeface="Meiryo UI" panose="020B0604030504040204" pitchFamily="50" charset="-128"/>
                <a:cs typeface="Arial"/>
              </a:rPr>
              <a:t>つの方法のどちらかを選択できます。</a:t>
            </a:r>
            <a:endParaRPr sz="1000" dirty="0">
              <a:latin typeface="Arial"/>
              <a:ea typeface="Meiryo UI" panose="020B0604030504040204" pitchFamily="50" charset="-128"/>
              <a:cs typeface="Arial"/>
            </a:endParaRPr>
          </a:p>
          <a:p>
            <a:pPr marL="524510" lvl="1" indent="-173355">
              <a:lnSpc>
                <a:spcPct val="100000"/>
              </a:lnSpc>
              <a:spcBef>
                <a:spcPts val="459"/>
              </a:spcBef>
              <a:buClr>
                <a:srgbClr val="005286"/>
              </a:buClr>
              <a:buFont typeface="Segoe UI Emoji"/>
              <a:buChar char="✓"/>
              <a:tabLst>
                <a:tab pos="525145" algn="l"/>
              </a:tabLst>
            </a:pPr>
            <a:r>
              <a:rPr lang="ja-JP" altLang="en-US" sz="1000" spc="-5" dirty="0">
                <a:solidFill>
                  <a:srgbClr val="484848"/>
                </a:solidFill>
                <a:latin typeface="Arial"/>
                <a:ea typeface="Meiryo UI" panose="020B0604030504040204" pitchFamily="50" charset="-128"/>
                <a:cs typeface="Arial"/>
                <a:hlinkClick r:id="rId2"/>
              </a:rPr>
              <a:t>「</a:t>
            </a:r>
            <a:r>
              <a:rPr lang="en-US" altLang="ja-JP" sz="1000" spc="-5" dirty="0">
                <a:solidFill>
                  <a:srgbClr val="484848"/>
                </a:solidFill>
                <a:latin typeface="Arial"/>
                <a:ea typeface="Meiryo UI" panose="020B0604030504040204" pitchFamily="50" charset="-128"/>
                <a:cs typeface="Arial"/>
                <a:hlinkClick r:id="rId2"/>
              </a:rPr>
              <a:t>P2P_Support@Jabil.com</a:t>
            </a:r>
            <a:r>
              <a:rPr lang="ja-JP" altLang="en-US" sz="1000" spc="-5" dirty="0">
                <a:solidFill>
                  <a:srgbClr val="484848"/>
                </a:solidFill>
                <a:latin typeface="Arial"/>
                <a:ea typeface="Meiryo UI" panose="020B0604030504040204" pitchFamily="50" charset="-128"/>
                <a:cs typeface="Arial"/>
              </a:rPr>
              <a:t>」へ直接電子メールを送信してください。中国語の問い合わせでも問題ありません</a:t>
            </a:r>
            <a:endParaRPr lang="en-US" altLang="ja-JP" sz="1000" spc="-5" dirty="0">
              <a:solidFill>
                <a:srgbClr val="484848"/>
              </a:solidFill>
              <a:latin typeface="Arial"/>
              <a:ea typeface="Meiryo UI" panose="020B0604030504040204" pitchFamily="50" charset="-128"/>
              <a:cs typeface="Arial"/>
            </a:endParaRPr>
          </a:p>
          <a:p>
            <a:pPr marL="524510" lvl="1" indent="-173355">
              <a:lnSpc>
                <a:spcPct val="100000"/>
              </a:lnSpc>
              <a:spcBef>
                <a:spcPts val="459"/>
              </a:spcBef>
              <a:buClr>
                <a:srgbClr val="005286"/>
              </a:buClr>
              <a:buFont typeface="Segoe UI Emoji"/>
              <a:buChar char="✓"/>
              <a:tabLst>
                <a:tab pos="525145" algn="l"/>
              </a:tabLst>
            </a:pPr>
            <a:r>
              <a:rPr lang="ja-JP" altLang="en-US" sz="1000" spc="-5" dirty="0">
                <a:solidFill>
                  <a:srgbClr val="484848"/>
                </a:solidFill>
                <a:latin typeface="Arial"/>
                <a:ea typeface="Meiryo UI" panose="020B0604030504040204" pitchFamily="50" charset="-128"/>
                <a:cs typeface="Arial"/>
              </a:rPr>
              <a:t>現地のバイヤーへ連絡してください。</a:t>
            </a:r>
            <a:endParaRPr sz="1000" dirty="0">
              <a:latin typeface="Arial"/>
              <a:ea typeface="Meiryo UI" panose="020B0604030504040204" pitchFamily="50" charset="-128"/>
              <a:cs typeface="Arial"/>
            </a:endParaRPr>
          </a:p>
          <a:p>
            <a:pPr marL="356870" indent="-344170">
              <a:lnSpc>
                <a:spcPct val="100000"/>
              </a:lnSpc>
              <a:spcBef>
                <a:spcPts val="430"/>
              </a:spcBef>
              <a:buClr>
                <a:srgbClr val="005286"/>
              </a:buClr>
              <a:buAutoNum type="arabicPeriod" startAt="4"/>
              <a:tabLst>
                <a:tab pos="356870" algn="l"/>
                <a:tab pos="357505" algn="l"/>
              </a:tabLst>
            </a:pPr>
            <a:r>
              <a:rPr lang="en-US" altLang="ja-JP" sz="1100" b="1" spc="-15" dirty="0">
                <a:solidFill>
                  <a:srgbClr val="484848"/>
                </a:solidFill>
                <a:latin typeface="Arial"/>
                <a:ea typeface="Meiryo UI" panose="020B0604030504040204" pitchFamily="50" charset="-128"/>
                <a:cs typeface="Arial"/>
              </a:rPr>
              <a:t>CSP</a:t>
            </a:r>
            <a:r>
              <a:rPr lang="ja-JP" altLang="en-US" sz="1100" b="1" spc="-15" dirty="0">
                <a:solidFill>
                  <a:srgbClr val="484848"/>
                </a:solidFill>
                <a:latin typeface="Arial"/>
                <a:ea typeface="Meiryo UI" panose="020B0604030504040204" pitchFamily="50" charset="-128"/>
                <a:cs typeface="Arial"/>
              </a:rPr>
              <a:t>は全てのジェイビル企業に使用されますか</a:t>
            </a:r>
            <a:r>
              <a:rPr lang="en-US" altLang="ja-JP" sz="1100" b="1" spc="-15"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245745">
              <a:lnSpc>
                <a:spcPts val="1130"/>
              </a:lnSpc>
              <a:spcBef>
                <a:spcPts val="555"/>
              </a:spcBef>
            </a:pPr>
            <a:r>
              <a:rPr lang="ja-JP" altLang="en-US" sz="1000" dirty="0">
                <a:solidFill>
                  <a:srgbClr val="484848"/>
                </a:solidFill>
                <a:latin typeface="Arial"/>
                <a:ea typeface="Meiryo UI" panose="020B0604030504040204" pitchFamily="50" charset="-128"/>
                <a:cs typeface="Arial"/>
              </a:rPr>
              <a:t>世界中にある全てのジェイビル工場は、</a:t>
            </a:r>
            <a:r>
              <a:rPr lang="en-US" altLang="ja-JP" sz="1000" dirty="0">
                <a:solidFill>
                  <a:srgbClr val="484848"/>
                </a:solidFill>
                <a:latin typeface="Arial"/>
                <a:ea typeface="Meiryo UI" panose="020B0604030504040204" pitchFamily="50" charset="-128"/>
                <a:cs typeface="Arial"/>
              </a:rPr>
              <a:t>2019</a:t>
            </a:r>
            <a:r>
              <a:rPr lang="ja-JP" altLang="en-US" sz="1000" dirty="0">
                <a:solidFill>
                  <a:srgbClr val="484848"/>
                </a:solidFill>
                <a:latin typeface="Arial"/>
                <a:ea typeface="Meiryo UI" panose="020B0604030504040204" pitchFamily="50" charset="-128"/>
                <a:cs typeface="Arial"/>
              </a:rPr>
              <a:t>年までに試作段階での購入する可能性がある直接商品と、間接部品</a:t>
            </a:r>
            <a:r>
              <a:rPr lang="en-US" altLang="ja-JP" sz="1000" dirty="0">
                <a:solidFill>
                  <a:srgbClr val="484848"/>
                </a:solidFill>
                <a:latin typeface="Arial"/>
                <a:ea typeface="Meiryo UI" panose="020B0604030504040204" pitchFamily="50" charset="-128"/>
                <a:cs typeface="Arial"/>
              </a:rPr>
              <a:t>/</a:t>
            </a:r>
            <a:r>
              <a:rPr lang="ja-JP" altLang="en-US" sz="1000" dirty="0">
                <a:solidFill>
                  <a:srgbClr val="484848"/>
                </a:solidFill>
                <a:latin typeface="Arial"/>
                <a:ea typeface="Meiryo UI" panose="020B0604030504040204" pitchFamily="50" charset="-128"/>
                <a:cs typeface="Arial"/>
              </a:rPr>
              <a:t>サービス費用の処理について</a:t>
            </a:r>
            <a:r>
              <a:rPr lang="en-US" altLang="ja-JP" sz="1000" dirty="0">
                <a:solidFill>
                  <a:srgbClr val="484848"/>
                </a:solidFill>
                <a:latin typeface="Arial"/>
                <a:ea typeface="Meiryo UI" panose="020B0604030504040204" pitchFamily="50" charset="-128"/>
                <a:cs typeface="Arial"/>
              </a:rPr>
              <a:t>CSP</a:t>
            </a:r>
            <a:r>
              <a:rPr lang="ja-JP" altLang="en-US" sz="1000" dirty="0">
                <a:solidFill>
                  <a:srgbClr val="484848"/>
                </a:solidFill>
                <a:latin typeface="Arial"/>
                <a:ea typeface="Meiryo UI" panose="020B0604030504040204" pitchFamily="50" charset="-128"/>
                <a:cs typeface="Arial"/>
              </a:rPr>
              <a:t>を使用することを開始します。</a:t>
            </a:r>
            <a:endParaRPr sz="1000" dirty="0">
              <a:latin typeface="Arial"/>
              <a:ea typeface="Meiryo UI" panose="020B0604030504040204" pitchFamily="50" charset="-128"/>
              <a:cs typeface="Arial"/>
            </a:endParaRPr>
          </a:p>
          <a:p>
            <a:pPr marL="356870" indent="-344170">
              <a:lnSpc>
                <a:spcPct val="100000"/>
              </a:lnSpc>
              <a:spcBef>
                <a:spcPts val="405"/>
              </a:spcBef>
              <a:buClr>
                <a:srgbClr val="005286"/>
              </a:buClr>
              <a:buAutoNum type="arabicPeriod" startAt="5"/>
              <a:tabLst>
                <a:tab pos="356870" algn="l"/>
                <a:tab pos="357505" algn="l"/>
              </a:tabLst>
            </a:pPr>
            <a:r>
              <a:rPr lang="en-US" altLang="ja-JP" sz="1100" b="1" spc="-10" dirty="0">
                <a:solidFill>
                  <a:srgbClr val="484848"/>
                </a:solidFill>
                <a:latin typeface="Arial"/>
                <a:ea typeface="Meiryo UI" panose="020B0604030504040204" pitchFamily="50" charset="-128"/>
                <a:cs typeface="Arial"/>
              </a:rPr>
              <a:t>CSP</a:t>
            </a:r>
            <a:r>
              <a:rPr lang="ja-JP" altLang="en-US" sz="1100" b="1" spc="-10" dirty="0">
                <a:solidFill>
                  <a:srgbClr val="484848"/>
                </a:solidFill>
                <a:latin typeface="Arial"/>
                <a:ea typeface="Meiryo UI" panose="020B0604030504040204" pitchFamily="50" charset="-128"/>
                <a:cs typeface="Arial"/>
              </a:rPr>
              <a:t>でのカタログ機能の使用方法は</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a:lnSpc>
                <a:spcPct val="100000"/>
              </a:lnSpc>
              <a:spcBef>
                <a:spcPts val="434"/>
              </a:spcBef>
            </a:pPr>
            <a:r>
              <a:rPr lang="ja-JP" altLang="en-US" sz="1000" dirty="0">
                <a:solidFill>
                  <a:srgbClr val="484848"/>
                </a:solidFill>
                <a:latin typeface="Arial"/>
                <a:ea typeface="Meiryo UI" panose="020B0604030504040204" pitchFamily="50" charset="-128"/>
                <a:cs typeface="Arial"/>
              </a:rPr>
              <a:t>ジェイビルでカタログの設定することに興味がある場合、ジェイビルカタログ管理チームへご連絡ください。</a:t>
            </a:r>
            <a:endParaRPr sz="1000" dirty="0">
              <a:latin typeface="Arial"/>
              <a:ea typeface="Meiryo UI" panose="020B0604030504040204" pitchFamily="50" charset="-128"/>
              <a:cs typeface="Arial"/>
            </a:endParaRPr>
          </a:p>
          <a:p>
            <a:pPr marL="356870" indent="-344170">
              <a:lnSpc>
                <a:spcPct val="100000"/>
              </a:lnSpc>
              <a:spcBef>
                <a:spcPts val="455"/>
              </a:spcBef>
              <a:buClr>
                <a:srgbClr val="005286"/>
              </a:buClr>
              <a:buAutoNum type="arabicPeriod" startAt="6"/>
              <a:tabLst>
                <a:tab pos="356870" algn="l"/>
                <a:tab pos="357505" algn="l"/>
              </a:tabLst>
            </a:pPr>
            <a:r>
              <a:rPr lang="ja-JP" altLang="en-US" sz="1100" b="1" spc="-10" dirty="0">
                <a:solidFill>
                  <a:srgbClr val="484848"/>
                </a:solidFill>
                <a:latin typeface="Arial"/>
                <a:ea typeface="Meiryo UI" panose="020B0604030504040204" pitchFamily="50" charset="-128"/>
                <a:cs typeface="Arial"/>
              </a:rPr>
              <a:t>スマートフォンで</a:t>
            </a:r>
            <a:r>
              <a:rPr lang="en-US" altLang="ja-JP" sz="1100" b="1" spc="-10" dirty="0">
                <a:solidFill>
                  <a:srgbClr val="484848"/>
                </a:solidFill>
                <a:latin typeface="Arial"/>
                <a:ea typeface="Meiryo UI" panose="020B0604030504040204" pitchFamily="50" charset="-128"/>
                <a:cs typeface="Arial"/>
              </a:rPr>
              <a:t>CSP</a:t>
            </a:r>
            <a:r>
              <a:rPr lang="ja-JP" altLang="en-US" sz="1100" b="1" spc="-10" dirty="0">
                <a:solidFill>
                  <a:srgbClr val="484848"/>
                </a:solidFill>
                <a:latin typeface="Arial"/>
                <a:ea typeface="Meiryo UI" panose="020B0604030504040204" pitchFamily="50" charset="-128"/>
                <a:cs typeface="Arial"/>
              </a:rPr>
              <a:t>を使用できますか</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a:lnSpc>
                <a:spcPct val="100000"/>
              </a:lnSpc>
              <a:spcBef>
                <a:spcPts val="434"/>
              </a:spcBef>
            </a:pPr>
            <a:r>
              <a:rPr lang="ja-JP" altLang="en-US" sz="1000" dirty="0">
                <a:solidFill>
                  <a:srgbClr val="484848"/>
                </a:solidFill>
                <a:latin typeface="Arial"/>
                <a:ea typeface="Meiryo UI" panose="020B0604030504040204" pitchFamily="50" charset="-128"/>
                <a:cs typeface="Arial"/>
              </a:rPr>
              <a:t>はい。アプリケーションをダウンロードしていただき、スマートフォンでもご利用できます。</a:t>
            </a:r>
            <a:endParaRPr sz="1000" dirty="0">
              <a:latin typeface="Arial"/>
              <a:ea typeface="Meiryo UI" panose="020B0604030504040204" pitchFamily="50" charset="-128"/>
              <a:cs typeface="Arial"/>
            </a:endParaRPr>
          </a:p>
        </p:txBody>
      </p:sp>
      <p:sp>
        <p:nvSpPr>
          <p:cNvPr id="4" name="object 4"/>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23</a:t>
            </a:fld>
            <a:endParaRPr spc="-5" dirty="0"/>
          </a:p>
        </p:txBody>
      </p:sp>
      <p:sp>
        <p:nvSpPr>
          <p:cNvPr id="3" name="object 3"/>
          <p:cNvSpPr txBox="1">
            <a:spLocks noGrp="1"/>
          </p:cNvSpPr>
          <p:nvPr>
            <p:ph type="title"/>
          </p:nvPr>
        </p:nvSpPr>
        <p:spPr>
          <a:xfrm>
            <a:off x="669442" y="521334"/>
            <a:ext cx="762635"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10" dirty="0">
                <a:solidFill>
                  <a:srgbClr val="005286"/>
                </a:solidFill>
                <a:ea typeface="Meiryo UI" panose="020B0604030504040204" pitchFamily="50" charset="-128"/>
              </a:rPr>
              <a:t>その他</a:t>
            </a:r>
            <a:endParaRPr sz="1800" dirty="0">
              <a:ea typeface="Meiryo UI" panose="020B0604030504040204" pitchFamily="50" charset="-12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9600" y="898525"/>
            <a:ext cx="8001000" cy="1022716"/>
          </a:xfrm>
          <a:prstGeom prst="rect">
            <a:avLst/>
          </a:prstGeom>
        </p:spPr>
        <p:txBody>
          <a:bodyPr vert="horz" wrap="square" lIns="0" tIns="73025" rIns="0" bIns="0" rtlCol="0">
            <a:spAutoFit/>
          </a:bodyPr>
          <a:lstStyle/>
          <a:p>
            <a:pPr marL="356870" indent="-344170">
              <a:lnSpc>
                <a:spcPct val="100000"/>
              </a:lnSpc>
              <a:spcBef>
                <a:spcPts val="575"/>
              </a:spcBef>
              <a:buClr>
                <a:srgbClr val="005286"/>
              </a:buClr>
              <a:buFont typeface="Arial"/>
              <a:buAutoNum type="arabicPeriod" startAt="7"/>
              <a:tabLst>
                <a:tab pos="356870" algn="l"/>
                <a:tab pos="357505" algn="l"/>
              </a:tabLst>
            </a:pPr>
            <a:r>
              <a:rPr lang="en-US" altLang="ja-JP" sz="1100" b="1" spc="-10" dirty="0">
                <a:solidFill>
                  <a:srgbClr val="484848"/>
                </a:solidFill>
                <a:latin typeface="Arial"/>
                <a:ea typeface="Meiryo UI" panose="020B0604030504040204" pitchFamily="50" charset="-128"/>
                <a:cs typeface="Arial"/>
              </a:rPr>
              <a:t>CSP</a:t>
            </a:r>
            <a:r>
              <a:rPr lang="ja-JP" altLang="en-US" sz="1100" b="1" spc="-10" dirty="0">
                <a:solidFill>
                  <a:srgbClr val="484848"/>
                </a:solidFill>
                <a:latin typeface="Arial"/>
                <a:ea typeface="Meiryo UI" panose="020B0604030504040204" pitchFamily="50" charset="-128"/>
                <a:cs typeface="Arial"/>
              </a:rPr>
              <a:t>で自身の支払い状況を確認する方法と支払情報を読む方法は</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marR="5080">
              <a:lnSpc>
                <a:spcPts val="1150"/>
              </a:lnSpc>
              <a:spcBef>
                <a:spcPts val="520"/>
              </a:spcBef>
            </a:pPr>
            <a:r>
              <a:rPr lang="ja-JP" altLang="en-US" sz="1000" dirty="0">
                <a:solidFill>
                  <a:srgbClr val="484848"/>
                </a:solidFill>
                <a:latin typeface="Arial"/>
                <a:ea typeface="Meiryo UI" panose="020B0604030504040204" pitchFamily="50" charset="-128"/>
                <a:cs typeface="Arial"/>
              </a:rPr>
              <a:t>お取引先様は、</a:t>
            </a:r>
            <a:r>
              <a:rPr lang="en-US" altLang="ja-JP" sz="1000" dirty="0">
                <a:solidFill>
                  <a:srgbClr val="484848"/>
                </a:solidFill>
                <a:latin typeface="Arial"/>
                <a:ea typeface="Meiryo UI" panose="020B0604030504040204" pitchFamily="50" charset="-128"/>
                <a:cs typeface="Arial"/>
              </a:rPr>
              <a:t>CSP</a:t>
            </a:r>
            <a:r>
              <a:rPr lang="ja-JP" altLang="en-US" sz="1000" dirty="0">
                <a:solidFill>
                  <a:srgbClr val="484848"/>
                </a:solidFill>
                <a:latin typeface="Arial"/>
                <a:ea typeface="Meiryo UI" panose="020B0604030504040204" pitchFamily="50" charset="-128"/>
                <a:cs typeface="Arial"/>
              </a:rPr>
              <a:t>の下にある</a:t>
            </a:r>
            <a:r>
              <a:rPr lang="en-US" altLang="ja-JP" sz="1000" dirty="0">
                <a:solidFill>
                  <a:srgbClr val="484848"/>
                </a:solidFill>
                <a:latin typeface="Arial"/>
                <a:ea typeface="Meiryo UI" panose="020B0604030504040204" pitchFamily="50" charset="-128"/>
                <a:cs typeface="Arial"/>
              </a:rPr>
              <a:t>invoice</a:t>
            </a:r>
            <a:r>
              <a:rPr lang="ja-JP" altLang="en-US" sz="1000" dirty="0">
                <a:solidFill>
                  <a:srgbClr val="484848"/>
                </a:solidFill>
                <a:latin typeface="Arial"/>
                <a:ea typeface="Meiryo UI" panose="020B0604030504040204" pitchFamily="50" charset="-128"/>
                <a:cs typeface="Arial"/>
              </a:rPr>
              <a:t>タブで支払い状況と各請求書の情報を表示できます。支払情報は金額と日付を示します。</a:t>
            </a:r>
            <a:endParaRPr sz="1000" dirty="0">
              <a:latin typeface="Arial"/>
              <a:ea typeface="Meiryo UI" panose="020B0604030504040204" pitchFamily="50" charset="-128"/>
              <a:cs typeface="Arial"/>
            </a:endParaRPr>
          </a:p>
          <a:p>
            <a:pPr marL="698500" lvl="1" indent="-173990">
              <a:lnSpc>
                <a:spcPct val="100000"/>
              </a:lnSpc>
              <a:spcBef>
                <a:spcPts val="409"/>
              </a:spcBef>
              <a:buClr>
                <a:srgbClr val="005286"/>
              </a:buClr>
              <a:buChar char="-"/>
              <a:tabLst>
                <a:tab pos="698500" algn="l"/>
                <a:tab pos="699135" algn="l"/>
              </a:tabLst>
            </a:pPr>
            <a:r>
              <a:rPr lang="ja-JP" altLang="en-US" sz="1000" spc="-20" dirty="0">
                <a:solidFill>
                  <a:srgbClr val="484848"/>
                </a:solidFill>
                <a:latin typeface="Arial"/>
                <a:ea typeface="Meiryo UI" panose="020B0604030504040204" pitchFamily="50" charset="-128"/>
                <a:cs typeface="Arial"/>
              </a:rPr>
              <a:t>支払額：あなたが支払いを受ける金額。</a:t>
            </a:r>
            <a:endParaRPr sz="1000" dirty="0">
              <a:latin typeface="Arial"/>
              <a:ea typeface="Meiryo UI" panose="020B0604030504040204" pitchFamily="50" charset="-128"/>
              <a:cs typeface="Arial"/>
            </a:endParaRPr>
          </a:p>
          <a:p>
            <a:pPr marL="698500" marR="27305" lvl="1" indent="-173990">
              <a:lnSpc>
                <a:spcPct val="95300"/>
              </a:lnSpc>
              <a:spcBef>
                <a:spcPts val="490"/>
              </a:spcBef>
              <a:buClr>
                <a:srgbClr val="005286"/>
              </a:buClr>
              <a:buChar char="-"/>
              <a:tabLst>
                <a:tab pos="698500" algn="l"/>
                <a:tab pos="699135" algn="l"/>
              </a:tabLst>
            </a:pPr>
            <a:r>
              <a:rPr lang="ja-JP" altLang="en-US" sz="1000" spc="-20" dirty="0">
                <a:solidFill>
                  <a:srgbClr val="484848"/>
                </a:solidFill>
                <a:latin typeface="Arial"/>
                <a:ea typeface="Meiryo UI" panose="020B0604030504040204" pitchFamily="50" charset="-128"/>
                <a:cs typeface="Arial"/>
              </a:rPr>
              <a:t>支払日：</a:t>
            </a:r>
            <a:r>
              <a:rPr lang="en-US" altLang="ja-JP" sz="1000" spc="-20" dirty="0">
                <a:solidFill>
                  <a:srgbClr val="484848"/>
                </a:solidFill>
                <a:latin typeface="Arial"/>
                <a:ea typeface="Meiryo UI" panose="020B0604030504040204" pitchFamily="50" charset="-128"/>
                <a:cs typeface="Arial"/>
              </a:rPr>
              <a:t>CSP</a:t>
            </a:r>
            <a:r>
              <a:rPr lang="ja-JP" altLang="en-US" sz="1000" spc="-20" dirty="0">
                <a:solidFill>
                  <a:srgbClr val="484848"/>
                </a:solidFill>
                <a:latin typeface="Arial"/>
                <a:ea typeface="Meiryo UI" panose="020B0604030504040204" pitchFamily="50" charset="-128"/>
                <a:cs typeface="Arial"/>
              </a:rPr>
              <a:t>に表示している日付は、ジェイビルファイナンスが支払いプロセスに含まれるため請求書を清算にした日付です。サイトまたは設定された支払方法によって、実際の支払いがベンダーで直ちに受け取ることができない可能性があります。これは翌日もしくは最長</a:t>
            </a:r>
            <a:r>
              <a:rPr lang="en-US" altLang="ja-JP" sz="1000" spc="-20" dirty="0">
                <a:solidFill>
                  <a:srgbClr val="484848"/>
                </a:solidFill>
                <a:latin typeface="Arial"/>
                <a:ea typeface="Meiryo UI" panose="020B0604030504040204" pitchFamily="50" charset="-128"/>
                <a:cs typeface="Arial"/>
              </a:rPr>
              <a:t>7</a:t>
            </a:r>
            <a:r>
              <a:rPr lang="ja-JP" altLang="en-US" sz="1000" spc="-20" dirty="0">
                <a:solidFill>
                  <a:srgbClr val="484848"/>
                </a:solidFill>
                <a:latin typeface="Arial"/>
                <a:ea typeface="Meiryo UI" panose="020B0604030504040204" pitchFamily="50" charset="-128"/>
                <a:cs typeface="Arial"/>
              </a:rPr>
              <a:t>日間まで起こり得ます。</a:t>
            </a:r>
            <a:endParaRPr sz="1000" dirty="0">
              <a:latin typeface="Arial"/>
              <a:ea typeface="Meiryo UI" panose="020B0604030504040204" pitchFamily="50" charset="-128"/>
              <a:cs typeface="Arial"/>
            </a:endParaRPr>
          </a:p>
        </p:txBody>
      </p:sp>
      <p:sp>
        <p:nvSpPr>
          <p:cNvPr id="3" name="object 3"/>
          <p:cNvSpPr txBox="1">
            <a:spLocks noGrp="1"/>
          </p:cNvSpPr>
          <p:nvPr>
            <p:ph type="title"/>
          </p:nvPr>
        </p:nvSpPr>
        <p:spPr>
          <a:xfrm>
            <a:off x="669442" y="521334"/>
            <a:ext cx="762635"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10" dirty="0">
                <a:solidFill>
                  <a:srgbClr val="005286"/>
                </a:solidFill>
                <a:ea typeface="Meiryo UI" panose="020B0604030504040204" pitchFamily="50" charset="-128"/>
              </a:rPr>
              <a:t>その他</a:t>
            </a:r>
            <a:endParaRPr sz="1800" dirty="0">
              <a:ea typeface="Meiryo UI" panose="020B0604030504040204" pitchFamily="50" charset="-128"/>
            </a:endParaRPr>
          </a:p>
        </p:txBody>
      </p:sp>
      <p:sp>
        <p:nvSpPr>
          <p:cNvPr id="4" name="object 4"/>
          <p:cNvSpPr/>
          <p:nvPr/>
        </p:nvSpPr>
        <p:spPr>
          <a:xfrm>
            <a:off x="1728216" y="2090293"/>
            <a:ext cx="5681472" cy="2542032"/>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843015" y="4345812"/>
            <a:ext cx="1377950" cy="265430"/>
          </a:xfrm>
          <a:custGeom>
            <a:avLst/>
            <a:gdLst/>
            <a:ahLst/>
            <a:cxnLst/>
            <a:rect l="l" t="t" r="r" b="b"/>
            <a:pathLst>
              <a:path w="1377950" h="265429">
                <a:moveTo>
                  <a:pt x="0" y="265175"/>
                </a:moveTo>
                <a:lnTo>
                  <a:pt x="1377695" y="265175"/>
                </a:lnTo>
                <a:lnTo>
                  <a:pt x="1377695" y="0"/>
                </a:lnTo>
                <a:lnTo>
                  <a:pt x="0" y="0"/>
                </a:lnTo>
                <a:lnTo>
                  <a:pt x="0" y="265175"/>
                </a:lnTo>
                <a:close/>
              </a:path>
            </a:pathLst>
          </a:custGeom>
          <a:ln w="18288">
            <a:solidFill>
              <a:srgbClr val="FF0000"/>
            </a:solidFill>
          </a:ln>
        </p:spPr>
        <p:txBody>
          <a:bodyPr wrap="square" lIns="0" tIns="0" rIns="0" bIns="0" rtlCol="0"/>
          <a:lstStyle/>
          <a:p>
            <a:endParaRPr/>
          </a:p>
        </p:txBody>
      </p:sp>
      <p:sp>
        <p:nvSpPr>
          <p:cNvPr id="6" name="object 6"/>
          <p:cNvSpPr/>
          <p:nvPr/>
        </p:nvSpPr>
        <p:spPr>
          <a:xfrm>
            <a:off x="2106167" y="4345812"/>
            <a:ext cx="384175" cy="265430"/>
          </a:xfrm>
          <a:custGeom>
            <a:avLst/>
            <a:gdLst/>
            <a:ahLst/>
            <a:cxnLst/>
            <a:rect l="l" t="t" r="r" b="b"/>
            <a:pathLst>
              <a:path w="384175" h="265429">
                <a:moveTo>
                  <a:pt x="0" y="265175"/>
                </a:moveTo>
                <a:lnTo>
                  <a:pt x="384048" y="265175"/>
                </a:lnTo>
                <a:lnTo>
                  <a:pt x="384048" y="0"/>
                </a:lnTo>
                <a:lnTo>
                  <a:pt x="0" y="0"/>
                </a:lnTo>
                <a:lnTo>
                  <a:pt x="0" y="265175"/>
                </a:lnTo>
                <a:close/>
              </a:path>
            </a:pathLst>
          </a:custGeom>
          <a:ln w="18288">
            <a:solidFill>
              <a:srgbClr val="FF0000"/>
            </a:solidFill>
          </a:ln>
        </p:spPr>
        <p:txBody>
          <a:bodyPr wrap="square" lIns="0" tIns="0" rIns="0" bIns="0" rtlCol="0"/>
          <a:lstStyle/>
          <a:p>
            <a:endParaRPr/>
          </a:p>
        </p:txBody>
      </p:sp>
      <p:sp>
        <p:nvSpPr>
          <p:cNvPr id="7" name="object 7"/>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24</a:t>
            </a:fld>
            <a:endParaRPr spc="-5"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5145024"/>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4925576" y="9143"/>
            <a:ext cx="4218940" cy="5135880"/>
          </a:xfrm>
          <a:custGeom>
            <a:avLst/>
            <a:gdLst/>
            <a:ahLst/>
            <a:cxnLst/>
            <a:rect l="l" t="t" r="r" b="b"/>
            <a:pathLst>
              <a:path w="4218940" h="5135880">
                <a:moveTo>
                  <a:pt x="4218423" y="0"/>
                </a:moveTo>
                <a:lnTo>
                  <a:pt x="3674" y="0"/>
                </a:lnTo>
                <a:lnTo>
                  <a:pt x="0" y="5135878"/>
                </a:lnTo>
                <a:lnTo>
                  <a:pt x="612262" y="5135878"/>
                </a:lnTo>
                <a:lnTo>
                  <a:pt x="4218423" y="1527842"/>
                </a:lnTo>
                <a:lnTo>
                  <a:pt x="4218423" y="0"/>
                </a:lnTo>
                <a:close/>
              </a:path>
            </a:pathLst>
          </a:custGeom>
          <a:solidFill>
            <a:srgbClr val="00885F"/>
          </a:solidFill>
        </p:spPr>
        <p:txBody>
          <a:bodyPr wrap="square" lIns="0" tIns="0" rIns="0" bIns="0" rtlCol="0"/>
          <a:lstStyle/>
          <a:p>
            <a:endParaRPr/>
          </a:p>
        </p:txBody>
      </p:sp>
      <p:sp>
        <p:nvSpPr>
          <p:cNvPr id="4" name="object 4"/>
          <p:cNvSpPr/>
          <p:nvPr/>
        </p:nvSpPr>
        <p:spPr>
          <a:xfrm>
            <a:off x="16778" y="0"/>
            <a:ext cx="9144000" cy="5145405"/>
          </a:xfrm>
          <a:custGeom>
            <a:avLst/>
            <a:gdLst/>
            <a:ahLst/>
            <a:cxnLst/>
            <a:rect l="l" t="t" r="r" b="b"/>
            <a:pathLst>
              <a:path w="9144000" h="5145405">
                <a:moveTo>
                  <a:pt x="9143999" y="0"/>
                </a:moveTo>
                <a:lnTo>
                  <a:pt x="0" y="0"/>
                </a:lnTo>
                <a:lnTo>
                  <a:pt x="0" y="5145022"/>
                </a:lnTo>
                <a:lnTo>
                  <a:pt x="5268973" y="5145022"/>
                </a:lnTo>
                <a:lnTo>
                  <a:pt x="9143999" y="1252318"/>
                </a:lnTo>
                <a:lnTo>
                  <a:pt x="9143999" y="0"/>
                </a:lnTo>
                <a:close/>
              </a:path>
            </a:pathLst>
          </a:custGeom>
          <a:solidFill>
            <a:srgbClr val="005286"/>
          </a:solidFill>
        </p:spPr>
        <p:txBody>
          <a:bodyPr wrap="square" lIns="0" tIns="0" rIns="0" bIns="0" rtlCol="0"/>
          <a:lstStyle/>
          <a:p>
            <a:endParaRPr/>
          </a:p>
        </p:txBody>
      </p:sp>
      <p:sp>
        <p:nvSpPr>
          <p:cNvPr id="5" name="object 5"/>
          <p:cNvSpPr/>
          <p:nvPr/>
        </p:nvSpPr>
        <p:spPr>
          <a:xfrm>
            <a:off x="7171943" y="4474464"/>
            <a:ext cx="259079" cy="277495"/>
          </a:xfrm>
          <a:custGeom>
            <a:avLst/>
            <a:gdLst/>
            <a:ahLst/>
            <a:cxnLst/>
            <a:rect l="l" t="t" r="r" b="b"/>
            <a:pathLst>
              <a:path w="259079" h="277495">
                <a:moveTo>
                  <a:pt x="66294" y="141681"/>
                </a:moveTo>
                <a:lnTo>
                  <a:pt x="0" y="153644"/>
                </a:lnTo>
                <a:lnTo>
                  <a:pt x="0" y="211518"/>
                </a:lnTo>
                <a:lnTo>
                  <a:pt x="8465" y="255575"/>
                </a:lnTo>
                <a:lnTo>
                  <a:pt x="51030" y="276588"/>
                </a:lnTo>
                <a:lnTo>
                  <a:pt x="70230" y="277368"/>
                </a:lnTo>
                <a:lnTo>
                  <a:pt x="188849" y="277368"/>
                </a:lnTo>
                <a:lnTo>
                  <a:pt x="235926" y="269792"/>
                </a:lnTo>
                <a:lnTo>
                  <a:pt x="258288" y="229449"/>
                </a:lnTo>
                <a:lnTo>
                  <a:pt x="258463" y="225488"/>
                </a:lnTo>
                <a:lnTo>
                  <a:pt x="66294" y="225488"/>
                </a:lnTo>
                <a:lnTo>
                  <a:pt x="66294" y="141681"/>
                </a:lnTo>
                <a:close/>
              </a:path>
              <a:path w="259079" h="277495">
                <a:moveTo>
                  <a:pt x="259079" y="0"/>
                </a:moveTo>
                <a:lnTo>
                  <a:pt x="192785" y="0"/>
                </a:lnTo>
                <a:lnTo>
                  <a:pt x="192785" y="225488"/>
                </a:lnTo>
                <a:lnTo>
                  <a:pt x="258463" y="225488"/>
                </a:lnTo>
                <a:lnTo>
                  <a:pt x="259079" y="211518"/>
                </a:lnTo>
                <a:lnTo>
                  <a:pt x="259079" y="0"/>
                </a:lnTo>
                <a:close/>
              </a:path>
            </a:pathLst>
          </a:custGeom>
          <a:solidFill>
            <a:srgbClr val="005286"/>
          </a:solidFill>
        </p:spPr>
        <p:txBody>
          <a:bodyPr wrap="square" lIns="0" tIns="0" rIns="0" bIns="0" rtlCol="0"/>
          <a:lstStyle/>
          <a:p>
            <a:endParaRPr/>
          </a:p>
        </p:txBody>
      </p:sp>
      <p:sp>
        <p:nvSpPr>
          <p:cNvPr id="6" name="object 6"/>
          <p:cNvSpPr/>
          <p:nvPr/>
        </p:nvSpPr>
        <p:spPr>
          <a:xfrm>
            <a:off x="7498080" y="4474464"/>
            <a:ext cx="378460" cy="277495"/>
          </a:xfrm>
          <a:custGeom>
            <a:avLst/>
            <a:gdLst/>
            <a:ahLst/>
            <a:cxnLst/>
            <a:rect l="l" t="t" r="r" b="b"/>
            <a:pathLst>
              <a:path w="378459" h="277495">
                <a:moveTo>
                  <a:pt x="219201" y="0"/>
                </a:moveTo>
                <a:lnTo>
                  <a:pt x="157225" y="0"/>
                </a:lnTo>
                <a:lnTo>
                  <a:pt x="0" y="277368"/>
                </a:lnTo>
                <a:lnTo>
                  <a:pt x="63500" y="277368"/>
                </a:lnTo>
                <a:lnTo>
                  <a:pt x="87375" y="234327"/>
                </a:lnTo>
                <a:lnTo>
                  <a:pt x="96900" y="218389"/>
                </a:lnTo>
                <a:lnTo>
                  <a:pt x="257301" y="188099"/>
                </a:lnTo>
                <a:lnTo>
                  <a:pt x="326859" y="188099"/>
                </a:lnTo>
                <a:lnTo>
                  <a:pt x="314997" y="167373"/>
                </a:lnTo>
                <a:lnTo>
                  <a:pt x="123825" y="167373"/>
                </a:lnTo>
                <a:lnTo>
                  <a:pt x="185800" y="54203"/>
                </a:lnTo>
                <a:lnTo>
                  <a:pt x="250225" y="54203"/>
                </a:lnTo>
                <a:lnTo>
                  <a:pt x="219201" y="0"/>
                </a:lnTo>
                <a:close/>
              </a:path>
              <a:path w="378459" h="277495">
                <a:moveTo>
                  <a:pt x="326859" y="188099"/>
                </a:moveTo>
                <a:lnTo>
                  <a:pt x="257301" y="188099"/>
                </a:lnTo>
                <a:lnTo>
                  <a:pt x="304926" y="277368"/>
                </a:lnTo>
                <a:lnTo>
                  <a:pt x="377951" y="277368"/>
                </a:lnTo>
                <a:lnTo>
                  <a:pt x="326859" y="188099"/>
                </a:lnTo>
                <a:close/>
              </a:path>
              <a:path w="378459" h="277495">
                <a:moveTo>
                  <a:pt x="250225" y="54203"/>
                </a:moveTo>
                <a:lnTo>
                  <a:pt x="185800" y="54203"/>
                </a:lnTo>
                <a:lnTo>
                  <a:pt x="244601" y="167373"/>
                </a:lnTo>
                <a:lnTo>
                  <a:pt x="314997" y="167373"/>
                </a:lnTo>
                <a:lnTo>
                  <a:pt x="250225" y="54203"/>
                </a:lnTo>
                <a:close/>
              </a:path>
            </a:pathLst>
          </a:custGeom>
          <a:solidFill>
            <a:srgbClr val="005286"/>
          </a:solidFill>
        </p:spPr>
        <p:txBody>
          <a:bodyPr wrap="square" lIns="0" tIns="0" rIns="0" bIns="0" rtlCol="0"/>
          <a:lstStyle/>
          <a:p>
            <a:endParaRPr/>
          </a:p>
        </p:txBody>
      </p:sp>
      <p:sp>
        <p:nvSpPr>
          <p:cNvPr id="7" name="object 7"/>
          <p:cNvSpPr/>
          <p:nvPr/>
        </p:nvSpPr>
        <p:spPr>
          <a:xfrm>
            <a:off x="7964423" y="4474464"/>
            <a:ext cx="302260" cy="277495"/>
          </a:xfrm>
          <a:custGeom>
            <a:avLst/>
            <a:gdLst/>
            <a:ahLst/>
            <a:cxnLst/>
            <a:rect l="l" t="t" r="r" b="b"/>
            <a:pathLst>
              <a:path w="302259" h="277495">
                <a:moveTo>
                  <a:pt x="238251" y="0"/>
                </a:moveTo>
                <a:lnTo>
                  <a:pt x="0" y="0"/>
                </a:lnTo>
                <a:lnTo>
                  <a:pt x="0" y="277368"/>
                </a:lnTo>
                <a:lnTo>
                  <a:pt x="220345" y="277368"/>
                </a:lnTo>
                <a:lnTo>
                  <a:pt x="239738" y="276588"/>
                </a:lnTo>
                <a:lnTo>
                  <a:pt x="281940" y="263398"/>
                </a:lnTo>
                <a:lnTo>
                  <a:pt x="301390" y="227482"/>
                </a:lnTo>
                <a:lnTo>
                  <a:pt x="63500" y="227482"/>
                </a:lnTo>
                <a:lnTo>
                  <a:pt x="63500" y="157645"/>
                </a:lnTo>
                <a:lnTo>
                  <a:pt x="293325" y="157645"/>
                </a:lnTo>
                <a:lnTo>
                  <a:pt x="287908" y="151650"/>
                </a:lnTo>
                <a:lnTo>
                  <a:pt x="281170" y="144919"/>
                </a:lnTo>
                <a:lnTo>
                  <a:pt x="272954" y="139680"/>
                </a:lnTo>
                <a:lnTo>
                  <a:pt x="263263" y="135938"/>
                </a:lnTo>
                <a:lnTo>
                  <a:pt x="252095" y="133692"/>
                </a:lnTo>
                <a:lnTo>
                  <a:pt x="263263" y="131792"/>
                </a:lnTo>
                <a:lnTo>
                  <a:pt x="293875" y="111747"/>
                </a:lnTo>
                <a:lnTo>
                  <a:pt x="63500" y="111747"/>
                </a:lnTo>
                <a:lnTo>
                  <a:pt x="63500" y="45897"/>
                </a:lnTo>
                <a:lnTo>
                  <a:pt x="299038" y="45897"/>
                </a:lnTo>
                <a:lnTo>
                  <a:pt x="298632" y="41152"/>
                </a:lnTo>
                <a:lnTo>
                  <a:pt x="276471" y="6734"/>
                </a:lnTo>
                <a:lnTo>
                  <a:pt x="253484" y="747"/>
                </a:lnTo>
                <a:lnTo>
                  <a:pt x="238251" y="0"/>
                </a:lnTo>
                <a:close/>
              </a:path>
              <a:path w="302259" h="277495">
                <a:moveTo>
                  <a:pt x="293325" y="157645"/>
                </a:moveTo>
                <a:lnTo>
                  <a:pt x="210439" y="157645"/>
                </a:lnTo>
                <a:lnTo>
                  <a:pt x="218664" y="157707"/>
                </a:lnTo>
                <a:lnTo>
                  <a:pt x="225567" y="158143"/>
                </a:lnTo>
                <a:lnTo>
                  <a:pt x="231352" y="159327"/>
                </a:lnTo>
                <a:lnTo>
                  <a:pt x="236220" y="161632"/>
                </a:lnTo>
                <a:lnTo>
                  <a:pt x="240156" y="165620"/>
                </a:lnTo>
                <a:lnTo>
                  <a:pt x="242189" y="171602"/>
                </a:lnTo>
                <a:lnTo>
                  <a:pt x="242189" y="211518"/>
                </a:lnTo>
                <a:lnTo>
                  <a:pt x="210439" y="227482"/>
                </a:lnTo>
                <a:lnTo>
                  <a:pt x="301390" y="227482"/>
                </a:lnTo>
                <a:lnTo>
                  <a:pt x="301695" y="224117"/>
                </a:lnTo>
                <a:lnTo>
                  <a:pt x="301751" y="187566"/>
                </a:lnTo>
                <a:lnTo>
                  <a:pt x="300982" y="177189"/>
                </a:lnTo>
                <a:lnTo>
                  <a:pt x="298545" y="167370"/>
                </a:lnTo>
                <a:lnTo>
                  <a:pt x="294251" y="158669"/>
                </a:lnTo>
                <a:lnTo>
                  <a:pt x="293325" y="157645"/>
                </a:lnTo>
                <a:close/>
              </a:path>
              <a:path w="302259" h="277495">
                <a:moveTo>
                  <a:pt x="299038" y="45897"/>
                </a:moveTo>
                <a:lnTo>
                  <a:pt x="230250" y="45897"/>
                </a:lnTo>
                <a:lnTo>
                  <a:pt x="234315" y="49885"/>
                </a:lnTo>
                <a:lnTo>
                  <a:pt x="238251" y="51879"/>
                </a:lnTo>
                <a:lnTo>
                  <a:pt x="240156" y="57873"/>
                </a:lnTo>
                <a:lnTo>
                  <a:pt x="240156" y="97777"/>
                </a:lnTo>
                <a:lnTo>
                  <a:pt x="238251" y="103759"/>
                </a:lnTo>
                <a:lnTo>
                  <a:pt x="234315" y="105752"/>
                </a:lnTo>
                <a:lnTo>
                  <a:pt x="230250" y="109753"/>
                </a:lnTo>
                <a:lnTo>
                  <a:pt x="222376" y="111747"/>
                </a:lnTo>
                <a:lnTo>
                  <a:pt x="293875" y="111747"/>
                </a:lnTo>
                <a:lnTo>
                  <a:pt x="296767" y="106006"/>
                </a:lnTo>
                <a:lnTo>
                  <a:pt x="298981" y="97555"/>
                </a:lnTo>
                <a:lnTo>
                  <a:pt x="299720" y="87795"/>
                </a:lnTo>
                <a:lnTo>
                  <a:pt x="299720" y="53873"/>
                </a:lnTo>
                <a:lnTo>
                  <a:pt x="299038" y="45897"/>
                </a:lnTo>
                <a:close/>
              </a:path>
            </a:pathLst>
          </a:custGeom>
          <a:solidFill>
            <a:srgbClr val="005286"/>
          </a:solidFill>
        </p:spPr>
        <p:txBody>
          <a:bodyPr wrap="square" lIns="0" tIns="0" rIns="0" bIns="0" rtlCol="0"/>
          <a:lstStyle/>
          <a:p>
            <a:endParaRPr/>
          </a:p>
        </p:txBody>
      </p:sp>
      <p:sp>
        <p:nvSpPr>
          <p:cNvPr id="8" name="object 8"/>
          <p:cNvSpPr/>
          <p:nvPr/>
        </p:nvSpPr>
        <p:spPr>
          <a:xfrm>
            <a:off x="8423147" y="4474464"/>
            <a:ext cx="0" cy="277495"/>
          </a:xfrm>
          <a:custGeom>
            <a:avLst/>
            <a:gdLst/>
            <a:ahLst/>
            <a:cxnLst/>
            <a:rect l="l" t="t" r="r" b="b"/>
            <a:pathLst>
              <a:path h="277495">
                <a:moveTo>
                  <a:pt x="0" y="0"/>
                </a:moveTo>
                <a:lnTo>
                  <a:pt x="0" y="277368"/>
                </a:lnTo>
              </a:path>
            </a:pathLst>
          </a:custGeom>
          <a:ln w="64007">
            <a:solidFill>
              <a:srgbClr val="005286"/>
            </a:solidFill>
          </a:ln>
        </p:spPr>
        <p:txBody>
          <a:bodyPr wrap="square" lIns="0" tIns="0" rIns="0" bIns="0" rtlCol="0"/>
          <a:lstStyle/>
          <a:p>
            <a:endParaRPr/>
          </a:p>
        </p:txBody>
      </p:sp>
      <p:sp>
        <p:nvSpPr>
          <p:cNvPr id="9" name="object 9"/>
          <p:cNvSpPr/>
          <p:nvPr/>
        </p:nvSpPr>
        <p:spPr>
          <a:xfrm>
            <a:off x="8595359" y="4725923"/>
            <a:ext cx="274320" cy="0"/>
          </a:xfrm>
          <a:custGeom>
            <a:avLst/>
            <a:gdLst/>
            <a:ahLst/>
            <a:cxnLst/>
            <a:rect l="l" t="t" r="r" b="b"/>
            <a:pathLst>
              <a:path w="274320">
                <a:moveTo>
                  <a:pt x="0" y="0"/>
                </a:moveTo>
                <a:lnTo>
                  <a:pt x="274320" y="0"/>
                </a:lnTo>
              </a:path>
            </a:pathLst>
          </a:custGeom>
          <a:ln w="50800">
            <a:solidFill>
              <a:srgbClr val="005286"/>
            </a:solidFill>
          </a:ln>
        </p:spPr>
        <p:txBody>
          <a:bodyPr wrap="square" lIns="0" tIns="0" rIns="0" bIns="0" rtlCol="0"/>
          <a:lstStyle/>
          <a:p>
            <a:endParaRPr/>
          </a:p>
        </p:txBody>
      </p:sp>
      <p:sp>
        <p:nvSpPr>
          <p:cNvPr id="10" name="object 10"/>
          <p:cNvSpPr/>
          <p:nvPr/>
        </p:nvSpPr>
        <p:spPr>
          <a:xfrm>
            <a:off x="8628062" y="4474464"/>
            <a:ext cx="0" cy="226060"/>
          </a:xfrm>
          <a:custGeom>
            <a:avLst/>
            <a:gdLst/>
            <a:ahLst/>
            <a:cxnLst/>
            <a:rect l="l" t="t" r="r" b="b"/>
            <a:pathLst>
              <a:path h="226060">
                <a:moveTo>
                  <a:pt x="0" y="0"/>
                </a:moveTo>
                <a:lnTo>
                  <a:pt x="0" y="226060"/>
                </a:lnTo>
              </a:path>
            </a:pathLst>
          </a:custGeom>
          <a:ln w="65405">
            <a:solidFill>
              <a:srgbClr val="005286"/>
            </a:solidFill>
          </a:ln>
        </p:spPr>
        <p:txBody>
          <a:bodyPr wrap="square" lIns="0" tIns="0" rIns="0" bIns="0" rtlCol="0"/>
          <a:lstStyle/>
          <a:p>
            <a:endParaRPr/>
          </a:p>
        </p:txBody>
      </p:sp>
      <p:sp>
        <p:nvSpPr>
          <p:cNvPr id="11" name="object 11"/>
          <p:cNvSpPr/>
          <p:nvPr/>
        </p:nvSpPr>
        <p:spPr>
          <a:xfrm>
            <a:off x="7586471" y="4602479"/>
            <a:ext cx="405765" cy="106680"/>
          </a:xfrm>
          <a:custGeom>
            <a:avLst/>
            <a:gdLst/>
            <a:ahLst/>
            <a:cxnLst/>
            <a:rect l="l" t="t" r="r" b="b"/>
            <a:pathLst>
              <a:path w="405765" h="106679">
                <a:moveTo>
                  <a:pt x="405383" y="0"/>
                </a:moveTo>
                <a:lnTo>
                  <a:pt x="57023" y="0"/>
                </a:lnTo>
                <a:lnTo>
                  <a:pt x="0" y="106680"/>
                </a:lnTo>
                <a:lnTo>
                  <a:pt x="405383" y="0"/>
                </a:lnTo>
                <a:close/>
              </a:path>
            </a:pathLst>
          </a:custGeom>
          <a:solidFill>
            <a:srgbClr val="00885F"/>
          </a:solidFill>
        </p:spPr>
        <p:txBody>
          <a:bodyPr wrap="square" lIns="0" tIns="0" rIns="0" bIns="0" rtlCol="0"/>
          <a:lstStyle/>
          <a:p>
            <a:endParaRPr/>
          </a:p>
        </p:txBody>
      </p:sp>
      <p:sp>
        <p:nvSpPr>
          <p:cNvPr id="12" name="object 12"/>
          <p:cNvSpPr txBox="1">
            <a:spLocks noGrp="1"/>
          </p:cNvSpPr>
          <p:nvPr>
            <p:ph type="title"/>
          </p:nvPr>
        </p:nvSpPr>
        <p:spPr>
          <a:xfrm>
            <a:off x="2992373" y="1740484"/>
            <a:ext cx="2623185" cy="636905"/>
          </a:xfrm>
          <a:prstGeom prst="rect">
            <a:avLst/>
          </a:prstGeom>
        </p:spPr>
        <p:txBody>
          <a:bodyPr vert="horz" wrap="square" lIns="0" tIns="13970" rIns="0" bIns="0" rtlCol="0">
            <a:spAutoFit/>
          </a:bodyPr>
          <a:lstStyle/>
          <a:p>
            <a:pPr marL="12700">
              <a:lnSpc>
                <a:spcPct val="100000"/>
              </a:lnSpc>
              <a:spcBef>
                <a:spcPts val="110"/>
              </a:spcBef>
            </a:pPr>
            <a:r>
              <a:rPr spc="0" dirty="0"/>
              <a:t>Thank</a:t>
            </a:r>
            <a:r>
              <a:rPr spc="-125" dirty="0"/>
              <a:t> </a:t>
            </a:r>
            <a:r>
              <a:rPr spc="0" dirty="0"/>
              <a:t>You</a:t>
            </a:r>
          </a:p>
        </p:txBody>
      </p:sp>
      <p:sp>
        <p:nvSpPr>
          <p:cNvPr id="13" name="object 13"/>
          <p:cNvSpPr txBox="1"/>
          <p:nvPr/>
        </p:nvSpPr>
        <p:spPr>
          <a:xfrm>
            <a:off x="120802" y="3489325"/>
            <a:ext cx="6889598" cy="384721"/>
          </a:xfrm>
          <a:prstGeom prst="rect">
            <a:avLst/>
          </a:prstGeom>
        </p:spPr>
        <p:txBody>
          <a:bodyPr vert="horz" wrap="square" lIns="0" tIns="12700" rIns="0" bIns="0" rtlCol="0">
            <a:spAutoFit/>
          </a:bodyPr>
          <a:lstStyle/>
          <a:p>
            <a:pPr marL="12700">
              <a:lnSpc>
                <a:spcPts val="1370"/>
              </a:lnSpc>
              <a:spcBef>
                <a:spcPts val="100"/>
              </a:spcBef>
            </a:pPr>
            <a:r>
              <a:rPr lang="ja-JP" altLang="en-US" sz="1200" dirty="0">
                <a:solidFill>
                  <a:schemeClr val="bg1"/>
                </a:solidFill>
                <a:latin typeface="Arial"/>
                <a:ea typeface="Meiryo UI" panose="020B0604030504040204" pitchFamily="50" charset="-128"/>
                <a:cs typeface="Arial"/>
              </a:rPr>
              <a:t>更にご質問がある場合は、遠慮なくジェイビルの購買部門、または、下記の</a:t>
            </a:r>
            <a:r>
              <a:rPr lang="en-US" altLang="ja-JP" sz="1200" dirty="0">
                <a:solidFill>
                  <a:schemeClr val="bg1"/>
                </a:solidFill>
                <a:latin typeface="Arial"/>
                <a:ea typeface="Meiryo UI" panose="020B0604030504040204" pitchFamily="50" charset="-128"/>
                <a:cs typeface="Arial"/>
              </a:rPr>
              <a:t>E</a:t>
            </a:r>
            <a:r>
              <a:rPr lang="ja-JP" altLang="en-US" sz="1200" dirty="0">
                <a:solidFill>
                  <a:schemeClr val="bg1"/>
                </a:solidFill>
                <a:latin typeface="Arial"/>
                <a:ea typeface="Meiryo UI" panose="020B0604030504040204" pitchFamily="50" charset="-128"/>
                <a:cs typeface="Arial"/>
              </a:rPr>
              <a:t>メールアドレスへご連絡ください。</a:t>
            </a:r>
            <a:endParaRPr lang="en-US" altLang="ja-JP" sz="1200" dirty="0">
              <a:solidFill>
                <a:schemeClr val="bg1"/>
              </a:solidFill>
              <a:latin typeface="Arial"/>
              <a:ea typeface="Meiryo UI" panose="020B0604030504040204" pitchFamily="50" charset="-128"/>
              <a:cs typeface="Arial"/>
            </a:endParaRPr>
          </a:p>
          <a:p>
            <a:pPr marL="12700">
              <a:lnSpc>
                <a:spcPts val="1370"/>
              </a:lnSpc>
              <a:spcBef>
                <a:spcPts val="100"/>
              </a:spcBef>
            </a:pPr>
            <a:r>
              <a:rPr lang="en-US" sz="1200" dirty="0">
                <a:solidFill>
                  <a:schemeClr val="bg1"/>
                </a:solidFill>
                <a:latin typeface="Arial"/>
                <a:ea typeface="Meiryo UI" panose="020B0604030504040204" pitchFamily="50" charset="-128"/>
                <a:cs typeface="Arial"/>
              </a:rPr>
              <a:t>P2P_Support@Jabil.com</a:t>
            </a:r>
            <a:endParaRPr sz="1200" dirty="0">
              <a:solidFill>
                <a:schemeClr val="bg1"/>
              </a:solidFill>
              <a:latin typeface="Arial"/>
              <a:ea typeface="Meiryo UI" panose="020B0604030504040204" pitchFamily="50" charset="-128"/>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69442" y="593725"/>
            <a:ext cx="1056640" cy="152606"/>
          </a:xfrm>
          <a:prstGeom prst="rect">
            <a:avLst/>
          </a:prstGeom>
        </p:spPr>
        <p:txBody>
          <a:bodyPr vert="horz" wrap="square" lIns="0" tIns="13970" rIns="0" bIns="0" rtlCol="0">
            <a:spAutoFit/>
          </a:bodyPr>
          <a:lstStyle/>
          <a:p>
            <a:pPr marL="186055" indent="-173355">
              <a:lnSpc>
                <a:spcPct val="100000"/>
              </a:lnSpc>
              <a:spcBef>
                <a:spcPts val="110"/>
              </a:spcBef>
              <a:buClr>
                <a:srgbClr val="005286"/>
              </a:buClr>
              <a:buFont typeface="Segoe UI Emoji"/>
              <a:buChar char="▪"/>
              <a:tabLst>
                <a:tab pos="186690" algn="l"/>
              </a:tabLst>
            </a:pPr>
            <a:r>
              <a:rPr lang="ja-JP" altLang="en-US" sz="900" dirty="0">
                <a:solidFill>
                  <a:srgbClr val="484848"/>
                </a:solidFill>
                <a:latin typeface="Arial"/>
                <a:ea typeface="Meiryo UI" panose="020B0604030504040204" pitchFamily="50" charset="-128"/>
                <a:cs typeface="Arial"/>
              </a:rPr>
              <a:t>注文書の確認</a:t>
            </a:r>
            <a:endParaRPr sz="900" dirty="0">
              <a:latin typeface="Arial"/>
              <a:ea typeface="Meiryo UI" panose="020B0604030504040204" pitchFamily="50" charset="-128"/>
              <a:cs typeface="Arial"/>
            </a:endParaRPr>
          </a:p>
        </p:txBody>
      </p:sp>
      <p:sp>
        <p:nvSpPr>
          <p:cNvPr id="9" name="object 9"/>
          <p:cNvSpPr txBox="1"/>
          <p:nvPr/>
        </p:nvSpPr>
        <p:spPr>
          <a:xfrm>
            <a:off x="175158" y="4834645"/>
            <a:ext cx="103505" cy="131445"/>
          </a:xfrm>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z="750" spc="-5" dirty="0">
                <a:solidFill>
                  <a:srgbClr val="484848"/>
                </a:solidFill>
                <a:latin typeface="Arial"/>
                <a:cs typeface="Arial"/>
              </a:rPr>
              <a:t>3</a:t>
            </a:fld>
            <a:endParaRPr sz="750">
              <a:latin typeface="Arial"/>
              <a:cs typeface="Arial"/>
            </a:endParaRPr>
          </a:p>
        </p:txBody>
      </p:sp>
      <p:sp>
        <p:nvSpPr>
          <p:cNvPr id="4" name="object 4"/>
          <p:cNvSpPr txBox="1"/>
          <p:nvPr/>
        </p:nvSpPr>
        <p:spPr>
          <a:xfrm>
            <a:off x="838200" y="746331"/>
            <a:ext cx="6965938" cy="814967"/>
          </a:xfrm>
          <a:prstGeom prst="rect">
            <a:avLst/>
          </a:prstGeom>
        </p:spPr>
        <p:txBody>
          <a:bodyPr vert="horz" wrap="square" lIns="0" tIns="67945" rIns="0" bIns="0" rtlCol="0">
            <a:spAutoFit/>
          </a:bodyPr>
          <a:lstStyle/>
          <a:p>
            <a:pPr marL="241300" indent="-228600">
              <a:lnSpc>
                <a:spcPct val="100000"/>
              </a:lnSpc>
              <a:spcBef>
                <a:spcPts val="535"/>
              </a:spcBef>
              <a:buFont typeface="+mj-lt"/>
              <a:buAutoNum type="arabicPeriod"/>
            </a:pPr>
            <a:r>
              <a:rPr lang="ja-JP" altLang="en-US" sz="900" u="sng" dirty="0">
                <a:uFill>
                  <a:solidFill>
                    <a:srgbClr val="43B7FF"/>
                  </a:solidFill>
                </a:uFill>
                <a:latin typeface="Arial" panose="020B0604020202020204" pitchFamily="34" charset="0"/>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注文書の金額が正しくない、または注文書に関するその他情報に変更が必要な場合には、どのように</a:t>
            </a:r>
            <a:r>
              <a:rPr lang="en-US" altLang="ja-JP" sz="900" u="sng" dirty="0" err="1">
                <a:uFill>
                  <a:solidFill>
                    <a:srgbClr val="43B7FF"/>
                  </a:solidFill>
                </a:uFill>
                <a:latin typeface="Arial" panose="020B0604020202020204" pitchFamily="34" charset="0"/>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Coupa</a:t>
            </a:r>
            <a:r>
              <a:rPr lang="ja-JP" altLang="en-US" sz="900" u="sng" dirty="0">
                <a:uFill>
                  <a:solidFill>
                    <a:srgbClr val="43B7FF"/>
                  </a:solidFill>
                </a:uFill>
                <a:latin typeface="Arial" panose="020B0604020202020204" pitchFamily="34" charset="0"/>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で行ったらいいですか</a:t>
            </a:r>
            <a:r>
              <a:rPr sz="900" u="sng" dirty="0">
                <a:uFill>
                  <a:solidFill>
                    <a:srgbClr val="43B7FF"/>
                  </a:solidFill>
                </a:uFill>
                <a:latin typeface="Arial" panose="020B0604020202020204" pitchFamily="34" charset="0"/>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a:t>
            </a:r>
            <a:endParaRPr lang="en-US" altLang="ja-JP" sz="900" u="sng" dirty="0">
              <a:uFill>
                <a:solidFill>
                  <a:srgbClr val="43B7FF"/>
                </a:solidFill>
              </a:uFill>
              <a:latin typeface="Arial" panose="020B0604020202020204" pitchFamily="34" charset="0"/>
              <a:ea typeface="Meiryo UI" panose="020B0604030504040204" pitchFamily="50" charset="-128"/>
              <a:cs typeface="Arial"/>
            </a:endParaRPr>
          </a:p>
          <a:p>
            <a:pPr marL="241300" indent="-228600">
              <a:lnSpc>
                <a:spcPct val="100000"/>
              </a:lnSpc>
              <a:spcBef>
                <a:spcPts val="535"/>
              </a:spcBef>
              <a:buFont typeface="+mj-lt"/>
              <a:buAutoNum type="arabicPeriod"/>
            </a:pPr>
            <a:r>
              <a:rPr lang="ja-JP" altLang="en-US" sz="900" dirty="0">
                <a:latin typeface="Arial" panose="020B0604020202020204" pitchFamily="34" charset="0"/>
                <a:ea typeface="Meiryo UI" panose="020B0604030504040204" pitchFamily="50" charset="-128"/>
                <a:cs typeface="Arial"/>
              </a:rPr>
              <a:t>ど</a:t>
            </a:r>
            <a:r>
              <a:rPr lang="ja-JP" altLang="en-US" sz="900" u="sng" dirty="0">
                <a:uFill>
                  <a:solidFill>
                    <a:srgbClr val="43B7FF"/>
                  </a:solidFill>
                </a:uFill>
                <a:latin typeface="Arial" panose="020B0604020202020204" pitchFamily="34" charset="0"/>
                <a:ea typeface="Meiryo UI" panose="020B0604030504040204" pitchFamily="50" charset="-128"/>
                <a:cs typeface="Arial"/>
                <a:hlinkClick r:id="rId3" action="ppaction://hlinksldjump">
                  <a:extLst>
                    <a:ext uri="{A12FA001-AC4F-418D-AE19-62706E023703}">
                      <ahyp:hlinkClr xmlns:ahyp="http://schemas.microsoft.com/office/drawing/2018/hyperlinkcolor" val="tx"/>
                    </a:ext>
                  </a:extLst>
                </a:hlinkClick>
              </a:rPr>
              <a:t>うやって注文書を受け入れますか</a:t>
            </a:r>
            <a:r>
              <a:rPr sz="900" u="sng" dirty="0">
                <a:uFill>
                  <a:solidFill>
                    <a:srgbClr val="43B7FF"/>
                  </a:solidFill>
                </a:uFill>
                <a:latin typeface="Arial" panose="020B0604020202020204" pitchFamily="34" charset="0"/>
                <a:ea typeface="Meiryo UI" panose="020B0604030504040204" pitchFamily="50" charset="-128"/>
                <a:cs typeface="Arial"/>
                <a:hlinkClick r:id="rId3" action="ppaction://hlinksldjump">
                  <a:extLst>
                    <a:ext uri="{A12FA001-AC4F-418D-AE19-62706E023703}">
                      <ahyp:hlinkClr xmlns:ahyp="http://schemas.microsoft.com/office/drawing/2018/hyperlinkcolor" val="tx"/>
                    </a:ext>
                  </a:extLst>
                </a:hlinkClick>
              </a:rPr>
              <a:t>? </a:t>
            </a:r>
            <a:r>
              <a:rPr sz="900" u="sng" dirty="0">
                <a:uFill>
                  <a:solidFill>
                    <a:srgbClr val="43B7FF"/>
                  </a:solidFill>
                </a:uFill>
                <a:latin typeface="Arial" panose="020B0604020202020204" pitchFamily="34" charset="0"/>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rPr>
              <a:t> </a:t>
            </a:r>
            <a:endParaRPr lang="en-US" altLang="ja-JP" sz="900" u="sng" dirty="0">
              <a:uFill>
                <a:solidFill>
                  <a:srgbClr val="43B7FF"/>
                </a:solidFill>
              </a:uFill>
              <a:latin typeface="Arial" panose="020B0604020202020204" pitchFamily="34" charset="0"/>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endParaRPr>
          </a:p>
          <a:p>
            <a:pPr marL="241300" indent="-228600">
              <a:lnSpc>
                <a:spcPct val="100000"/>
              </a:lnSpc>
              <a:spcBef>
                <a:spcPts val="535"/>
              </a:spcBef>
              <a:buFont typeface="+mj-lt"/>
              <a:buAutoNum type="arabicPeriod"/>
            </a:pPr>
            <a:r>
              <a:rPr lang="en-US" altLang="ja-JP" sz="900" u="sng" dirty="0">
                <a:uFill>
                  <a:solidFill>
                    <a:srgbClr val="43B7FF"/>
                  </a:solidFill>
                </a:uFill>
                <a:latin typeface="Arial" panose="020B0604020202020204" pitchFamily="34" charset="0"/>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rPr>
              <a:t>CSP</a:t>
            </a:r>
            <a:r>
              <a:rPr lang="ja-JP" altLang="en-US" sz="900" u="sng" dirty="0">
                <a:uFill>
                  <a:solidFill>
                    <a:srgbClr val="43B7FF"/>
                  </a:solidFill>
                </a:uFill>
                <a:latin typeface="Arial" panose="020B0604020202020204" pitchFamily="34" charset="0"/>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rPr>
              <a:t>以外に、新しい注文確認を受け取る方法は他にありますか</a:t>
            </a:r>
            <a:r>
              <a:rPr sz="900" u="sng" spc="-5" dirty="0">
                <a:uFill>
                  <a:solidFill>
                    <a:srgbClr val="43B7FF"/>
                  </a:solidFill>
                </a:uFill>
                <a:latin typeface="Arial" panose="020B0604020202020204" pitchFamily="34" charset="0"/>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rPr>
              <a:t>?</a:t>
            </a:r>
            <a:endParaRPr lang="en-US" altLang="ja-JP" sz="900" u="sng" spc="-5" dirty="0">
              <a:uFill>
                <a:solidFill>
                  <a:srgbClr val="43B7FF"/>
                </a:solidFill>
              </a:uFill>
              <a:latin typeface="Arial" panose="020B0604020202020204" pitchFamily="34" charset="0"/>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endParaRPr>
          </a:p>
          <a:p>
            <a:pPr marL="241300" indent="-228600">
              <a:lnSpc>
                <a:spcPct val="100000"/>
              </a:lnSpc>
              <a:spcBef>
                <a:spcPts val="535"/>
              </a:spcBef>
              <a:buFont typeface="+mj-lt"/>
              <a:buAutoNum type="arabicPeriod"/>
            </a:pPr>
            <a:r>
              <a:rPr lang="ja-JP" altLang="en-US" sz="900" u="sng" spc="-5" dirty="0">
                <a:uFill>
                  <a:solidFill>
                    <a:srgbClr val="43B7FF"/>
                  </a:solidFill>
                </a:uFill>
                <a:latin typeface="Arial" panose="020B0604020202020204" pitchFamily="34" charset="0"/>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rPr>
              <a:t>注文書上の納品予定日に間に合わない場合、新しい納品日をどのように提示して、知らせたらいいですか</a:t>
            </a:r>
            <a:r>
              <a:rPr sz="900" u="sng" spc="-5" dirty="0">
                <a:uFill>
                  <a:solidFill>
                    <a:srgbClr val="43B7FF"/>
                  </a:solidFill>
                </a:uFill>
                <a:latin typeface="Arial" panose="020B0604020202020204" pitchFamily="34" charset="0"/>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rPr>
              <a:t>?</a:t>
            </a:r>
            <a:endParaRPr sz="900" dirty="0">
              <a:latin typeface="Arial" panose="020B0604020202020204" pitchFamily="34" charset="0"/>
              <a:ea typeface="Meiryo UI" panose="020B0604030504040204" pitchFamily="50" charset="-128"/>
              <a:cs typeface="Arial"/>
            </a:endParaRPr>
          </a:p>
        </p:txBody>
      </p:sp>
      <p:sp>
        <p:nvSpPr>
          <p:cNvPr id="5" name="object 5"/>
          <p:cNvSpPr txBox="1"/>
          <p:nvPr/>
        </p:nvSpPr>
        <p:spPr>
          <a:xfrm>
            <a:off x="669442" y="1615439"/>
            <a:ext cx="1031875" cy="152606"/>
          </a:xfrm>
          <a:prstGeom prst="rect">
            <a:avLst/>
          </a:prstGeom>
        </p:spPr>
        <p:txBody>
          <a:bodyPr vert="horz" wrap="square" lIns="0" tIns="13970" rIns="0" bIns="0" rtlCol="0">
            <a:spAutoFit/>
          </a:bodyPr>
          <a:lstStyle/>
          <a:p>
            <a:pPr marL="186055" indent="-173355">
              <a:lnSpc>
                <a:spcPct val="100000"/>
              </a:lnSpc>
              <a:spcBef>
                <a:spcPts val="110"/>
              </a:spcBef>
              <a:buClr>
                <a:srgbClr val="005286"/>
              </a:buClr>
              <a:buFont typeface="Segoe UI Emoji"/>
              <a:buChar char="▪"/>
              <a:tabLst>
                <a:tab pos="186690" algn="l"/>
              </a:tabLst>
            </a:pPr>
            <a:r>
              <a:rPr lang="ja-JP" altLang="en-US" sz="900" spc="0" dirty="0">
                <a:solidFill>
                  <a:srgbClr val="484848"/>
                </a:solidFill>
                <a:latin typeface="Arial"/>
                <a:ea typeface="Meiryo UI" panose="020B0604030504040204" pitchFamily="50" charset="-128"/>
                <a:cs typeface="Arial"/>
              </a:rPr>
              <a:t>請求書作成</a:t>
            </a:r>
            <a:endParaRPr sz="900" dirty="0">
              <a:latin typeface="Arial"/>
              <a:ea typeface="Meiryo UI" panose="020B0604030504040204" pitchFamily="50" charset="-128"/>
              <a:cs typeface="Arial"/>
            </a:endParaRPr>
          </a:p>
        </p:txBody>
      </p:sp>
      <p:sp>
        <p:nvSpPr>
          <p:cNvPr id="7" name="object 7"/>
          <p:cNvSpPr txBox="1"/>
          <p:nvPr/>
        </p:nvSpPr>
        <p:spPr>
          <a:xfrm>
            <a:off x="457200" y="1819670"/>
            <a:ext cx="8229600" cy="2539798"/>
          </a:xfrm>
          <a:prstGeom prst="rect">
            <a:avLst/>
          </a:prstGeom>
        </p:spPr>
        <p:txBody>
          <a:bodyPr vert="horz" wrap="square" lIns="0" tIns="12700" rIns="0" bIns="0" rtlCol="0">
            <a:spAutoFit/>
          </a:bodyPr>
          <a:lstStyle/>
          <a:p>
            <a:pPr marL="585470" marR="4305935" indent="-228600">
              <a:lnSpc>
                <a:spcPct val="142300"/>
              </a:lnSpc>
              <a:spcBef>
                <a:spcPts val="100"/>
              </a:spcBef>
              <a:buFont typeface="+mj-lt"/>
              <a:buAutoNum type="arabicPeriod"/>
            </a:pPr>
            <a:r>
              <a:rPr lang="en-US" altLang="ja-JP" sz="900" u="sng"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CSP</a:t>
            </a:r>
            <a:r>
              <a:rPr lang="ja-JP" altLang="en-US" sz="900" u="sng"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で複数の注文書に対し</a:t>
            </a:r>
            <a:r>
              <a:rPr lang="en-US" altLang="ja-JP" sz="900" u="sng"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1</a:t>
            </a:r>
            <a:r>
              <a:rPr lang="ja-JP" altLang="en-US" sz="900" u="sng"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つの請求書を作成することが出来きますか？</a:t>
            </a:r>
            <a:endParaRPr lang="en-US" sz="900" u="sng"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endParaRPr>
          </a:p>
          <a:p>
            <a:pPr marL="585470" marR="4305935" indent="-228600" hangingPunct="0">
              <a:lnSpc>
                <a:spcPct val="142300"/>
              </a:lnSpc>
              <a:spcBef>
                <a:spcPts val="100"/>
              </a:spcBef>
              <a:buFont typeface="+mj-lt"/>
              <a:buAutoNum type="arabicPeriod"/>
            </a:pPr>
            <a:r>
              <a:rPr lang="ja-JP" altLang="en-US" sz="900" u="sng"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数量または金額に基づいた請求書を作成する必要がありますか</a:t>
            </a:r>
            <a:r>
              <a:rPr lang="en-US" altLang="ja-JP" sz="900" u="sng"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a:t>
            </a:r>
            <a:endParaRPr lang="en-US" altLang="ja-JP" sz="900" u="sng" dirty="0">
              <a:uFill>
                <a:solidFill>
                  <a:srgbClr val="43B7FF"/>
                </a:solidFill>
              </a:uFill>
              <a:latin typeface="Arial"/>
              <a:ea typeface="Meiryo UI" panose="020B0604030504040204" pitchFamily="50" charset="-128"/>
              <a:cs typeface="Arial"/>
            </a:endParaRPr>
          </a:p>
          <a:p>
            <a:pPr marL="585470" marR="4305935" indent="-228600" hangingPunct="0">
              <a:lnSpc>
                <a:spcPct val="142300"/>
              </a:lnSpc>
              <a:spcBef>
                <a:spcPts val="100"/>
              </a:spcBef>
              <a:buFont typeface="+mj-lt"/>
              <a:buAutoNum type="arabicPeriod"/>
            </a:pP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CSP</a:t>
            </a:r>
            <a:r>
              <a:rPr lang="ja-JP" altLang="en-US"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で</a:t>
            </a: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1</a:t>
            </a:r>
            <a:r>
              <a:rPr lang="ja-JP" altLang="en-US"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つの注文書に対し複数の請求書を作成できますか</a:t>
            </a: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a:t>
            </a:r>
            <a:endParaRPr lang="en-US" sz="900" dirty="0">
              <a:latin typeface="Arial"/>
              <a:ea typeface="Meiryo UI" panose="020B0604030504040204" pitchFamily="50" charset="-128"/>
              <a:cs typeface="Arial"/>
            </a:endParaRPr>
          </a:p>
          <a:p>
            <a:pPr marL="585470" marR="5080" indent="-228600">
              <a:lnSpc>
                <a:spcPts val="1540"/>
              </a:lnSpc>
              <a:spcBef>
                <a:spcPts val="105"/>
              </a:spcBef>
              <a:buFont typeface="+mj-lt"/>
              <a:buAutoNum type="arabicPeriod"/>
            </a:pPr>
            <a:r>
              <a:rPr lang="ja-JP" altLang="en-US" sz="900" u="sng" spc="-10" dirty="0">
                <a:uFill>
                  <a:solidFill>
                    <a:srgbClr val="43B7FF"/>
                  </a:solidFill>
                </a:uFill>
                <a:latin typeface="Arial"/>
                <a:ea typeface="Meiryo UI" panose="020B0604030504040204" pitchFamily="50" charset="-128"/>
                <a:cs typeface="Arial"/>
                <a:hlinkClick r:id="rId7" action="ppaction://hlinksldjump">
                  <a:extLst>
                    <a:ext uri="{A12FA001-AC4F-418D-AE19-62706E023703}">
                      <ahyp:hlinkClr xmlns:ahyp="http://schemas.microsoft.com/office/drawing/2018/hyperlinkcolor" val="tx"/>
                    </a:ext>
                  </a:extLst>
                </a:hlinkClick>
              </a:rPr>
              <a:t>実際の請求書をスキャンして電子請求書に添付することが必要ですか</a:t>
            </a:r>
            <a:r>
              <a:rPr lang="en-US" altLang="ja-JP" sz="900" u="sng" spc="-10" dirty="0">
                <a:uFill>
                  <a:solidFill>
                    <a:srgbClr val="43B7FF"/>
                  </a:solidFill>
                </a:uFill>
                <a:latin typeface="Arial"/>
                <a:ea typeface="Meiryo UI" panose="020B0604030504040204" pitchFamily="50" charset="-128"/>
                <a:cs typeface="Arial"/>
                <a:hlinkClick r:id="rId7" action="ppaction://hlinksldjump">
                  <a:extLst>
                    <a:ext uri="{A12FA001-AC4F-418D-AE19-62706E023703}">
                      <ahyp:hlinkClr xmlns:ahyp="http://schemas.microsoft.com/office/drawing/2018/hyperlinkcolor" val="tx"/>
                    </a:ext>
                  </a:extLst>
                </a:hlinkClick>
              </a:rPr>
              <a:t>?</a:t>
            </a:r>
            <a:r>
              <a:rPr lang="ja-JP" altLang="en-US" sz="900" u="sng" spc="-10" dirty="0">
                <a:uFill>
                  <a:solidFill>
                    <a:srgbClr val="43B7FF"/>
                  </a:solidFill>
                </a:uFill>
                <a:latin typeface="Arial"/>
                <a:ea typeface="Meiryo UI" panose="020B0604030504040204" pitchFamily="50" charset="-128"/>
                <a:cs typeface="Arial"/>
                <a:hlinkClick r:id="rId7" action="ppaction://hlinksldjump">
                  <a:extLst>
                    <a:ext uri="{A12FA001-AC4F-418D-AE19-62706E023703}">
                      <ahyp:hlinkClr xmlns:ahyp="http://schemas.microsoft.com/office/drawing/2018/hyperlinkcolor" val="tx"/>
                    </a:ext>
                  </a:extLst>
                </a:hlinkClick>
              </a:rPr>
              <a:t>　スキャンした複数の請求書を</a:t>
            </a:r>
            <a:r>
              <a:rPr lang="en-US" altLang="ja-JP" sz="900" u="sng" spc="-10" dirty="0">
                <a:uFill>
                  <a:solidFill>
                    <a:srgbClr val="43B7FF"/>
                  </a:solidFill>
                </a:uFill>
                <a:latin typeface="Arial"/>
                <a:ea typeface="Meiryo UI" panose="020B0604030504040204" pitchFamily="50" charset="-128"/>
                <a:cs typeface="Arial"/>
                <a:hlinkClick r:id="rId7" action="ppaction://hlinksldjump">
                  <a:extLst>
                    <a:ext uri="{A12FA001-AC4F-418D-AE19-62706E023703}">
                      <ahyp:hlinkClr xmlns:ahyp="http://schemas.microsoft.com/office/drawing/2018/hyperlinkcolor" val="tx"/>
                    </a:ext>
                  </a:extLst>
                </a:hlinkClick>
              </a:rPr>
              <a:t>1</a:t>
            </a:r>
            <a:r>
              <a:rPr lang="ja-JP" altLang="en-US" sz="900" u="sng" spc="-10" dirty="0">
                <a:uFill>
                  <a:solidFill>
                    <a:srgbClr val="43B7FF"/>
                  </a:solidFill>
                </a:uFill>
                <a:latin typeface="Arial"/>
                <a:ea typeface="Meiryo UI" panose="020B0604030504040204" pitchFamily="50" charset="-128"/>
                <a:cs typeface="Arial"/>
                <a:hlinkClick r:id="rId7" action="ppaction://hlinksldjump">
                  <a:extLst>
                    <a:ext uri="{A12FA001-AC4F-418D-AE19-62706E023703}">
                      <ahyp:hlinkClr xmlns:ahyp="http://schemas.microsoft.com/office/drawing/2018/hyperlinkcolor" val="tx"/>
                    </a:ext>
                  </a:extLst>
                </a:hlinkClick>
              </a:rPr>
              <a:t>の文書にまとめることができますか</a:t>
            </a:r>
            <a:r>
              <a:rPr lang="en-US" altLang="ja-JP" sz="900" u="sng" spc="-10" dirty="0">
                <a:uFill>
                  <a:solidFill>
                    <a:srgbClr val="43B7FF"/>
                  </a:solidFill>
                </a:uFill>
                <a:latin typeface="Arial"/>
                <a:ea typeface="Meiryo UI" panose="020B0604030504040204" pitchFamily="50" charset="-128"/>
                <a:cs typeface="Arial"/>
                <a:hlinkClick r:id="rId7" action="ppaction://hlinksldjump">
                  <a:extLst>
                    <a:ext uri="{A12FA001-AC4F-418D-AE19-62706E023703}">
                      <ahyp:hlinkClr xmlns:ahyp="http://schemas.microsoft.com/office/drawing/2018/hyperlinkcolor" val="tx"/>
                    </a:ext>
                  </a:extLst>
                </a:hlinkClick>
              </a:rPr>
              <a:t>?</a:t>
            </a:r>
            <a:endParaRPr lang="en-US" altLang="ja-JP" sz="900" u="sng"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endParaRPr>
          </a:p>
          <a:p>
            <a:pPr marL="585470" marR="5080" indent="-228600">
              <a:lnSpc>
                <a:spcPts val="1540"/>
              </a:lnSpc>
              <a:spcBef>
                <a:spcPts val="105"/>
              </a:spcBef>
              <a:buFont typeface="+mj-lt"/>
              <a:buAutoNum type="arabicPeriod"/>
            </a:pPr>
            <a:r>
              <a:rPr lang="ja-JP" altLang="en-US" sz="900" u="sng" spc="10"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既に実際の請求書がある場合に、電子請求書を作成する目的は何ですか</a:t>
            </a:r>
            <a:r>
              <a:rPr lang="en-US" altLang="ja-JP" sz="900" u="sng" spc="10"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r>
              <a:rPr lang="ja-JP" altLang="en-US" sz="900" u="sng" spc="10"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　電子請求書の作成後も、実際の請求書を送付する必要がありますか</a:t>
            </a:r>
            <a:r>
              <a:rPr lang="en-US" altLang="ja-JP" sz="900" u="sng" spc="10"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p>
          <a:p>
            <a:pPr marL="585470" marR="5080" indent="-228600">
              <a:lnSpc>
                <a:spcPts val="1540"/>
              </a:lnSpc>
              <a:spcBef>
                <a:spcPts val="105"/>
              </a:spcBef>
              <a:buFont typeface="+mj-lt"/>
              <a:buAutoNum type="arabicPeriod"/>
            </a:pPr>
            <a:r>
              <a:rPr lang="ja-JP" altLang="en-US"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いつ請求書を発行すればいいですか</a:t>
            </a:r>
            <a:r>
              <a:rPr lang="en-US" altLang="ja-JP"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r>
              <a:rPr lang="ja-JP" altLang="en-US"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　注文書が確認された後ですか、それとも商品</a:t>
            </a:r>
            <a:r>
              <a:rPr lang="en-US" altLang="ja-JP"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r>
              <a:rPr lang="ja-JP" altLang="en-US"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サービスの受け取り後ですか</a:t>
            </a:r>
            <a:r>
              <a:rPr lang="en-US" altLang="ja-JP"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endParaRPr sz="900" dirty="0">
              <a:latin typeface="Arial"/>
              <a:ea typeface="Meiryo UI" panose="020B0604030504040204" pitchFamily="50" charset="-128"/>
              <a:cs typeface="Arial"/>
            </a:endParaRPr>
          </a:p>
          <a:p>
            <a:pPr marL="585470" indent="-228600">
              <a:lnSpc>
                <a:spcPct val="100000"/>
              </a:lnSpc>
              <a:spcBef>
                <a:spcPts val="455"/>
              </a:spcBef>
              <a:buFont typeface="+mj-lt"/>
              <a:buAutoNum type="arabicPeriod"/>
            </a:pPr>
            <a:r>
              <a:rPr lang="ja-JP" altLang="en-US" sz="900" b="1"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中国の請求について：</a:t>
            </a:r>
            <a:r>
              <a:rPr lang="ja-JP" altLang="en-US"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注文書の製品</a:t>
            </a:r>
            <a:r>
              <a:rPr lang="en-US" altLang="ja-JP"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r>
              <a:rPr lang="ja-JP" altLang="en-US"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サービスの記述は全て英語ですが、実際の請求書の記述は中国語です。 これは大丈夫ですか</a:t>
            </a:r>
            <a:r>
              <a:rPr lang="en-US" altLang="ja-JP"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endParaRPr sz="900" dirty="0">
              <a:latin typeface="Arial"/>
              <a:ea typeface="Meiryo UI" panose="020B0604030504040204" pitchFamily="50" charset="-128"/>
              <a:cs typeface="Arial"/>
            </a:endParaRPr>
          </a:p>
          <a:p>
            <a:pPr marL="585470" indent="-228600">
              <a:lnSpc>
                <a:spcPts val="1055"/>
              </a:lnSpc>
              <a:spcBef>
                <a:spcPts val="434"/>
              </a:spcBef>
              <a:buFont typeface="+mj-lt"/>
              <a:buAutoNum type="arabicPeriod"/>
            </a:pPr>
            <a:r>
              <a:rPr lang="ja-JP" altLang="en-US" sz="900" b="1"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中国の請求について</a:t>
            </a:r>
            <a:r>
              <a:rPr sz="900" b="1" u="sng"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r>
              <a:rPr sz="900" b="1" u="sng" spc="-3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 </a:t>
            </a:r>
            <a:r>
              <a:rPr lang="ja-JP" altLang="en-US" sz="900" u="sng" spc="-3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外貨で取引が行われる場合、電子請求書は必要ですか？　電子請求書番号を作成する場合、正式な請求書番号か見積の請求書番号のどちらを記入したら良いですか</a:t>
            </a:r>
            <a:r>
              <a:rPr lang="en-US" altLang="ja-JP" sz="900" u="sng" spc="-3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p>
          <a:p>
            <a:pPr marL="585470" indent="-228600">
              <a:lnSpc>
                <a:spcPts val="1055"/>
              </a:lnSpc>
              <a:spcBef>
                <a:spcPts val="434"/>
              </a:spcBef>
              <a:buFont typeface="+mj-lt"/>
              <a:buAutoNum type="arabicPeriod"/>
            </a:pPr>
            <a:r>
              <a:rPr lang="ja-JP" altLang="en-US"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請求書の発行日についてはどちらを選択したら良いですか</a:t>
            </a:r>
            <a:r>
              <a:rPr lang="en-US" altLang="ja-JP"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r>
              <a:rPr lang="ja-JP" altLang="en-US"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　実際の請求書の日付または電子請求書を作成した日付ですか</a:t>
            </a:r>
            <a:r>
              <a:rPr lang="en-US" altLang="ja-JP" sz="900" u="sng" spc="5" dirty="0">
                <a:uFill>
                  <a:solidFill>
                    <a:srgbClr val="43B7FF"/>
                  </a:solidFill>
                </a:uFill>
                <a:latin typeface="Arial"/>
                <a:ea typeface="Meiryo UI" panose="020B0604030504040204" pitchFamily="50" charset="-128"/>
                <a:cs typeface="Arial"/>
                <a:hlinkClick r:id="rId8" action="ppaction://hlinksldjump">
                  <a:extLst>
                    <a:ext uri="{A12FA001-AC4F-418D-AE19-62706E023703}">
                      <ahyp:hlinkClr xmlns:ahyp="http://schemas.microsoft.com/office/drawing/2018/hyperlinkcolor" val="tx"/>
                    </a:ext>
                  </a:extLst>
                </a:hlinkClick>
              </a:rPr>
              <a:t>?</a:t>
            </a:r>
            <a:endParaRPr lang="en-US" altLang="ja-JP" sz="900" u="sng" spc="5" dirty="0">
              <a:uFill>
                <a:solidFill>
                  <a:srgbClr val="43B7FF"/>
                </a:solidFill>
              </a:uFill>
              <a:latin typeface="Arial"/>
              <a:ea typeface="Meiryo UI" panose="020B0604030504040204" pitchFamily="50" charset="-128"/>
              <a:cs typeface="Arial"/>
            </a:endParaRPr>
          </a:p>
          <a:p>
            <a:pPr marL="585470" indent="-228600">
              <a:lnSpc>
                <a:spcPts val="1055"/>
              </a:lnSpc>
              <a:spcBef>
                <a:spcPts val="434"/>
              </a:spcBef>
              <a:buFont typeface="+mj-lt"/>
              <a:buAutoNum type="arabicPeriod"/>
            </a:pPr>
            <a:r>
              <a:rPr lang="ja-JP" altLang="en-US" sz="900" u="sng" dirty="0">
                <a:uFill>
                  <a:solidFill>
                    <a:srgbClr val="43B7FF"/>
                  </a:solidFill>
                </a:uFill>
                <a:latin typeface="Arial"/>
                <a:ea typeface="Meiryo UI" panose="020B0604030504040204" pitchFamily="50" charset="-128"/>
                <a:cs typeface="Arial"/>
                <a:hlinkClick r:id="rId9" action="ppaction://hlinksldjump">
                  <a:extLst>
                    <a:ext uri="{A12FA001-AC4F-418D-AE19-62706E023703}">
                      <ahyp:hlinkClr xmlns:ahyp="http://schemas.microsoft.com/office/drawing/2018/hyperlinkcolor" val="tx"/>
                    </a:ext>
                  </a:extLst>
                </a:hlinkClick>
              </a:rPr>
              <a:t>請求書が発行された注文書を検索する方法は</a:t>
            </a:r>
            <a:r>
              <a:rPr sz="900" u="sng" dirty="0">
                <a:uFill>
                  <a:solidFill>
                    <a:srgbClr val="43B7FF"/>
                  </a:solidFill>
                </a:uFill>
                <a:latin typeface="Arial"/>
                <a:ea typeface="Meiryo UI" panose="020B0604030504040204" pitchFamily="50" charset="-128"/>
                <a:cs typeface="Arial"/>
                <a:hlinkClick r:id="rId9" action="ppaction://hlinksldjump">
                  <a:extLst>
                    <a:ext uri="{A12FA001-AC4F-418D-AE19-62706E023703}">
                      <ahyp:hlinkClr xmlns:ahyp="http://schemas.microsoft.com/office/drawing/2018/hyperlinkcolor" val="tx"/>
                    </a:ext>
                  </a:extLst>
                </a:hlinkClick>
              </a:rPr>
              <a:t>?</a:t>
            </a:r>
            <a:endParaRPr lang="en-US" altLang="ja-JP" sz="900" u="sng" dirty="0">
              <a:uFill>
                <a:solidFill>
                  <a:srgbClr val="43B7FF"/>
                </a:solidFill>
              </a:uFill>
              <a:latin typeface="Arial"/>
              <a:ea typeface="Meiryo UI" panose="020B0604030504040204" pitchFamily="50" charset="-128"/>
              <a:cs typeface="Arial"/>
            </a:endParaRPr>
          </a:p>
          <a:p>
            <a:pPr marL="585470" indent="-228600">
              <a:lnSpc>
                <a:spcPts val="1055"/>
              </a:lnSpc>
              <a:spcBef>
                <a:spcPts val="434"/>
              </a:spcBef>
              <a:buFont typeface="+mj-lt"/>
              <a:buAutoNum type="arabicPeriod"/>
            </a:pPr>
            <a:r>
              <a:rPr lang="ja-JP" altLang="en-US" sz="900" u="sng" dirty="0">
                <a:uFill>
                  <a:solidFill>
                    <a:srgbClr val="43B7FF"/>
                  </a:solidFill>
                </a:uFill>
                <a:latin typeface="Arial"/>
                <a:ea typeface="Meiryo UI" panose="020B0604030504040204" pitchFamily="50" charset="-128"/>
                <a:cs typeface="Arial"/>
                <a:hlinkClick r:id="rId10" action="ppaction://hlinksldjump">
                  <a:extLst>
                    <a:ext uri="{A12FA001-AC4F-418D-AE19-62706E023703}">
                      <ahyp:hlinkClr xmlns:ahyp="http://schemas.microsoft.com/office/drawing/2018/hyperlinkcolor" val="tx"/>
                    </a:ext>
                  </a:extLst>
                </a:hlinkClick>
              </a:rPr>
              <a:t>電子請求書に税金の額を含める方法は</a:t>
            </a:r>
            <a:r>
              <a:rPr sz="900" u="sng" dirty="0">
                <a:uFill>
                  <a:solidFill>
                    <a:srgbClr val="43B7FF"/>
                  </a:solidFill>
                </a:uFill>
                <a:latin typeface="Arial"/>
                <a:ea typeface="Meiryo UI" panose="020B0604030504040204" pitchFamily="50" charset="-128"/>
                <a:cs typeface="Arial"/>
                <a:hlinkClick r:id="rId10" action="ppaction://hlinksldjump">
                  <a:extLst>
                    <a:ext uri="{A12FA001-AC4F-418D-AE19-62706E023703}">
                      <ahyp:hlinkClr xmlns:ahyp="http://schemas.microsoft.com/office/drawing/2018/hyperlinkcolor" val="tx"/>
                    </a:ext>
                  </a:extLst>
                </a:hlinkClick>
              </a:rPr>
              <a:t>?</a:t>
            </a:r>
            <a:endParaRPr lang="en-US" altLang="ja-JP" sz="900" u="sng" dirty="0">
              <a:uFill>
                <a:solidFill>
                  <a:srgbClr val="43B7FF"/>
                </a:solidFill>
              </a:uFill>
              <a:latin typeface="Arial"/>
              <a:ea typeface="Meiryo UI" panose="020B0604030504040204" pitchFamily="50" charset="-128"/>
              <a:cs typeface="Arial"/>
            </a:endParaRPr>
          </a:p>
          <a:p>
            <a:pPr marL="585470" indent="-228600">
              <a:lnSpc>
                <a:spcPts val="1055"/>
              </a:lnSpc>
              <a:spcBef>
                <a:spcPts val="434"/>
              </a:spcBef>
              <a:buFont typeface="+mj-lt"/>
              <a:buAutoNum type="arabicPeriod"/>
            </a:pPr>
            <a:r>
              <a:rPr lang="ja-JP" altLang="en-US" sz="900" u="sng" dirty="0">
                <a:uFill>
                  <a:solidFill>
                    <a:srgbClr val="43B7FF"/>
                  </a:solidFill>
                </a:uFill>
                <a:latin typeface="Arial"/>
                <a:ea typeface="Meiryo UI" panose="020B0604030504040204" pitchFamily="50" charset="-128"/>
                <a:cs typeface="Arial"/>
                <a:hlinkClick r:id="rId11" action="ppaction://hlinksldjump">
                  <a:extLst>
                    <a:ext uri="{A12FA001-AC4F-418D-AE19-62706E023703}">
                      <ahyp:hlinkClr xmlns:ahyp="http://schemas.microsoft.com/office/drawing/2018/hyperlinkcolor" val="tx"/>
                    </a:ext>
                  </a:extLst>
                </a:hlinkClick>
              </a:rPr>
              <a:t>頭金の請求書の作成方法は</a:t>
            </a:r>
            <a:r>
              <a:rPr sz="900" u="sng" dirty="0">
                <a:uFill>
                  <a:solidFill>
                    <a:srgbClr val="43B7FF"/>
                  </a:solidFill>
                </a:uFill>
                <a:latin typeface="Arial"/>
                <a:ea typeface="Meiryo UI" panose="020B0604030504040204" pitchFamily="50" charset="-128"/>
                <a:cs typeface="Arial"/>
                <a:hlinkClick r:id="rId11" action="ppaction://hlinksldjump">
                  <a:extLst>
                    <a:ext uri="{A12FA001-AC4F-418D-AE19-62706E023703}">
                      <ahyp:hlinkClr xmlns:ahyp="http://schemas.microsoft.com/office/drawing/2018/hyperlinkcolor" val="tx"/>
                    </a:ext>
                  </a:extLst>
                </a:hlinkClick>
              </a:rPr>
              <a:t>?</a:t>
            </a:r>
            <a:endParaRPr sz="900" dirty="0">
              <a:latin typeface="Arial"/>
              <a:ea typeface="Meiryo UI" panose="020B0604030504040204" pitchFamily="50" charset="-128"/>
              <a:cs typeface="Arial"/>
            </a:endParaRPr>
          </a:p>
        </p:txBody>
      </p:sp>
      <p:sp>
        <p:nvSpPr>
          <p:cNvPr id="8" name="object 8"/>
          <p:cNvSpPr txBox="1">
            <a:spLocks noGrp="1"/>
          </p:cNvSpPr>
          <p:nvPr>
            <p:ph type="title"/>
          </p:nvPr>
        </p:nvSpPr>
        <p:spPr>
          <a:xfrm>
            <a:off x="669442" y="225070"/>
            <a:ext cx="1144905"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質問</a:t>
            </a:r>
            <a:endParaRPr sz="1800" dirty="0">
              <a:ea typeface="Meiryo UI" panose="020B0604030504040204"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69442" y="621908"/>
            <a:ext cx="1440180" cy="182742"/>
          </a:xfrm>
          <a:prstGeom prst="rect">
            <a:avLst/>
          </a:prstGeom>
        </p:spPr>
        <p:txBody>
          <a:bodyPr vert="horz" wrap="square" lIns="0" tIns="13335" rIns="0" bIns="0" rtlCol="0">
            <a:spAutoFit/>
          </a:bodyPr>
          <a:lstStyle/>
          <a:p>
            <a:pPr marL="186055" indent="-173355">
              <a:lnSpc>
                <a:spcPct val="100000"/>
              </a:lnSpc>
              <a:spcBef>
                <a:spcPts val="105"/>
              </a:spcBef>
              <a:buClr>
                <a:srgbClr val="005286"/>
              </a:buClr>
              <a:buFont typeface="Segoe UI Emoji"/>
              <a:buChar char="▪"/>
              <a:tabLst>
                <a:tab pos="186690" algn="l"/>
              </a:tabLst>
            </a:pPr>
            <a:r>
              <a:rPr lang="ja-JP" altLang="en-US" sz="1100" dirty="0">
                <a:solidFill>
                  <a:srgbClr val="484848"/>
                </a:solidFill>
                <a:latin typeface="Arial"/>
                <a:ea typeface="Meiryo UI" panose="020B0604030504040204" pitchFamily="50" charset="-128"/>
                <a:cs typeface="Arial"/>
              </a:rPr>
              <a:t>請求書修正</a:t>
            </a:r>
            <a:endParaRPr sz="1100" dirty="0">
              <a:latin typeface="Arial"/>
              <a:ea typeface="Meiryo UI" panose="020B0604030504040204" pitchFamily="50" charset="-128"/>
              <a:cs typeface="Arial"/>
            </a:endParaRPr>
          </a:p>
        </p:txBody>
      </p:sp>
      <p:sp>
        <p:nvSpPr>
          <p:cNvPr id="9" name="object 9"/>
          <p:cNvSpPr txBox="1"/>
          <p:nvPr/>
        </p:nvSpPr>
        <p:spPr>
          <a:xfrm>
            <a:off x="175158" y="4834645"/>
            <a:ext cx="103505" cy="131445"/>
          </a:xfrm>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z="750" spc="-5" dirty="0">
                <a:solidFill>
                  <a:srgbClr val="484848"/>
                </a:solidFill>
                <a:latin typeface="Arial"/>
                <a:cs typeface="Arial"/>
              </a:rPr>
              <a:t>4</a:t>
            </a:fld>
            <a:endParaRPr sz="750">
              <a:latin typeface="Arial"/>
              <a:cs typeface="Arial"/>
            </a:endParaRPr>
          </a:p>
        </p:txBody>
      </p:sp>
      <p:sp>
        <p:nvSpPr>
          <p:cNvPr id="4" name="object 4"/>
          <p:cNvSpPr txBox="1"/>
          <p:nvPr/>
        </p:nvSpPr>
        <p:spPr>
          <a:xfrm>
            <a:off x="838200" y="838902"/>
            <a:ext cx="6365240" cy="614271"/>
          </a:xfrm>
          <a:prstGeom prst="rect">
            <a:avLst/>
          </a:prstGeom>
        </p:spPr>
        <p:txBody>
          <a:bodyPr vert="horz" wrap="square" lIns="0" tIns="69850" rIns="0" bIns="0" rtlCol="0">
            <a:spAutoFit/>
          </a:bodyPr>
          <a:lstStyle/>
          <a:p>
            <a:pPr marL="241300" indent="-228600">
              <a:lnSpc>
                <a:spcPct val="100000"/>
              </a:lnSpc>
              <a:spcBef>
                <a:spcPts val="550"/>
              </a:spcBef>
              <a:buFont typeface="+mj-lt"/>
              <a:buAutoNum type="arabicPeriod"/>
            </a:pPr>
            <a:r>
              <a:rPr lang="ja-JP" altLang="en-US" sz="900" u="sng" spc="10" dirty="0">
                <a:uFill>
                  <a:solidFill>
                    <a:srgbClr val="43B7FF"/>
                  </a:solidFill>
                </a:uFill>
                <a:latin typeface="Arial"/>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電子請求書承認が失敗した場合はどうすればいいですか</a:t>
            </a:r>
            <a:r>
              <a:rPr lang="en-US" altLang="ja-JP" sz="900" u="sng" spc="10" dirty="0">
                <a:uFill>
                  <a:solidFill>
                    <a:srgbClr val="43B7FF"/>
                  </a:solidFill>
                </a:uFill>
                <a:latin typeface="Arial"/>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a:t>
            </a:r>
          </a:p>
          <a:p>
            <a:pPr marL="241300" indent="-228600">
              <a:lnSpc>
                <a:spcPct val="100000"/>
              </a:lnSpc>
              <a:spcBef>
                <a:spcPts val="550"/>
              </a:spcBef>
              <a:buFont typeface="+mj-lt"/>
              <a:buAutoNum type="arabicPeriod"/>
            </a:pPr>
            <a:r>
              <a:rPr lang="ja-JP" altLang="en-US" sz="900" u="sng" spc="10" dirty="0">
                <a:uFill>
                  <a:solidFill>
                    <a:srgbClr val="43B7FF"/>
                  </a:solidFill>
                </a:uFill>
                <a:latin typeface="Arial"/>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実際の請求書の再発行が必要な場合、該当する電子請求書の修正方法は</a:t>
            </a:r>
            <a:r>
              <a:rPr lang="en-US" altLang="ja-JP" sz="900" u="sng" spc="10" dirty="0">
                <a:uFill>
                  <a:solidFill>
                    <a:srgbClr val="43B7FF"/>
                  </a:solidFill>
                </a:uFill>
                <a:latin typeface="Arial"/>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a:t>
            </a:r>
            <a:r>
              <a:rPr lang="ja-JP" altLang="en-US" sz="900" u="sng" spc="10" dirty="0">
                <a:uFill>
                  <a:solidFill>
                    <a:srgbClr val="43B7FF"/>
                  </a:solidFill>
                </a:uFill>
                <a:latin typeface="Arial"/>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　ジェイビルへクレジットノートを提出する方法は</a:t>
            </a:r>
            <a:r>
              <a:rPr lang="en-US" altLang="ja-JP" sz="900" u="sng" spc="10" dirty="0">
                <a:uFill>
                  <a:solidFill>
                    <a:srgbClr val="43B7FF"/>
                  </a:solidFill>
                </a:uFill>
                <a:latin typeface="Arial"/>
                <a:ea typeface="Meiryo UI" panose="020B0604030504040204" pitchFamily="50" charset="-128"/>
                <a:cs typeface="Arial"/>
                <a:hlinkClick r:id="rId2" action="ppaction://hlinksldjump">
                  <a:extLst>
                    <a:ext uri="{A12FA001-AC4F-418D-AE19-62706E023703}">
                      <ahyp:hlinkClr xmlns:ahyp="http://schemas.microsoft.com/office/drawing/2018/hyperlinkcolor" val="tx"/>
                    </a:ext>
                  </a:extLst>
                </a:hlinkClick>
              </a:rPr>
              <a:t>?</a:t>
            </a:r>
            <a:endParaRPr sz="900" dirty="0">
              <a:latin typeface="Arial"/>
              <a:ea typeface="Meiryo UI" panose="020B0604030504040204" pitchFamily="50" charset="-128"/>
              <a:cs typeface="Arial"/>
            </a:endParaRPr>
          </a:p>
          <a:p>
            <a:pPr marL="241300" indent="-228600">
              <a:lnSpc>
                <a:spcPct val="100000"/>
              </a:lnSpc>
              <a:spcBef>
                <a:spcPts val="430"/>
              </a:spcBef>
              <a:buFont typeface="+mj-lt"/>
              <a:buAutoNum type="arabicPeriod"/>
            </a:pPr>
            <a:r>
              <a:rPr lang="ja-JP" altLang="en-US" sz="900" u="sng" dirty="0">
                <a:uFill>
                  <a:solidFill>
                    <a:srgbClr val="43B7FF"/>
                  </a:solidFill>
                </a:uFill>
                <a:latin typeface="Arial"/>
                <a:ea typeface="Meiryo UI" panose="020B0604030504040204" pitchFamily="50" charset="-128"/>
                <a:cs typeface="Arial"/>
                <a:hlinkClick r:id="rId3" action="ppaction://hlinksldjump">
                  <a:extLst>
                    <a:ext uri="{A12FA001-AC4F-418D-AE19-62706E023703}">
                      <ahyp:hlinkClr xmlns:ahyp="http://schemas.microsoft.com/office/drawing/2018/hyperlinkcolor" val="tx"/>
                    </a:ext>
                  </a:extLst>
                </a:hlinkClick>
              </a:rPr>
              <a:t>提出後の請求書を取消または無効にすることは出来ますか</a:t>
            </a:r>
            <a:r>
              <a:rPr lang="en-US" altLang="ja-JP" sz="900" u="sng" dirty="0">
                <a:uFill>
                  <a:solidFill>
                    <a:srgbClr val="43B7FF"/>
                  </a:solidFill>
                </a:uFill>
                <a:latin typeface="Arial"/>
                <a:ea typeface="Meiryo UI" panose="020B0604030504040204" pitchFamily="50" charset="-128"/>
                <a:cs typeface="Arial"/>
                <a:hlinkClick r:id="rId3" action="ppaction://hlinksldjump">
                  <a:extLst>
                    <a:ext uri="{A12FA001-AC4F-418D-AE19-62706E023703}">
                      <ahyp:hlinkClr xmlns:ahyp="http://schemas.microsoft.com/office/drawing/2018/hyperlinkcolor" val="tx"/>
                    </a:ext>
                  </a:extLst>
                </a:hlinkClick>
              </a:rPr>
              <a:t>?</a:t>
            </a:r>
            <a:endParaRPr sz="900" dirty="0">
              <a:latin typeface="Arial"/>
              <a:ea typeface="Meiryo UI" panose="020B0604030504040204" pitchFamily="50" charset="-128"/>
              <a:cs typeface="Arial"/>
            </a:endParaRPr>
          </a:p>
        </p:txBody>
      </p:sp>
      <p:sp>
        <p:nvSpPr>
          <p:cNvPr id="5" name="object 5"/>
          <p:cNvSpPr txBox="1"/>
          <p:nvPr/>
        </p:nvSpPr>
        <p:spPr>
          <a:xfrm>
            <a:off x="669442" y="1462338"/>
            <a:ext cx="6948170" cy="1188787"/>
          </a:xfrm>
          <a:prstGeom prst="rect">
            <a:avLst/>
          </a:prstGeom>
        </p:spPr>
        <p:txBody>
          <a:bodyPr vert="horz" wrap="square" lIns="0" tIns="82550" rIns="0" bIns="0" rtlCol="0">
            <a:spAutoFit/>
          </a:bodyPr>
          <a:lstStyle/>
          <a:p>
            <a:pPr marL="186055" indent="-173355">
              <a:lnSpc>
                <a:spcPct val="100000"/>
              </a:lnSpc>
              <a:spcBef>
                <a:spcPts val="650"/>
              </a:spcBef>
              <a:buClr>
                <a:srgbClr val="005286"/>
              </a:buClr>
              <a:buFont typeface="Segoe UI Emoji"/>
              <a:buChar char="▪"/>
              <a:tabLst>
                <a:tab pos="186690" algn="l"/>
              </a:tabLst>
            </a:pPr>
            <a:r>
              <a:rPr lang="ja-JP" altLang="en-US" sz="1100" dirty="0">
                <a:latin typeface="Arial"/>
                <a:ea typeface="Meiryo UI" panose="020B0604030504040204" pitchFamily="50" charset="-128"/>
                <a:cs typeface="Arial"/>
              </a:rPr>
              <a:t>お取引先様登録</a:t>
            </a:r>
            <a:endParaRPr lang="en-US" sz="1100" dirty="0">
              <a:latin typeface="Arial"/>
              <a:ea typeface="Meiryo UI" panose="020B0604030504040204" pitchFamily="50" charset="-128"/>
              <a:cs typeface="Arial"/>
            </a:endParaRPr>
          </a:p>
          <a:p>
            <a:pPr marL="414655" lvl="1" indent="-228600">
              <a:lnSpc>
                <a:spcPct val="100000"/>
              </a:lnSpc>
              <a:spcBef>
                <a:spcPts val="464"/>
              </a:spcBef>
              <a:buClr>
                <a:srgbClr val="005286"/>
              </a:buClr>
              <a:buFont typeface="+mj-lt"/>
              <a:buAutoNum type="arabicPeriod"/>
              <a:tabLst>
                <a:tab pos="530860" algn="l"/>
                <a:tab pos="531495" algn="l"/>
              </a:tabLst>
            </a:pPr>
            <a:r>
              <a:rPr lang="ja-JP" altLang="en-US" sz="900" u="sng" dirty="0">
                <a:uFill>
                  <a:solidFill>
                    <a:srgbClr val="43B7FF"/>
                  </a:solidFill>
                </a:uFill>
                <a:latin typeface="Arial"/>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rPr>
              <a:t>様々なジェイビルプラント用に複数のお取引先様番号を持っています。お取引先様情報を別々に登録する必要がありますか</a:t>
            </a:r>
            <a:r>
              <a:rPr lang="en-US" altLang="ja-JP" sz="900" u="sng" dirty="0">
                <a:uFill>
                  <a:solidFill>
                    <a:srgbClr val="43B7FF"/>
                  </a:solidFill>
                </a:uFill>
                <a:latin typeface="Arial"/>
                <a:ea typeface="Meiryo UI" panose="020B0604030504040204" pitchFamily="50" charset="-128"/>
                <a:cs typeface="Arial"/>
                <a:hlinkClick r:id="rId4" action="ppaction://hlinksldjump">
                  <a:extLst>
                    <a:ext uri="{A12FA001-AC4F-418D-AE19-62706E023703}">
                      <ahyp:hlinkClr xmlns:ahyp="http://schemas.microsoft.com/office/drawing/2018/hyperlinkcolor" val="tx"/>
                    </a:ext>
                  </a:extLst>
                </a:hlinkClick>
              </a:rPr>
              <a:t>?</a:t>
            </a:r>
            <a:endParaRPr lang="en-US" sz="900" dirty="0">
              <a:latin typeface="Arial"/>
              <a:ea typeface="Meiryo UI" panose="020B0604030504040204" pitchFamily="50" charset="-128"/>
              <a:cs typeface="Arial"/>
            </a:endParaRPr>
          </a:p>
          <a:p>
            <a:pPr marL="186055" indent="-173355">
              <a:lnSpc>
                <a:spcPct val="100000"/>
              </a:lnSpc>
              <a:spcBef>
                <a:spcPts val="830"/>
              </a:spcBef>
              <a:buClr>
                <a:srgbClr val="005286"/>
              </a:buClr>
              <a:buFont typeface="Segoe UI Emoji"/>
              <a:buChar char="▪"/>
              <a:tabLst>
                <a:tab pos="186690" algn="l"/>
              </a:tabLst>
            </a:pPr>
            <a:r>
              <a:rPr lang="ja-JP" altLang="en-US" sz="1100" dirty="0">
                <a:latin typeface="Arial"/>
                <a:ea typeface="Meiryo UI" panose="020B0604030504040204" pitchFamily="50" charset="-128"/>
                <a:cs typeface="Arial"/>
              </a:rPr>
              <a:t>支払銀行住所</a:t>
            </a:r>
            <a:endParaRPr lang="en-US" sz="1100" dirty="0">
              <a:latin typeface="Arial"/>
              <a:ea typeface="Meiryo UI" panose="020B0604030504040204" pitchFamily="50" charset="-128"/>
              <a:cs typeface="Arial"/>
            </a:endParaRPr>
          </a:p>
          <a:p>
            <a:pPr marL="414655" lvl="1" indent="-228600">
              <a:lnSpc>
                <a:spcPct val="100000"/>
              </a:lnSpc>
              <a:spcBef>
                <a:spcPts val="440"/>
              </a:spcBef>
              <a:buClr>
                <a:srgbClr val="005286"/>
              </a:buClr>
              <a:buFont typeface="+mj-lt"/>
              <a:buAutoNum type="arabicPeriod"/>
              <a:tabLst>
                <a:tab pos="530860" algn="l"/>
                <a:tab pos="531495" algn="l"/>
              </a:tabLst>
            </a:pPr>
            <a:r>
              <a:rPr lang="ja-JP" altLang="en-US" sz="900" u="sng" spc="10"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「支払銀行住所」とは何ですか</a:t>
            </a:r>
            <a:r>
              <a:rPr lang="en-US" altLang="ja-JP" sz="900" u="sng" spc="10"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a:t>
            </a:r>
            <a:r>
              <a:rPr lang="ja-JP" altLang="en-US" sz="900" u="sng" spc="10"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　銀行住所または会社住所ですか</a:t>
            </a:r>
            <a:r>
              <a:rPr lang="en-US" altLang="ja-JP" sz="900" u="sng" spc="10"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a:t>
            </a:r>
            <a:r>
              <a:rPr lang="ja-JP" altLang="en-US" sz="900" u="sng" spc="10"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　フォーマットの要求事項は何かありますか</a:t>
            </a:r>
            <a:r>
              <a:rPr lang="en-US" altLang="ja-JP" sz="900" u="sng" spc="10" dirty="0">
                <a:uFill>
                  <a:solidFill>
                    <a:srgbClr val="43B7FF"/>
                  </a:solidFill>
                </a:uFill>
                <a:latin typeface="Arial"/>
                <a:ea typeface="Meiryo UI" panose="020B0604030504040204" pitchFamily="50" charset="-128"/>
                <a:cs typeface="Arial"/>
                <a:hlinkClick r:id="rId5" action="ppaction://hlinksldjump">
                  <a:extLst>
                    <a:ext uri="{A12FA001-AC4F-418D-AE19-62706E023703}">
                      <ahyp:hlinkClr xmlns:ahyp="http://schemas.microsoft.com/office/drawing/2018/hyperlinkcolor" val="tx"/>
                    </a:ext>
                  </a:extLst>
                </a:hlinkClick>
              </a:rPr>
              <a:t>?</a:t>
            </a:r>
            <a:endParaRPr lang="en-US" sz="900" dirty="0">
              <a:latin typeface="Arial"/>
              <a:ea typeface="Meiryo UI" panose="020B0604030504040204" pitchFamily="50" charset="-128"/>
              <a:cs typeface="Arial"/>
            </a:endParaRPr>
          </a:p>
          <a:p>
            <a:pPr marL="186055" indent="-173355">
              <a:lnSpc>
                <a:spcPct val="100000"/>
              </a:lnSpc>
              <a:spcBef>
                <a:spcPts val="835"/>
              </a:spcBef>
              <a:buClr>
                <a:srgbClr val="005286"/>
              </a:buClr>
              <a:buFont typeface="Segoe UI Emoji"/>
              <a:buChar char="▪"/>
              <a:tabLst>
                <a:tab pos="186690" algn="l"/>
              </a:tabLst>
            </a:pPr>
            <a:r>
              <a:rPr lang="ja-JP" altLang="en-US" sz="1100" dirty="0">
                <a:latin typeface="Arial"/>
                <a:ea typeface="Meiryo UI" panose="020B0604030504040204" pitchFamily="50" charset="-128"/>
                <a:cs typeface="Arial"/>
              </a:rPr>
              <a:t>その他</a:t>
            </a:r>
            <a:endParaRPr sz="1100" dirty="0">
              <a:latin typeface="Arial"/>
              <a:ea typeface="Meiryo UI" panose="020B0604030504040204" pitchFamily="50" charset="-128"/>
              <a:cs typeface="Arial"/>
            </a:endParaRPr>
          </a:p>
        </p:txBody>
      </p:sp>
      <p:sp>
        <p:nvSpPr>
          <p:cNvPr id="7" name="object 7"/>
          <p:cNvSpPr txBox="1"/>
          <p:nvPr/>
        </p:nvSpPr>
        <p:spPr>
          <a:xfrm>
            <a:off x="838200" y="2727325"/>
            <a:ext cx="5540619" cy="1428340"/>
          </a:xfrm>
          <a:prstGeom prst="rect">
            <a:avLst/>
          </a:prstGeom>
        </p:spPr>
        <p:txBody>
          <a:bodyPr vert="horz" wrap="none" lIns="0" tIns="12700" rIns="0" bIns="0" rtlCol="0">
            <a:spAutoFit/>
          </a:bodyPr>
          <a:lstStyle/>
          <a:p>
            <a:pPr marL="241300" marR="5080" indent="-228600">
              <a:lnSpc>
                <a:spcPct val="141500"/>
              </a:lnSpc>
              <a:spcBef>
                <a:spcPts val="100"/>
              </a:spcBef>
              <a:buFont typeface="+mj-lt"/>
              <a:buAutoNum type="arabicPeriod"/>
            </a:pP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CPS</a:t>
            </a:r>
            <a:r>
              <a:rPr lang="ja-JP" altLang="en-US"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で商品の受入状況を確認できますか</a:t>
            </a: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a:t>
            </a:r>
            <a:r>
              <a:rPr sz="900" u="sng" spc="-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 </a:t>
            </a:r>
            <a:endParaRPr lang="en-US" altLang="ja-JP" sz="900" u="sng" spc="-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endParaRPr>
          </a:p>
          <a:p>
            <a:pPr marL="241300" marR="5080" indent="-228600">
              <a:lnSpc>
                <a:spcPct val="141500"/>
              </a:lnSpc>
              <a:spcBef>
                <a:spcPts val="100"/>
              </a:spcBef>
              <a:buFont typeface="+mj-lt"/>
              <a:buAutoNum type="arabicPeriod"/>
            </a:pP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CSP</a:t>
            </a:r>
            <a:r>
              <a:rPr lang="ja-JP" altLang="en-US"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で委託</a:t>
            </a: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/JIT/</a:t>
            </a:r>
            <a:r>
              <a:rPr lang="ja-JP" altLang="en-US"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分納契約取引を処理できますか</a:t>
            </a: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a:t>
            </a:r>
            <a:endParaRPr lang="en-US" altLang="ja-JP" sz="900" u="sng" spc="-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endParaRPr>
          </a:p>
          <a:p>
            <a:pPr marL="241300" marR="5080" indent="-228600">
              <a:lnSpc>
                <a:spcPct val="141500"/>
              </a:lnSpc>
              <a:spcBef>
                <a:spcPts val="100"/>
              </a:spcBef>
              <a:buFont typeface="+mj-lt"/>
              <a:buAutoNum type="arabicPeriod"/>
            </a:pPr>
            <a:r>
              <a:rPr lang="ja-JP" altLang="en-US" sz="900" u="sng" spc="1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稼働開始後に質問がある場合、誰かに助けを求めることができますか</a:t>
            </a:r>
            <a:r>
              <a:rPr lang="en-US" altLang="ja-JP" sz="900" u="sng" spc="1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a:t>
            </a:r>
            <a:r>
              <a:rPr lang="ja-JP" altLang="en-US" sz="900" u="sng" spc="1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　中国語の問い合わせサービスはありますか</a:t>
            </a:r>
            <a:r>
              <a:rPr lang="en-US" altLang="ja-JP" sz="900" u="sng" spc="1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a:t>
            </a:r>
            <a:r>
              <a:rPr sz="900" spc="-5" dirty="0">
                <a:latin typeface="Arial"/>
                <a:ea typeface="Meiryo UI" panose="020B0604030504040204" pitchFamily="50" charset="-128"/>
                <a:cs typeface="Arial"/>
              </a:rPr>
              <a:t> </a:t>
            </a:r>
            <a:endParaRPr lang="en-US" altLang="ja-JP" sz="900" spc="-5" dirty="0">
              <a:latin typeface="Arial"/>
              <a:ea typeface="Meiryo UI" panose="020B0604030504040204" pitchFamily="50" charset="-128"/>
              <a:cs typeface="Arial"/>
            </a:endParaRPr>
          </a:p>
          <a:p>
            <a:pPr marL="241300" marR="5080" indent="-228600">
              <a:lnSpc>
                <a:spcPct val="141500"/>
              </a:lnSpc>
              <a:spcBef>
                <a:spcPts val="100"/>
              </a:spcBef>
              <a:buFont typeface="+mj-lt"/>
              <a:buAutoNum type="arabicPeriod"/>
            </a:pPr>
            <a:r>
              <a:rPr lang="en-US" altLang="ja-JP" sz="900" u="sng" spc="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CSP</a:t>
            </a:r>
            <a:r>
              <a:rPr lang="ja-JP" altLang="en-US" sz="900" u="sng" spc="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は全てのジェイビル企業に使用されますか</a:t>
            </a:r>
            <a:r>
              <a:rPr lang="en-US" altLang="ja-JP" sz="900" u="sng" spc="5"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a:t>
            </a:r>
            <a:endParaRPr sz="900" dirty="0">
              <a:latin typeface="Arial"/>
              <a:ea typeface="Meiryo UI" panose="020B0604030504040204" pitchFamily="50" charset="-128"/>
              <a:cs typeface="Arial"/>
            </a:endParaRPr>
          </a:p>
          <a:p>
            <a:pPr marL="241300" marR="3390900" indent="-228600">
              <a:lnSpc>
                <a:spcPct val="140000"/>
              </a:lnSpc>
              <a:spcBef>
                <a:spcPts val="25"/>
              </a:spcBef>
              <a:buFont typeface="+mj-lt"/>
              <a:buAutoNum type="arabicPeriod"/>
            </a:pP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CSP</a:t>
            </a:r>
            <a:r>
              <a:rPr lang="ja-JP" altLang="en-US"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でのカタログ機能の使用方法は</a:t>
            </a: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a:t>
            </a:r>
            <a:endParaRPr lang="en-US" altLang="ja-JP" sz="900" u="sng" dirty="0">
              <a:uFill>
                <a:solidFill>
                  <a:srgbClr val="43B7FF"/>
                </a:solidFill>
              </a:uFill>
              <a:latin typeface="Arial"/>
              <a:ea typeface="Meiryo UI" panose="020B0604030504040204" pitchFamily="50" charset="-128"/>
              <a:cs typeface="Arial"/>
            </a:endParaRPr>
          </a:p>
          <a:p>
            <a:pPr marL="241300" marR="3390900" indent="-228600">
              <a:lnSpc>
                <a:spcPct val="140000"/>
              </a:lnSpc>
              <a:spcBef>
                <a:spcPts val="25"/>
              </a:spcBef>
              <a:buFont typeface="+mj-lt"/>
              <a:buAutoNum type="arabicPeriod"/>
            </a:pPr>
            <a:r>
              <a:rPr lang="ja-JP" altLang="en-US"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スマートフォンで</a:t>
            </a: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CSP</a:t>
            </a:r>
            <a:r>
              <a:rPr lang="ja-JP" altLang="en-US"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を使用できますか</a:t>
            </a:r>
            <a:r>
              <a:rPr lang="en-US" altLang="ja-JP" sz="900" u="sng" dirty="0">
                <a:uFill>
                  <a:solidFill>
                    <a:srgbClr val="43B7FF"/>
                  </a:solidFill>
                </a:uFill>
                <a:latin typeface="Arial"/>
                <a:ea typeface="Meiryo UI" panose="020B0604030504040204" pitchFamily="50" charset="-128"/>
                <a:cs typeface="Arial"/>
                <a:hlinkClick r:id="rId6" action="ppaction://hlinksldjump">
                  <a:extLst>
                    <a:ext uri="{A12FA001-AC4F-418D-AE19-62706E023703}">
                      <ahyp:hlinkClr xmlns:ahyp="http://schemas.microsoft.com/office/drawing/2018/hyperlinkcolor" val="tx"/>
                    </a:ext>
                  </a:extLst>
                </a:hlinkClick>
              </a:rPr>
              <a:t>?</a:t>
            </a:r>
            <a:endParaRPr sz="900" dirty="0">
              <a:latin typeface="Arial"/>
              <a:ea typeface="Meiryo UI" panose="020B0604030504040204" pitchFamily="50" charset="-128"/>
              <a:cs typeface="Arial"/>
            </a:endParaRPr>
          </a:p>
          <a:p>
            <a:pPr marL="241300" indent="-228600">
              <a:lnSpc>
                <a:spcPct val="100000"/>
              </a:lnSpc>
              <a:spcBef>
                <a:spcPts val="459"/>
              </a:spcBef>
              <a:buFont typeface="+mj-lt"/>
              <a:buAutoNum type="arabicPeriod"/>
            </a:pPr>
            <a:r>
              <a:rPr lang="en-US" altLang="ja-JP" sz="900" u="sng" dirty="0">
                <a:uFill>
                  <a:solidFill>
                    <a:srgbClr val="43B7FF"/>
                  </a:solidFill>
                </a:uFill>
                <a:latin typeface="Arial"/>
                <a:ea typeface="Meiryo UI" panose="020B0604030504040204" pitchFamily="50" charset="-128"/>
                <a:cs typeface="Arial"/>
                <a:hlinkClick r:id="rId7" action="ppaction://hlinksldjump">
                  <a:extLst>
                    <a:ext uri="{A12FA001-AC4F-418D-AE19-62706E023703}">
                      <ahyp:hlinkClr xmlns:ahyp="http://schemas.microsoft.com/office/drawing/2018/hyperlinkcolor" val="tx"/>
                    </a:ext>
                  </a:extLst>
                </a:hlinkClick>
              </a:rPr>
              <a:t>CSP</a:t>
            </a:r>
            <a:r>
              <a:rPr lang="ja-JP" altLang="en-US" sz="900" u="sng" dirty="0">
                <a:uFill>
                  <a:solidFill>
                    <a:srgbClr val="43B7FF"/>
                  </a:solidFill>
                </a:uFill>
                <a:latin typeface="Arial"/>
                <a:ea typeface="Meiryo UI" panose="020B0604030504040204" pitchFamily="50" charset="-128"/>
                <a:cs typeface="Arial"/>
                <a:hlinkClick r:id="rId7" action="ppaction://hlinksldjump">
                  <a:extLst>
                    <a:ext uri="{A12FA001-AC4F-418D-AE19-62706E023703}">
                      <ahyp:hlinkClr xmlns:ahyp="http://schemas.microsoft.com/office/drawing/2018/hyperlinkcolor" val="tx"/>
                    </a:ext>
                  </a:extLst>
                </a:hlinkClick>
              </a:rPr>
              <a:t>で自身の支払い状況を確認する方法と支払情報を読む方法は</a:t>
            </a:r>
            <a:r>
              <a:rPr lang="en-US" altLang="ja-JP" sz="900" u="sng" dirty="0">
                <a:uFill>
                  <a:solidFill>
                    <a:srgbClr val="43B7FF"/>
                  </a:solidFill>
                </a:uFill>
                <a:latin typeface="Arial"/>
                <a:ea typeface="Meiryo UI" panose="020B0604030504040204" pitchFamily="50" charset="-128"/>
                <a:cs typeface="Arial"/>
                <a:hlinkClick r:id="rId7" action="ppaction://hlinksldjump">
                  <a:extLst>
                    <a:ext uri="{A12FA001-AC4F-418D-AE19-62706E023703}">
                      <ahyp:hlinkClr xmlns:ahyp="http://schemas.microsoft.com/office/drawing/2018/hyperlinkcolor" val="tx"/>
                    </a:ext>
                  </a:extLst>
                </a:hlinkClick>
              </a:rPr>
              <a:t>?</a:t>
            </a:r>
            <a:endParaRPr sz="900" dirty="0">
              <a:latin typeface="Arial"/>
              <a:ea typeface="Meiryo UI" panose="020B0604030504040204" pitchFamily="50" charset="-128"/>
              <a:cs typeface="Arial"/>
            </a:endParaRPr>
          </a:p>
        </p:txBody>
      </p:sp>
      <p:sp>
        <p:nvSpPr>
          <p:cNvPr id="8" name="object 8"/>
          <p:cNvSpPr txBox="1">
            <a:spLocks noGrp="1"/>
          </p:cNvSpPr>
          <p:nvPr>
            <p:ph type="title"/>
          </p:nvPr>
        </p:nvSpPr>
        <p:spPr>
          <a:xfrm>
            <a:off x="669442" y="240320"/>
            <a:ext cx="1144905"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質問</a:t>
            </a:r>
            <a:endParaRPr sz="1800" dirty="0">
              <a:ea typeface="Meiryo UI" panose="020B0604030504040204" pitchFamily="50"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514502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925576" y="9143"/>
            <a:ext cx="4218940" cy="5135880"/>
          </a:xfrm>
          <a:custGeom>
            <a:avLst/>
            <a:gdLst/>
            <a:ahLst/>
            <a:cxnLst/>
            <a:rect l="l" t="t" r="r" b="b"/>
            <a:pathLst>
              <a:path w="4218940" h="5135880">
                <a:moveTo>
                  <a:pt x="4218423" y="0"/>
                </a:moveTo>
                <a:lnTo>
                  <a:pt x="3674" y="0"/>
                </a:lnTo>
                <a:lnTo>
                  <a:pt x="0" y="5135878"/>
                </a:lnTo>
                <a:lnTo>
                  <a:pt x="612262" y="5135878"/>
                </a:lnTo>
                <a:lnTo>
                  <a:pt x="4218423" y="1527842"/>
                </a:lnTo>
                <a:lnTo>
                  <a:pt x="4218423" y="0"/>
                </a:lnTo>
                <a:close/>
              </a:path>
            </a:pathLst>
          </a:custGeom>
          <a:solidFill>
            <a:srgbClr val="00885F"/>
          </a:solidFill>
        </p:spPr>
        <p:txBody>
          <a:bodyPr wrap="square" lIns="0" tIns="0" rIns="0" bIns="0" rtlCol="0"/>
          <a:lstStyle/>
          <a:p>
            <a:endParaRPr/>
          </a:p>
        </p:txBody>
      </p:sp>
      <p:sp>
        <p:nvSpPr>
          <p:cNvPr id="4" name="object 4"/>
          <p:cNvSpPr/>
          <p:nvPr/>
        </p:nvSpPr>
        <p:spPr>
          <a:xfrm>
            <a:off x="0" y="0"/>
            <a:ext cx="9144000" cy="5145405"/>
          </a:xfrm>
          <a:custGeom>
            <a:avLst/>
            <a:gdLst/>
            <a:ahLst/>
            <a:cxnLst/>
            <a:rect l="l" t="t" r="r" b="b"/>
            <a:pathLst>
              <a:path w="9144000" h="5145405">
                <a:moveTo>
                  <a:pt x="9143999" y="0"/>
                </a:moveTo>
                <a:lnTo>
                  <a:pt x="0" y="0"/>
                </a:lnTo>
                <a:lnTo>
                  <a:pt x="0" y="5145022"/>
                </a:lnTo>
                <a:lnTo>
                  <a:pt x="5268973" y="5145022"/>
                </a:lnTo>
                <a:lnTo>
                  <a:pt x="9143999" y="1252318"/>
                </a:lnTo>
                <a:lnTo>
                  <a:pt x="9143999" y="0"/>
                </a:lnTo>
                <a:close/>
              </a:path>
            </a:pathLst>
          </a:custGeom>
          <a:solidFill>
            <a:srgbClr val="005286"/>
          </a:solidFill>
        </p:spPr>
        <p:txBody>
          <a:bodyPr wrap="square" lIns="0" tIns="0" rIns="0" bIns="0" rtlCol="0"/>
          <a:lstStyle/>
          <a:p>
            <a:endParaRPr/>
          </a:p>
        </p:txBody>
      </p:sp>
      <p:sp>
        <p:nvSpPr>
          <p:cNvPr id="5" name="object 5"/>
          <p:cNvSpPr/>
          <p:nvPr/>
        </p:nvSpPr>
        <p:spPr>
          <a:xfrm>
            <a:off x="7171943" y="4474464"/>
            <a:ext cx="259079" cy="277495"/>
          </a:xfrm>
          <a:custGeom>
            <a:avLst/>
            <a:gdLst/>
            <a:ahLst/>
            <a:cxnLst/>
            <a:rect l="l" t="t" r="r" b="b"/>
            <a:pathLst>
              <a:path w="259079" h="277495">
                <a:moveTo>
                  <a:pt x="66294" y="141681"/>
                </a:moveTo>
                <a:lnTo>
                  <a:pt x="0" y="153644"/>
                </a:lnTo>
                <a:lnTo>
                  <a:pt x="0" y="211518"/>
                </a:lnTo>
                <a:lnTo>
                  <a:pt x="8465" y="255575"/>
                </a:lnTo>
                <a:lnTo>
                  <a:pt x="51030" y="276588"/>
                </a:lnTo>
                <a:lnTo>
                  <a:pt x="70230" y="277368"/>
                </a:lnTo>
                <a:lnTo>
                  <a:pt x="188849" y="277368"/>
                </a:lnTo>
                <a:lnTo>
                  <a:pt x="235926" y="269792"/>
                </a:lnTo>
                <a:lnTo>
                  <a:pt x="258288" y="229449"/>
                </a:lnTo>
                <a:lnTo>
                  <a:pt x="258463" y="225488"/>
                </a:lnTo>
                <a:lnTo>
                  <a:pt x="66294" y="225488"/>
                </a:lnTo>
                <a:lnTo>
                  <a:pt x="66294" y="141681"/>
                </a:lnTo>
                <a:close/>
              </a:path>
              <a:path w="259079" h="277495">
                <a:moveTo>
                  <a:pt x="259079" y="0"/>
                </a:moveTo>
                <a:lnTo>
                  <a:pt x="192785" y="0"/>
                </a:lnTo>
                <a:lnTo>
                  <a:pt x="192785" y="225488"/>
                </a:lnTo>
                <a:lnTo>
                  <a:pt x="258463" y="225488"/>
                </a:lnTo>
                <a:lnTo>
                  <a:pt x="259079" y="211518"/>
                </a:lnTo>
                <a:lnTo>
                  <a:pt x="259079" y="0"/>
                </a:lnTo>
                <a:close/>
              </a:path>
            </a:pathLst>
          </a:custGeom>
          <a:solidFill>
            <a:srgbClr val="005286"/>
          </a:solidFill>
        </p:spPr>
        <p:txBody>
          <a:bodyPr wrap="square" lIns="0" tIns="0" rIns="0" bIns="0" rtlCol="0"/>
          <a:lstStyle/>
          <a:p>
            <a:endParaRPr/>
          </a:p>
        </p:txBody>
      </p:sp>
      <p:sp>
        <p:nvSpPr>
          <p:cNvPr id="6" name="object 6"/>
          <p:cNvSpPr/>
          <p:nvPr/>
        </p:nvSpPr>
        <p:spPr>
          <a:xfrm>
            <a:off x="7498080" y="4474464"/>
            <a:ext cx="378460" cy="277495"/>
          </a:xfrm>
          <a:custGeom>
            <a:avLst/>
            <a:gdLst/>
            <a:ahLst/>
            <a:cxnLst/>
            <a:rect l="l" t="t" r="r" b="b"/>
            <a:pathLst>
              <a:path w="378459" h="277495">
                <a:moveTo>
                  <a:pt x="219201" y="0"/>
                </a:moveTo>
                <a:lnTo>
                  <a:pt x="157225" y="0"/>
                </a:lnTo>
                <a:lnTo>
                  <a:pt x="0" y="277368"/>
                </a:lnTo>
                <a:lnTo>
                  <a:pt x="63500" y="277368"/>
                </a:lnTo>
                <a:lnTo>
                  <a:pt x="87375" y="234327"/>
                </a:lnTo>
                <a:lnTo>
                  <a:pt x="96900" y="218389"/>
                </a:lnTo>
                <a:lnTo>
                  <a:pt x="257301" y="188099"/>
                </a:lnTo>
                <a:lnTo>
                  <a:pt x="326859" y="188099"/>
                </a:lnTo>
                <a:lnTo>
                  <a:pt x="314997" y="167373"/>
                </a:lnTo>
                <a:lnTo>
                  <a:pt x="123825" y="167373"/>
                </a:lnTo>
                <a:lnTo>
                  <a:pt x="185800" y="54203"/>
                </a:lnTo>
                <a:lnTo>
                  <a:pt x="250225" y="54203"/>
                </a:lnTo>
                <a:lnTo>
                  <a:pt x="219201" y="0"/>
                </a:lnTo>
                <a:close/>
              </a:path>
              <a:path w="378459" h="277495">
                <a:moveTo>
                  <a:pt x="326859" y="188099"/>
                </a:moveTo>
                <a:lnTo>
                  <a:pt x="257301" y="188099"/>
                </a:lnTo>
                <a:lnTo>
                  <a:pt x="304926" y="277368"/>
                </a:lnTo>
                <a:lnTo>
                  <a:pt x="377951" y="277368"/>
                </a:lnTo>
                <a:lnTo>
                  <a:pt x="326859" y="188099"/>
                </a:lnTo>
                <a:close/>
              </a:path>
              <a:path w="378459" h="277495">
                <a:moveTo>
                  <a:pt x="250225" y="54203"/>
                </a:moveTo>
                <a:lnTo>
                  <a:pt x="185800" y="54203"/>
                </a:lnTo>
                <a:lnTo>
                  <a:pt x="244601" y="167373"/>
                </a:lnTo>
                <a:lnTo>
                  <a:pt x="314997" y="167373"/>
                </a:lnTo>
                <a:lnTo>
                  <a:pt x="250225" y="54203"/>
                </a:lnTo>
                <a:close/>
              </a:path>
            </a:pathLst>
          </a:custGeom>
          <a:solidFill>
            <a:srgbClr val="005286"/>
          </a:solidFill>
        </p:spPr>
        <p:txBody>
          <a:bodyPr wrap="square" lIns="0" tIns="0" rIns="0" bIns="0" rtlCol="0"/>
          <a:lstStyle/>
          <a:p>
            <a:endParaRPr/>
          </a:p>
        </p:txBody>
      </p:sp>
      <p:sp>
        <p:nvSpPr>
          <p:cNvPr id="7" name="object 7"/>
          <p:cNvSpPr/>
          <p:nvPr/>
        </p:nvSpPr>
        <p:spPr>
          <a:xfrm>
            <a:off x="7964423" y="4474464"/>
            <a:ext cx="302260" cy="277495"/>
          </a:xfrm>
          <a:custGeom>
            <a:avLst/>
            <a:gdLst/>
            <a:ahLst/>
            <a:cxnLst/>
            <a:rect l="l" t="t" r="r" b="b"/>
            <a:pathLst>
              <a:path w="302259" h="277495">
                <a:moveTo>
                  <a:pt x="238251" y="0"/>
                </a:moveTo>
                <a:lnTo>
                  <a:pt x="0" y="0"/>
                </a:lnTo>
                <a:lnTo>
                  <a:pt x="0" y="277368"/>
                </a:lnTo>
                <a:lnTo>
                  <a:pt x="220345" y="277368"/>
                </a:lnTo>
                <a:lnTo>
                  <a:pt x="239738" y="276588"/>
                </a:lnTo>
                <a:lnTo>
                  <a:pt x="281940" y="263398"/>
                </a:lnTo>
                <a:lnTo>
                  <a:pt x="301390" y="227482"/>
                </a:lnTo>
                <a:lnTo>
                  <a:pt x="63500" y="227482"/>
                </a:lnTo>
                <a:lnTo>
                  <a:pt x="63500" y="157645"/>
                </a:lnTo>
                <a:lnTo>
                  <a:pt x="293325" y="157645"/>
                </a:lnTo>
                <a:lnTo>
                  <a:pt x="287908" y="151650"/>
                </a:lnTo>
                <a:lnTo>
                  <a:pt x="281170" y="144919"/>
                </a:lnTo>
                <a:lnTo>
                  <a:pt x="272954" y="139680"/>
                </a:lnTo>
                <a:lnTo>
                  <a:pt x="263263" y="135938"/>
                </a:lnTo>
                <a:lnTo>
                  <a:pt x="252095" y="133692"/>
                </a:lnTo>
                <a:lnTo>
                  <a:pt x="263263" y="131792"/>
                </a:lnTo>
                <a:lnTo>
                  <a:pt x="293875" y="111747"/>
                </a:lnTo>
                <a:lnTo>
                  <a:pt x="63500" y="111747"/>
                </a:lnTo>
                <a:lnTo>
                  <a:pt x="63500" y="45897"/>
                </a:lnTo>
                <a:lnTo>
                  <a:pt x="299038" y="45897"/>
                </a:lnTo>
                <a:lnTo>
                  <a:pt x="298632" y="41152"/>
                </a:lnTo>
                <a:lnTo>
                  <a:pt x="276471" y="6734"/>
                </a:lnTo>
                <a:lnTo>
                  <a:pt x="253484" y="747"/>
                </a:lnTo>
                <a:lnTo>
                  <a:pt x="238251" y="0"/>
                </a:lnTo>
                <a:close/>
              </a:path>
              <a:path w="302259" h="277495">
                <a:moveTo>
                  <a:pt x="293325" y="157645"/>
                </a:moveTo>
                <a:lnTo>
                  <a:pt x="210439" y="157645"/>
                </a:lnTo>
                <a:lnTo>
                  <a:pt x="218664" y="157707"/>
                </a:lnTo>
                <a:lnTo>
                  <a:pt x="225567" y="158143"/>
                </a:lnTo>
                <a:lnTo>
                  <a:pt x="231352" y="159327"/>
                </a:lnTo>
                <a:lnTo>
                  <a:pt x="236220" y="161632"/>
                </a:lnTo>
                <a:lnTo>
                  <a:pt x="240156" y="165620"/>
                </a:lnTo>
                <a:lnTo>
                  <a:pt x="242189" y="171602"/>
                </a:lnTo>
                <a:lnTo>
                  <a:pt x="242189" y="211518"/>
                </a:lnTo>
                <a:lnTo>
                  <a:pt x="210439" y="227482"/>
                </a:lnTo>
                <a:lnTo>
                  <a:pt x="301390" y="227482"/>
                </a:lnTo>
                <a:lnTo>
                  <a:pt x="301695" y="224117"/>
                </a:lnTo>
                <a:lnTo>
                  <a:pt x="301751" y="187566"/>
                </a:lnTo>
                <a:lnTo>
                  <a:pt x="300982" y="177189"/>
                </a:lnTo>
                <a:lnTo>
                  <a:pt x="298545" y="167370"/>
                </a:lnTo>
                <a:lnTo>
                  <a:pt x="294251" y="158669"/>
                </a:lnTo>
                <a:lnTo>
                  <a:pt x="293325" y="157645"/>
                </a:lnTo>
                <a:close/>
              </a:path>
              <a:path w="302259" h="277495">
                <a:moveTo>
                  <a:pt x="299038" y="45897"/>
                </a:moveTo>
                <a:lnTo>
                  <a:pt x="230250" y="45897"/>
                </a:lnTo>
                <a:lnTo>
                  <a:pt x="234315" y="49885"/>
                </a:lnTo>
                <a:lnTo>
                  <a:pt x="238251" y="51879"/>
                </a:lnTo>
                <a:lnTo>
                  <a:pt x="240156" y="57873"/>
                </a:lnTo>
                <a:lnTo>
                  <a:pt x="240156" y="97777"/>
                </a:lnTo>
                <a:lnTo>
                  <a:pt x="238251" y="103759"/>
                </a:lnTo>
                <a:lnTo>
                  <a:pt x="234315" y="105752"/>
                </a:lnTo>
                <a:lnTo>
                  <a:pt x="230250" y="109753"/>
                </a:lnTo>
                <a:lnTo>
                  <a:pt x="222376" y="111747"/>
                </a:lnTo>
                <a:lnTo>
                  <a:pt x="293875" y="111747"/>
                </a:lnTo>
                <a:lnTo>
                  <a:pt x="296767" y="106006"/>
                </a:lnTo>
                <a:lnTo>
                  <a:pt x="298981" y="97555"/>
                </a:lnTo>
                <a:lnTo>
                  <a:pt x="299720" y="87795"/>
                </a:lnTo>
                <a:lnTo>
                  <a:pt x="299720" y="53873"/>
                </a:lnTo>
                <a:lnTo>
                  <a:pt x="299038" y="45897"/>
                </a:lnTo>
                <a:close/>
              </a:path>
            </a:pathLst>
          </a:custGeom>
          <a:solidFill>
            <a:srgbClr val="005286"/>
          </a:solidFill>
        </p:spPr>
        <p:txBody>
          <a:bodyPr wrap="square" lIns="0" tIns="0" rIns="0" bIns="0" rtlCol="0"/>
          <a:lstStyle/>
          <a:p>
            <a:endParaRPr/>
          </a:p>
        </p:txBody>
      </p:sp>
      <p:sp>
        <p:nvSpPr>
          <p:cNvPr id="8" name="object 8"/>
          <p:cNvSpPr/>
          <p:nvPr/>
        </p:nvSpPr>
        <p:spPr>
          <a:xfrm>
            <a:off x="8423147" y="4474464"/>
            <a:ext cx="0" cy="277495"/>
          </a:xfrm>
          <a:custGeom>
            <a:avLst/>
            <a:gdLst/>
            <a:ahLst/>
            <a:cxnLst/>
            <a:rect l="l" t="t" r="r" b="b"/>
            <a:pathLst>
              <a:path h="277495">
                <a:moveTo>
                  <a:pt x="0" y="0"/>
                </a:moveTo>
                <a:lnTo>
                  <a:pt x="0" y="277368"/>
                </a:lnTo>
              </a:path>
            </a:pathLst>
          </a:custGeom>
          <a:ln w="64007">
            <a:solidFill>
              <a:srgbClr val="005286"/>
            </a:solidFill>
          </a:ln>
        </p:spPr>
        <p:txBody>
          <a:bodyPr wrap="square" lIns="0" tIns="0" rIns="0" bIns="0" rtlCol="0"/>
          <a:lstStyle/>
          <a:p>
            <a:endParaRPr/>
          </a:p>
        </p:txBody>
      </p:sp>
      <p:sp>
        <p:nvSpPr>
          <p:cNvPr id="9" name="object 9"/>
          <p:cNvSpPr/>
          <p:nvPr/>
        </p:nvSpPr>
        <p:spPr>
          <a:xfrm>
            <a:off x="8595359" y="4725923"/>
            <a:ext cx="274320" cy="0"/>
          </a:xfrm>
          <a:custGeom>
            <a:avLst/>
            <a:gdLst/>
            <a:ahLst/>
            <a:cxnLst/>
            <a:rect l="l" t="t" r="r" b="b"/>
            <a:pathLst>
              <a:path w="274320">
                <a:moveTo>
                  <a:pt x="0" y="0"/>
                </a:moveTo>
                <a:lnTo>
                  <a:pt x="274320" y="0"/>
                </a:lnTo>
              </a:path>
            </a:pathLst>
          </a:custGeom>
          <a:ln w="50800">
            <a:solidFill>
              <a:srgbClr val="005286"/>
            </a:solidFill>
          </a:ln>
        </p:spPr>
        <p:txBody>
          <a:bodyPr wrap="square" lIns="0" tIns="0" rIns="0" bIns="0" rtlCol="0"/>
          <a:lstStyle/>
          <a:p>
            <a:endParaRPr/>
          </a:p>
        </p:txBody>
      </p:sp>
      <p:sp>
        <p:nvSpPr>
          <p:cNvPr id="10" name="object 10"/>
          <p:cNvSpPr/>
          <p:nvPr/>
        </p:nvSpPr>
        <p:spPr>
          <a:xfrm>
            <a:off x="8628062" y="4474464"/>
            <a:ext cx="0" cy="226060"/>
          </a:xfrm>
          <a:custGeom>
            <a:avLst/>
            <a:gdLst/>
            <a:ahLst/>
            <a:cxnLst/>
            <a:rect l="l" t="t" r="r" b="b"/>
            <a:pathLst>
              <a:path h="226060">
                <a:moveTo>
                  <a:pt x="0" y="0"/>
                </a:moveTo>
                <a:lnTo>
                  <a:pt x="0" y="226060"/>
                </a:lnTo>
              </a:path>
            </a:pathLst>
          </a:custGeom>
          <a:ln w="65405">
            <a:solidFill>
              <a:srgbClr val="005286"/>
            </a:solidFill>
          </a:ln>
        </p:spPr>
        <p:txBody>
          <a:bodyPr wrap="square" lIns="0" tIns="0" rIns="0" bIns="0" rtlCol="0"/>
          <a:lstStyle/>
          <a:p>
            <a:endParaRPr/>
          </a:p>
        </p:txBody>
      </p:sp>
      <p:sp>
        <p:nvSpPr>
          <p:cNvPr id="11" name="object 11"/>
          <p:cNvSpPr/>
          <p:nvPr/>
        </p:nvSpPr>
        <p:spPr>
          <a:xfrm>
            <a:off x="7586471" y="4602479"/>
            <a:ext cx="405765" cy="106680"/>
          </a:xfrm>
          <a:custGeom>
            <a:avLst/>
            <a:gdLst/>
            <a:ahLst/>
            <a:cxnLst/>
            <a:rect l="l" t="t" r="r" b="b"/>
            <a:pathLst>
              <a:path w="405765" h="106679">
                <a:moveTo>
                  <a:pt x="405383" y="0"/>
                </a:moveTo>
                <a:lnTo>
                  <a:pt x="57023" y="0"/>
                </a:lnTo>
                <a:lnTo>
                  <a:pt x="0" y="106680"/>
                </a:lnTo>
                <a:lnTo>
                  <a:pt x="405383" y="0"/>
                </a:lnTo>
                <a:close/>
              </a:path>
            </a:pathLst>
          </a:custGeom>
          <a:solidFill>
            <a:srgbClr val="00885F"/>
          </a:solidFill>
        </p:spPr>
        <p:txBody>
          <a:bodyPr wrap="square" lIns="0" tIns="0" rIns="0" bIns="0" rtlCol="0"/>
          <a:lstStyle/>
          <a:p>
            <a:endParaRPr/>
          </a:p>
        </p:txBody>
      </p:sp>
      <p:sp>
        <p:nvSpPr>
          <p:cNvPr id="12" name="object 12"/>
          <p:cNvSpPr txBox="1">
            <a:spLocks noGrp="1"/>
          </p:cNvSpPr>
          <p:nvPr>
            <p:ph type="title"/>
          </p:nvPr>
        </p:nvSpPr>
        <p:spPr>
          <a:xfrm>
            <a:off x="437184" y="2037969"/>
            <a:ext cx="1140460" cy="347345"/>
          </a:xfrm>
          <a:prstGeom prst="rect">
            <a:avLst/>
          </a:prstGeom>
        </p:spPr>
        <p:txBody>
          <a:bodyPr vert="horz" wrap="square" lIns="0" tIns="13970" rIns="0" bIns="0" rtlCol="0">
            <a:spAutoFit/>
          </a:bodyPr>
          <a:lstStyle/>
          <a:p>
            <a:pPr marL="12700">
              <a:lnSpc>
                <a:spcPct val="100000"/>
              </a:lnSpc>
              <a:spcBef>
                <a:spcPts val="110"/>
              </a:spcBef>
            </a:pPr>
            <a:r>
              <a:rPr lang="ja-JP" altLang="en-US" sz="2100" spc="-60" dirty="0">
                <a:ea typeface="Meiryo UI" panose="020B0604030504040204" pitchFamily="50" charset="-128"/>
              </a:rPr>
              <a:t>回答</a:t>
            </a:r>
            <a:endParaRPr sz="2100" dirty="0">
              <a:ea typeface="Meiryo UI" panose="020B0604030504040204"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9274" y="1167033"/>
            <a:ext cx="7560945" cy="811761"/>
          </a:xfrm>
          <a:prstGeom prst="rect">
            <a:avLst/>
          </a:prstGeom>
        </p:spPr>
        <p:txBody>
          <a:bodyPr vert="horz" wrap="square" lIns="0" tIns="69850" rIns="0" bIns="0" rtlCol="0">
            <a:spAutoFit/>
          </a:bodyPr>
          <a:lstStyle/>
          <a:p>
            <a:pPr marL="12700">
              <a:lnSpc>
                <a:spcPct val="100000"/>
              </a:lnSpc>
              <a:spcBef>
                <a:spcPts val="550"/>
              </a:spcBef>
              <a:tabLst>
                <a:tab pos="280670" algn="l"/>
              </a:tabLst>
            </a:pPr>
            <a:r>
              <a:rPr sz="1100" b="1" dirty="0">
                <a:solidFill>
                  <a:srgbClr val="005286"/>
                </a:solidFill>
                <a:latin typeface="Arial"/>
                <a:ea typeface="Meiryo UI" panose="020B0604030504040204" pitchFamily="50" charset="-128"/>
                <a:cs typeface="Arial"/>
              </a:rPr>
              <a:t>1.	</a:t>
            </a:r>
            <a:r>
              <a:rPr lang="ja-JP" altLang="en-US" sz="1100" b="1" spc="-10" dirty="0">
                <a:solidFill>
                  <a:srgbClr val="484848"/>
                </a:solidFill>
                <a:latin typeface="Arial"/>
                <a:ea typeface="Meiryo UI" panose="020B0604030504040204" pitchFamily="50" charset="-128"/>
                <a:cs typeface="Arial"/>
              </a:rPr>
              <a:t>注文書の金額が正しくない、または注文書に関するその他情報に変更が必要な場合には、どのように</a:t>
            </a:r>
            <a:r>
              <a:rPr lang="en-US" altLang="ja-JP" sz="1100" b="1" spc="-10" dirty="0" err="1">
                <a:solidFill>
                  <a:srgbClr val="484848"/>
                </a:solidFill>
                <a:latin typeface="Arial"/>
                <a:ea typeface="Meiryo UI" panose="020B0604030504040204" pitchFamily="50" charset="-128"/>
                <a:cs typeface="Arial"/>
              </a:rPr>
              <a:t>Coupa</a:t>
            </a:r>
            <a:r>
              <a:rPr lang="ja-JP" altLang="en-US" sz="1100" b="1" spc="-10" dirty="0">
                <a:solidFill>
                  <a:srgbClr val="484848"/>
                </a:solidFill>
                <a:latin typeface="Arial"/>
                <a:ea typeface="Meiryo UI" panose="020B0604030504040204" pitchFamily="50" charset="-128"/>
                <a:cs typeface="Arial"/>
              </a:rPr>
              <a:t>で行ったらいいですか</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287020">
              <a:lnSpc>
                <a:spcPct val="100000"/>
              </a:lnSpc>
              <a:spcBef>
                <a:spcPts val="440"/>
              </a:spcBef>
            </a:pPr>
            <a:r>
              <a:rPr lang="ja-JP" altLang="en-US" sz="1050" spc="-5" dirty="0">
                <a:solidFill>
                  <a:srgbClr val="484848"/>
                </a:solidFill>
                <a:latin typeface="Arial"/>
                <a:ea typeface="Meiryo UI" panose="020B0604030504040204" pitchFamily="50" charset="-128"/>
                <a:cs typeface="Arial"/>
              </a:rPr>
              <a:t>お取引先様は注文書を変更することはできません</a:t>
            </a:r>
            <a:endParaRPr sz="1050" dirty="0">
              <a:latin typeface="Arial"/>
              <a:ea typeface="Meiryo UI" panose="020B0604030504040204" pitchFamily="50" charset="-128"/>
              <a:cs typeface="Arial"/>
            </a:endParaRPr>
          </a:p>
          <a:p>
            <a:pPr marL="287020">
              <a:lnSpc>
                <a:spcPts val="1230"/>
              </a:lnSpc>
              <a:spcBef>
                <a:spcPts val="445"/>
              </a:spcBef>
            </a:pPr>
            <a:r>
              <a:rPr lang="ja-JP" altLang="en-US" sz="1050" spc="-5" dirty="0">
                <a:solidFill>
                  <a:srgbClr val="484848"/>
                </a:solidFill>
                <a:latin typeface="Arial"/>
                <a:ea typeface="Meiryo UI" panose="020B0604030504040204" pitchFamily="50" charset="-128"/>
                <a:cs typeface="Arial"/>
              </a:rPr>
              <a:t>注文書の変更を希望する場合はジェイビルへ連絡してください。　オフラインでジェイビルの購買担当へ連絡するか、</a:t>
            </a:r>
            <a:r>
              <a:rPr lang="en-US" altLang="ja-JP" sz="1050" spc="-5" dirty="0">
                <a:solidFill>
                  <a:srgbClr val="484848"/>
                </a:solidFill>
                <a:latin typeface="Arial"/>
                <a:ea typeface="Meiryo UI" panose="020B0604030504040204" pitchFamily="50" charset="-128"/>
                <a:cs typeface="Arial"/>
              </a:rPr>
              <a:t>CSP</a:t>
            </a:r>
            <a:r>
              <a:rPr lang="ja-JP" altLang="en-US" sz="1050" spc="-5" dirty="0">
                <a:solidFill>
                  <a:srgbClr val="484848"/>
                </a:solidFill>
                <a:latin typeface="Arial"/>
                <a:ea typeface="Meiryo UI" panose="020B0604030504040204" pitchFamily="50" charset="-128"/>
                <a:cs typeface="Arial"/>
              </a:rPr>
              <a:t>→注文書→</a:t>
            </a:r>
            <a:r>
              <a:rPr lang="en-US" altLang="ja-JP" sz="1050" spc="-5" dirty="0">
                <a:solidFill>
                  <a:srgbClr val="484848"/>
                </a:solidFill>
                <a:latin typeface="Arial"/>
                <a:ea typeface="Meiryo UI" panose="020B0604030504040204" pitchFamily="50" charset="-128"/>
                <a:cs typeface="Arial"/>
              </a:rPr>
              <a:t>Comment</a:t>
            </a:r>
            <a:r>
              <a:rPr lang="ja-JP" altLang="en-US" sz="1050" spc="-5" dirty="0">
                <a:solidFill>
                  <a:srgbClr val="484848"/>
                </a:solidFill>
                <a:latin typeface="Arial"/>
                <a:ea typeface="Meiryo UI" panose="020B0604030504040204" pitchFamily="50" charset="-128"/>
                <a:cs typeface="Arial"/>
              </a:rPr>
              <a:t>でコメント欄に理由を入力し、ｼﾞｪｲビル購買担当に連絡することができます。</a:t>
            </a:r>
            <a:endParaRPr sz="1050" dirty="0">
              <a:latin typeface="Arial"/>
              <a:ea typeface="Meiryo UI" panose="020B0604030504040204" pitchFamily="50" charset="-128"/>
              <a:cs typeface="Arial"/>
            </a:endParaRPr>
          </a:p>
        </p:txBody>
      </p:sp>
      <p:sp>
        <p:nvSpPr>
          <p:cNvPr id="3" name="object 3"/>
          <p:cNvSpPr txBox="1">
            <a:spLocks noGrp="1"/>
          </p:cNvSpPr>
          <p:nvPr>
            <p:ph type="title"/>
          </p:nvPr>
        </p:nvSpPr>
        <p:spPr>
          <a:xfrm>
            <a:off x="669442" y="521334"/>
            <a:ext cx="1844039"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dirty="0">
                <a:solidFill>
                  <a:srgbClr val="005286"/>
                </a:solidFill>
                <a:ea typeface="Meiryo UI" panose="020B0604030504040204" pitchFamily="50" charset="-128"/>
              </a:rPr>
              <a:t>注文書確認</a:t>
            </a:r>
            <a:endParaRPr sz="1800" dirty="0">
              <a:ea typeface="Meiryo UI" panose="020B0604030504040204" pitchFamily="50" charset="-128"/>
            </a:endParaRPr>
          </a:p>
        </p:txBody>
      </p:sp>
      <p:sp>
        <p:nvSpPr>
          <p:cNvPr id="4" name="object 4"/>
          <p:cNvSpPr/>
          <p:nvPr/>
        </p:nvSpPr>
        <p:spPr>
          <a:xfrm>
            <a:off x="603504" y="2264663"/>
            <a:ext cx="3867912" cy="2365248"/>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593335" y="2264663"/>
            <a:ext cx="3770375" cy="2365248"/>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1179575" y="2462783"/>
            <a:ext cx="408940" cy="231775"/>
          </a:xfrm>
          <a:custGeom>
            <a:avLst/>
            <a:gdLst/>
            <a:ahLst/>
            <a:cxnLst/>
            <a:rect l="l" t="t" r="r" b="b"/>
            <a:pathLst>
              <a:path w="408940" h="231775">
                <a:moveTo>
                  <a:pt x="0" y="231648"/>
                </a:moveTo>
                <a:lnTo>
                  <a:pt x="408431" y="231648"/>
                </a:lnTo>
                <a:lnTo>
                  <a:pt x="408431" y="0"/>
                </a:lnTo>
                <a:lnTo>
                  <a:pt x="0" y="0"/>
                </a:lnTo>
                <a:lnTo>
                  <a:pt x="0" y="231648"/>
                </a:lnTo>
                <a:close/>
              </a:path>
            </a:pathLst>
          </a:custGeom>
          <a:ln w="18288">
            <a:solidFill>
              <a:srgbClr val="FF0000"/>
            </a:solidFill>
          </a:ln>
        </p:spPr>
        <p:txBody>
          <a:bodyPr wrap="square" lIns="0" tIns="0" rIns="0" bIns="0" rtlCol="0"/>
          <a:lstStyle/>
          <a:p>
            <a:endParaRPr/>
          </a:p>
        </p:txBody>
      </p:sp>
      <p:sp>
        <p:nvSpPr>
          <p:cNvPr id="7" name="object 7"/>
          <p:cNvSpPr/>
          <p:nvPr/>
        </p:nvSpPr>
        <p:spPr>
          <a:xfrm>
            <a:off x="667512" y="4035552"/>
            <a:ext cx="426720" cy="131445"/>
          </a:xfrm>
          <a:custGeom>
            <a:avLst/>
            <a:gdLst/>
            <a:ahLst/>
            <a:cxnLst/>
            <a:rect l="l" t="t" r="r" b="b"/>
            <a:pathLst>
              <a:path w="426719" h="131445">
                <a:moveTo>
                  <a:pt x="0" y="131064"/>
                </a:moveTo>
                <a:lnTo>
                  <a:pt x="426719" y="131064"/>
                </a:lnTo>
                <a:lnTo>
                  <a:pt x="426719" y="0"/>
                </a:lnTo>
                <a:lnTo>
                  <a:pt x="0" y="0"/>
                </a:lnTo>
                <a:lnTo>
                  <a:pt x="0" y="131064"/>
                </a:lnTo>
                <a:close/>
              </a:path>
            </a:pathLst>
          </a:custGeom>
          <a:ln w="18288">
            <a:solidFill>
              <a:srgbClr val="FF0000"/>
            </a:solidFill>
          </a:ln>
        </p:spPr>
        <p:txBody>
          <a:bodyPr wrap="square" lIns="0" tIns="0" rIns="0" bIns="0" rtlCol="0"/>
          <a:lstStyle/>
          <a:p>
            <a:endParaRPr/>
          </a:p>
        </p:txBody>
      </p:sp>
      <p:sp>
        <p:nvSpPr>
          <p:cNvPr id="8" name="object 8"/>
          <p:cNvSpPr/>
          <p:nvPr/>
        </p:nvSpPr>
        <p:spPr>
          <a:xfrm>
            <a:off x="4593335" y="3782567"/>
            <a:ext cx="3770629" cy="725805"/>
          </a:xfrm>
          <a:custGeom>
            <a:avLst/>
            <a:gdLst/>
            <a:ahLst/>
            <a:cxnLst/>
            <a:rect l="l" t="t" r="r" b="b"/>
            <a:pathLst>
              <a:path w="3770629" h="725804">
                <a:moveTo>
                  <a:pt x="0" y="725423"/>
                </a:moveTo>
                <a:lnTo>
                  <a:pt x="3770375" y="725423"/>
                </a:lnTo>
                <a:lnTo>
                  <a:pt x="3770375" y="0"/>
                </a:lnTo>
                <a:lnTo>
                  <a:pt x="0" y="0"/>
                </a:lnTo>
                <a:lnTo>
                  <a:pt x="0" y="725423"/>
                </a:lnTo>
                <a:close/>
              </a:path>
            </a:pathLst>
          </a:custGeom>
          <a:ln w="18288">
            <a:solidFill>
              <a:srgbClr val="FF0000"/>
            </a:solidFill>
          </a:ln>
        </p:spPr>
        <p:txBody>
          <a:bodyPr wrap="square" lIns="0" tIns="0" rIns="0" bIns="0" rtlCol="0"/>
          <a:lstStyle/>
          <a:p>
            <a:endParaRPr/>
          </a:p>
        </p:txBody>
      </p:sp>
      <p:sp>
        <p:nvSpPr>
          <p:cNvPr id="9" name="object 9"/>
          <p:cNvSpPr/>
          <p:nvPr/>
        </p:nvSpPr>
        <p:spPr>
          <a:xfrm>
            <a:off x="1594103" y="2688335"/>
            <a:ext cx="152399" cy="152400"/>
          </a:xfrm>
          <a:prstGeom prst="rect">
            <a:avLst/>
          </a:prstGeom>
          <a:blipFill>
            <a:blip r:embed="rId5" cstate="print"/>
            <a:stretch>
              <a:fillRect/>
            </a:stretch>
          </a:blipFill>
        </p:spPr>
        <p:txBody>
          <a:bodyPr wrap="square" lIns="0" tIns="0" rIns="0" bIns="0" rtlCol="0"/>
          <a:lstStyle/>
          <a:p>
            <a:endParaRPr/>
          </a:p>
        </p:txBody>
      </p:sp>
      <p:sp>
        <p:nvSpPr>
          <p:cNvPr id="10" name="object 10"/>
          <p:cNvSpPr txBox="1"/>
          <p:nvPr/>
        </p:nvSpPr>
        <p:spPr>
          <a:xfrm>
            <a:off x="1623441" y="2674061"/>
            <a:ext cx="90170" cy="165100"/>
          </a:xfrm>
          <a:prstGeom prst="rect">
            <a:avLst/>
          </a:prstGeom>
        </p:spPr>
        <p:txBody>
          <a:bodyPr vert="horz" wrap="square" lIns="0" tIns="14605" rIns="0" bIns="0" rtlCol="0">
            <a:spAutoFit/>
          </a:bodyPr>
          <a:lstStyle/>
          <a:p>
            <a:pPr marL="12700">
              <a:lnSpc>
                <a:spcPct val="100000"/>
              </a:lnSpc>
              <a:spcBef>
                <a:spcPts val="115"/>
              </a:spcBef>
            </a:pPr>
            <a:r>
              <a:rPr sz="900" spc="0" dirty="0">
                <a:solidFill>
                  <a:srgbClr val="FF0000"/>
                </a:solidFill>
                <a:latin typeface="Arial"/>
                <a:cs typeface="Arial"/>
              </a:rPr>
              <a:t>1</a:t>
            </a:r>
            <a:endParaRPr sz="900">
              <a:latin typeface="Arial"/>
              <a:cs typeface="Arial"/>
            </a:endParaRPr>
          </a:p>
        </p:txBody>
      </p:sp>
      <p:sp>
        <p:nvSpPr>
          <p:cNvPr id="11" name="object 11"/>
          <p:cNvSpPr/>
          <p:nvPr/>
        </p:nvSpPr>
        <p:spPr>
          <a:xfrm>
            <a:off x="1078991" y="4139183"/>
            <a:ext cx="152400" cy="152400"/>
          </a:xfrm>
          <a:prstGeom prst="rect">
            <a:avLst/>
          </a:prstGeom>
          <a:blipFill>
            <a:blip r:embed="rId6" cstate="print"/>
            <a:stretch>
              <a:fillRect/>
            </a:stretch>
          </a:blipFill>
        </p:spPr>
        <p:txBody>
          <a:bodyPr wrap="square" lIns="0" tIns="0" rIns="0" bIns="0" rtlCol="0"/>
          <a:lstStyle/>
          <a:p>
            <a:endParaRPr/>
          </a:p>
        </p:txBody>
      </p:sp>
      <p:sp>
        <p:nvSpPr>
          <p:cNvPr id="12" name="object 12"/>
          <p:cNvSpPr txBox="1"/>
          <p:nvPr/>
        </p:nvSpPr>
        <p:spPr>
          <a:xfrm>
            <a:off x="1110183" y="4125874"/>
            <a:ext cx="90170" cy="165100"/>
          </a:xfrm>
          <a:prstGeom prst="rect">
            <a:avLst/>
          </a:prstGeom>
        </p:spPr>
        <p:txBody>
          <a:bodyPr vert="horz" wrap="square" lIns="0" tIns="14605" rIns="0" bIns="0" rtlCol="0">
            <a:spAutoFit/>
          </a:bodyPr>
          <a:lstStyle/>
          <a:p>
            <a:pPr marL="12700">
              <a:lnSpc>
                <a:spcPct val="100000"/>
              </a:lnSpc>
              <a:spcBef>
                <a:spcPts val="115"/>
              </a:spcBef>
            </a:pPr>
            <a:r>
              <a:rPr sz="900" spc="0" dirty="0">
                <a:solidFill>
                  <a:srgbClr val="FF0000"/>
                </a:solidFill>
                <a:latin typeface="Arial"/>
                <a:cs typeface="Arial"/>
              </a:rPr>
              <a:t>2</a:t>
            </a:r>
            <a:endParaRPr sz="900">
              <a:latin typeface="Arial"/>
              <a:cs typeface="Arial"/>
            </a:endParaRPr>
          </a:p>
        </p:txBody>
      </p:sp>
      <p:sp>
        <p:nvSpPr>
          <p:cNvPr id="13" name="object 13"/>
          <p:cNvSpPr/>
          <p:nvPr/>
        </p:nvSpPr>
        <p:spPr>
          <a:xfrm>
            <a:off x="4587240" y="3584447"/>
            <a:ext cx="155448" cy="152400"/>
          </a:xfrm>
          <a:prstGeom prst="rect">
            <a:avLst/>
          </a:prstGeom>
          <a:blipFill>
            <a:blip r:embed="rId7" cstate="print"/>
            <a:stretch>
              <a:fillRect/>
            </a:stretch>
          </a:blipFill>
        </p:spPr>
        <p:txBody>
          <a:bodyPr wrap="square" lIns="0" tIns="0" rIns="0" bIns="0" rtlCol="0"/>
          <a:lstStyle/>
          <a:p>
            <a:endParaRPr/>
          </a:p>
        </p:txBody>
      </p:sp>
      <p:sp>
        <p:nvSpPr>
          <p:cNvPr id="14" name="object 14"/>
          <p:cNvSpPr txBox="1"/>
          <p:nvPr/>
        </p:nvSpPr>
        <p:spPr>
          <a:xfrm>
            <a:off x="4620005" y="3571494"/>
            <a:ext cx="90170" cy="164465"/>
          </a:xfrm>
          <a:prstGeom prst="rect">
            <a:avLst/>
          </a:prstGeom>
        </p:spPr>
        <p:txBody>
          <a:bodyPr vert="horz" wrap="square" lIns="0" tIns="13970" rIns="0" bIns="0" rtlCol="0">
            <a:spAutoFit/>
          </a:bodyPr>
          <a:lstStyle/>
          <a:p>
            <a:pPr marL="12700">
              <a:lnSpc>
                <a:spcPct val="100000"/>
              </a:lnSpc>
              <a:spcBef>
                <a:spcPts val="110"/>
              </a:spcBef>
            </a:pPr>
            <a:r>
              <a:rPr sz="900" spc="0" dirty="0">
                <a:solidFill>
                  <a:srgbClr val="FF0000"/>
                </a:solidFill>
                <a:latin typeface="Arial"/>
                <a:cs typeface="Arial"/>
              </a:rPr>
              <a:t>3</a:t>
            </a:r>
            <a:endParaRPr sz="900">
              <a:latin typeface="Arial"/>
              <a:cs typeface="Arial"/>
            </a:endParaRPr>
          </a:p>
        </p:txBody>
      </p:sp>
      <p:sp>
        <p:nvSpPr>
          <p:cNvPr id="15" name="object 15"/>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6</a:t>
            </a:fld>
            <a:endParaRPr spc="-5"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9274" y="1167033"/>
            <a:ext cx="5139690" cy="452688"/>
          </a:xfrm>
          <a:prstGeom prst="rect">
            <a:avLst/>
          </a:prstGeom>
        </p:spPr>
        <p:txBody>
          <a:bodyPr vert="horz" wrap="square" lIns="0" tIns="69850" rIns="0" bIns="0" rtlCol="0">
            <a:spAutoFit/>
          </a:bodyPr>
          <a:lstStyle/>
          <a:p>
            <a:pPr marL="12700">
              <a:lnSpc>
                <a:spcPct val="100000"/>
              </a:lnSpc>
              <a:spcBef>
                <a:spcPts val="550"/>
              </a:spcBef>
              <a:tabLst>
                <a:tab pos="283845" algn="l"/>
              </a:tabLst>
            </a:pPr>
            <a:r>
              <a:rPr sz="1100" b="1" dirty="0">
                <a:solidFill>
                  <a:srgbClr val="005286"/>
                </a:solidFill>
                <a:latin typeface="Arial"/>
                <a:ea typeface="Meiryo UI" panose="020B0604030504040204" pitchFamily="50" charset="-128"/>
                <a:cs typeface="Arial"/>
              </a:rPr>
              <a:t>2.	</a:t>
            </a:r>
            <a:r>
              <a:rPr lang="ja-JP" altLang="en-US" sz="1100" b="1" spc="-10" dirty="0">
                <a:solidFill>
                  <a:srgbClr val="484848"/>
                </a:solidFill>
                <a:latin typeface="Arial"/>
                <a:ea typeface="Meiryo UI" panose="020B0604030504040204" pitchFamily="50" charset="-128"/>
                <a:cs typeface="Arial"/>
              </a:rPr>
              <a:t>どうやって注文書を受け入れますか</a:t>
            </a:r>
            <a:r>
              <a:rPr lang="en-US" altLang="ja-JP" sz="1100" b="1" spc="-10"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283845">
              <a:lnSpc>
                <a:spcPct val="100000"/>
              </a:lnSpc>
              <a:spcBef>
                <a:spcPts val="440"/>
              </a:spcBef>
            </a:pPr>
            <a:r>
              <a:rPr lang="ja-JP" altLang="en-US" sz="1050" spc="-15" dirty="0">
                <a:solidFill>
                  <a:srgbClr val="484848"/>
                </a:solidFill>
                <a:latin typeface="Arial"/>
                <a:ea typeface="Meiryo UI" panose="020B0604030504040204" pitchFamily="50" charset="-128"/>
                <a:cs typeface="Arial"/>
              </a:rPr>
              <a:t>注文書を承認する「</a:t>
            </a:r>
            <a:r>
              <a:rPr lang="en-US" altLang="ja-JP" sz="1050" spc="-5" dirty="0">
                <a:solidFill>
                  <a:srgbClr val="484848"/>
                </a:solidFill>
                <a:latin typeface="Arial"/>
                <a:ea typeface="Meiryo UI" panose="020B0604030504040204" pitchFamily="50" charset="-128"/>
                <a:cs typeface="Arial"/>
              </a:rPr>
              <a:t>Acknowledged</a:t>
            </a:r>
            <a:r>
              <a:rPr lang="ja-JP" altLang="en-US" sz="1050" spc="-5" dirty="0">
                <a:solidFill>
                  <a:srgbClr val="484848"/>
                </a:solidFill>
                <a:latin typeface="Arial"/>
                <a:ea typeface="Meiryo UI" panose="020B0604030504040204" pitchFamily="50" charset="-128"/>
                <a:cs typeface="Arial"/>
              </a:rPr>
              <a:t>」のボックスにチェックを入れるだけです。</a:t>
            </a:r>
            <a:endParaRPr sz="1050" dirty="0">
              <a:latin typeface="Arial"/>
              <a:ea typeface="Meiryo UI" panose="020B0604030504040204" pitchFamily="50" charset="-128"/>
              <a:cs typeface="Arial"/>
            </a:endParaRPr>
          </a:p>
        </p:txBody>
      </p:sp>
      <p:sp>
        <p:nvSpPr>
          <p:cNvPr id="3" name="object 3"/>
          <p:cNvSpPr txBox="1">
            <a:spLocks noGrp="1"/>
          </p:cNvSpPr>
          <p:nvPr>
            <p:ph type="title"/>
          </p:nvPr>
        </p:nvSpPr>
        <p:spPr>
          <a:xfrm>
            <a:off x="669442" y="521334"/>
            <a:ext cx="1844039"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dirty="0">
                <a:solidFill>
                  <a:srgbClr val="005286"/>
                </a:solidFill>
                <a:ea typeface="Meiryo UI" panose="020B0604030504040204" pitchFamily="50" charset="-128"/>
              </a:rPr>
              <a:t>注文書確認</a:t>
            </a:r>
            <a:endParaRPr sz="1800" dirty="0">
              <a:ea typeface="Meiryo UI" panose="020B0604030504040204" pitchFamily="50" charset="-128"/>
            </a:endParaRPr>
          </a:p>
        </p:txBody>
      </p:sp>
      <p:sp>
        <p:nvSpPr>
          <p:cNvPr id="4" name="object 4"/>
          <p:cNvSpPr/>
          <p:nvPr/>
        </p:nvSpPr>
        <p:spPr>
          <a:xfrm>
            <a:off x="1371600" y="1670303"/>
            <a:ext cx="5236463" cy="2959608"/>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1956816" y="4123944"/>
            <a:ext cx="688975" cy="186055"/>
          </a:xfrm>
          <a:custGeom>
            <a:avLst/>
            <a:gdLst/>
            <a:ahLst/>
            <a:cxnLst/>
            <a:rect l="l" t="t" r="r" b="b"/>
            <a:pathLst>
              <a:path w="688975" h="186054">
                <a:moveTo>
                  <a:pt x="0" y="185927"/>
                </a:moveTo>
                <a:lnTo>
                  <a:pt x="688848" y="185927"/>
                </a:lnTo>
                <a:lnTo>
                  <a:pt x="688848" y="0"/>
                </a:lnTo>
                <a:lnTo>
                  <a:pt x="0" y="0"/>
                </a:lnTo>
                <a:lnTo>
                  <a:pt x="0" y="185927"/>
                </a:lnTo>
                <a:close/>
              </a:path>
            </a:pathLst>
          </a:custGeom>
          <a:ln w="18288">
            <a:solidFill>
              <a:srgbClr val="FF0000"/>
            </a:solidFill>
          </a:ln>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7</a:t>
            </a:fld>
            <a:endParaRPr spc="-5"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body" idx="1"/>
          </p:nvPr>
        </p:nvSpPr>
        <p:spPr>
          <a:xfrm>
            <a:off x="843178" y="1167033"/>
            <a:ext cx="8072222" cy="1354089"/>
          </a:xfrm>
          <a:prstGeom prst="rect">
            <a:avLst/>
          </a:prstGeom>
        </p:spPr>
        <p:txBody>
          <a:bodyPr vert="horz" wrap="square" lIns="0" tIns="69850" rIns="0" bIns="0" rtlCol="0">
            <a:spAutoFit/>
          </a:bodyPr>
          <a:lstStyle/>
          <a:p>
            <a:pPr marL="360045" indent="-347345">
              <a:lnSpc>
                <a:spcPct val="100000"/>
              </a:lnSpc>
              <a:spcBef>
                <a:spcPts val="550"/>
              </a:spcBef>
              <a:buClr>
                <a:srgbClr val="005286"/>
              </a:buClr>
              <a:buFont typeface="Arial"/>
              <a:buAutoNum type="arabicPeriod" startAt="3"/>
              <a:tabLst>
                <a:tab pos="360045" algn="l"/>
                <a:tab pos="360680" algn="l"/>
              </a:tabLst>
            </a:pPr>
            <a:r>
              <a:rPr lang="en-US" altLang="ja-JP" spc="-10" dirty="0">
                <a:ea typeface="Meiryo UI" panose="020B0604030504040204" pitchFamily="50" charset="-128"/>
              </a:rPr>
              <a:t>CSP</a:t>
            </a:r>
            <a:r>
              <a:rPr lang="ja-JP" altLang="en-US" spc="-10" dirty="0">
                <a:ea typeface="Meiryo UI" panose="020B0604030504040204" pitchFamily="50" charset="-128"/>
              </a:rPr>
              <a:t>以外に、新しい注文確認を受け取る方法は他にありますか</a:t>
            </a:r>
            <a:r>
              <a:rPr lang="en-US" altLang="ja-JP" spc="-10" dirty="0">
                <a:ea typeface="Meiryo UI" panose="020B0604030504040204" pitchFamily="50" charset="-128"/>
              </a:rPr>
              <a:t>?</a:t>
            </a:r>
            <a:endParaRPr dirty="0">
              <a:ea typeface="Meiryo UI" panose="020B0604030504040204" pitchFamily="50" charset="-128"/>
            </a:endParaRPr>
          </a:p>
          <a:p>
            <a:pPr marL="351155" marR="260350">
              <a:lnSpc>
                <a:spcPts val="1200"/>
              </a:lnSpc>
              <a:spcBef>
                <a:spcPts val="530"/>
              </a:spcBef>
            </a:pPr>
            <a:r>
              <a:rPr lang="ja-JP" altLang="en-US" sz="1050" b="0" spc="-5" dirty="0">
                <a:latin typeface="Arial"/>
                <a:ea typeface="Meiryo UI" panose="020B0604030504040204" pitchFamily="50" charset="-128"/>
                <a:cs typeface="Arial"/>
              </a:rPr>
              <a:t>お取引先様が</a:t>
            </a:r>
            <a:r>
              <a:rPr lang="en-US" altLang="ja-JP" sz="1050" b="0" spc="-5" dirty="0">
                <a:latin typeface="Arial"/>
                <a:ea typeface="Meiryo UI" panose="020B0604030504040204" pitchFamily="50" charset="-128"/>
                <a:cs typeface="Arial"/>
              </a:rPr>
              <a:t>CSP</a:t>
            </a:r>
            <a:r>
              <a:rPr lang="ja-JP" altLang="en-US" sz="1050" b="0" spc="-5" dirty="0">
                <a:latin typeface="Arial"/>
                <a:ea typeface="Meiryo UI" panose="020B0604030504040204" pitchFamily="50" charset="-128"/>
                <a:cs typeface="Arial"/>
              </a:rPr>
              <a:t>に登録されていない場合、お取引先様は電子メールで注文書を受け取ります。注文書はお取引先様の登録したメールアドレスに送信されます。お取引先様が</a:t>
            </a:r>
            <a:r>
              <a:rPr lang="en-US" altLang="ja-JP" sz="1050" b="0" spc="-5" dirty="0">
                <a:latin typeface="Arial"/>
                <a:ea typeface="Meiryo UI" panose="020B0604030504040204" pitchFamily="50" charset="-128"/>
                <a:cs typeface="Arial"/>
              </a:rPr>
              <a:t>CSP</a:t>
            </a:r>
            <a:r>
              <a:rPr lang="ja-JP" altLang="en-US" sz="1050" b="0" spc="-5" dirty="0">
                <a:ea typeface="Meiryo UI" panose="020B0604030504040204" pitchFamily="50" charset="-128"/>
              </a:rPr>
              <a:t>に登録をしている</a:t>
            </a:r>
            <a:r>
              <a:rPr lang="ja-JP" altLang="en-US" sz="1050" b="0" spc="-5" dirty="0">
                <a:latin typeface="Arial"/>
                <a:ea typeface="Meiryo UI" panose="020B0604030504040204" pitchFamily="50" charset="-128"/>
                <a:cs typeface="Arial"/>
              </a:rPr>
              <a:t>場合、お取引先様は</a:t>
            </a:r>
            <a:r>
              <a:rPr lang="en-US" altLang="ja-JP" sz="1050" b="0" spc="-5" dirty="0">
                <a:latin typeface="Arial"/>
                <a:ea typeface="Meiryo UI" panose="020B0604030504040204" pitchFamily="50" charset="-128"/>
                <a:cs typeface="Arial"/>
              </a:rPr>
              <a:t>CSP</a:t>
            </a:r>
            <a:r>
              <a:rPr lang="ja-JP" altLang="en-US" sz="1050" b="0" spc="-5" dirty="0">
                <a:latin typeface="Arial"/>
                <a:ea typeface="Meiryo UI" panose="020B0604030504040204" pitchFamily="50" charset="-128"/>
                <a:cs typeface="Arial"/>
              </a:rPr>
              <a:t>上</a:t>
            </a:r>
            <a:r>
              <a:rPr lang="ja-JP" altLang="en-US" sz="1050" b="0" spc="-5" dirty="0">
                <a:ea typeface="Meiryo UI" panose="020B0604030504040204" pitchFamily="50" charset="-128"/>
              </a:rPr>
              <a:t>での注文書確認と注文書メール通知との</a:t>
            </a:r>
            <a:r>
              <a:rPr lang="en-US" altLang="ja-JP" sz="1050" b="0" spc="-5" dirty="0">
                <a:ea typeface="Meiryo UI" panose="020B0604030504040204" pitchFamily="50" charset="-128"/>
              </a:rPr>
              <a:t>2</a:t>
            </a:r>
            <a:r>
              <a:rPr lang="ja-JP" altLang="en-US" sz="1050" b="0" spc="-5" dirty="0">
                <a:ea typeface="Meiryo UI" panose="020B0604030504040204" pitchFamily="50" charset="-128"/>
              </a:rPr>
              <a:t>つの方法で注文書を受け取ります。</a:t>
            </a:r>
            <a:endParaRPr sz="1050" dirty="0">
              <a:latin typeface="Arial"/>
              <a:ea typeface="Meiryo UI" panose="020B0604030504040204" pitchFamily="50" charset="-128"/>
              <a:cs typeface="Arial"/>
            </a:endParaRPr>
          </a:p>
          <a:p>
            <a:pPr marL="360045" indent="-347345">
              <a:lnSpc>
                <a:spcPct val="100000"/>
              </a:lnSpc>
              <a:spcBef>
                <a:spcPts val="385"/>
              </a:spcBef>
              <a:buClr>
                <a:srgbClr val="005286"/>
              </a:buClr>
              <a:buAutoNum type="arabicPeriod" startAt="4"/>
              <a:tabLst>
                <a:tab pos="360045" algn="l"/>
                <a:tab pos="360680" algn="l"/>
              </a:tabLst>
            </a:pPr>
            <a:r>
              <a:rPr lang="ja-JP" altLang="en-US" spc="-10" dirty="0">
                <a:ea typeface="Meiryo UI" panose="020B0604030504040204" pitchFamily="50" charset="-128"/>
              </a:rPr>
              <a:t>注文書上の納品予定日に間に合わない場合、新しい納品日をどのように提示して、知らせたらいいですか</a:t>
            </a:r>
            <a:r>
              <a:rPr lang="en-US" altLang="ja-JP" spc="-10" dirty="0">
                <a:ea typeface="Meiryo UI" panose="020B0604030504040204" pitchFamily="50" charset="-128"/>
              </a:rPr>
              <a:t>?</a:t>
            </a:r>
            <a:endParaRPr spc="-5" dirty="0">
              <a:ea typeface="Meiryo UI" panose="020B0604030504040204" pitchFamily="50" charset="-128"/>
            </a:endParaRPr>
          </a:p>
          <a:p>
            <a:pPr marL="351155" marR="73660">
              <a:lnSpc>
                <a:spcPct val="94300"/>
              </a:lnSpc>
              <a:spcBef>
                <a:spcPts val="535"/>
              </a:spcBef>
            </a:pPr>
            <a:r>
              <a:rPr lang="ja-JP" altLang="en-US" sz="1050" b="0" dirty="0">
                <a:ea typeface="Meiryo UI" panose="020B0604030504040204" pitchFamily="50" charset="-128"/>
              </a:rPr>
              <a:t>注文書の納品予定日に間に合わない場合、 「</a:t>
            </a:r>
            <a:r>
              <a:rPr lang="en-US" altLang="ja-JP" sz="1050" b="0" dirty="0">
                <a:ea typeface="Meiryo UI" panose="020B0604030504040204" pitchFamily="50" charset="-128"/>
              </a:rPr>
              <a:t>Supplier</a:t>
            </a:r>
            <a:r>
              <a:rPr lang="ja-JP" altLang="en-US" sz="1050" b="0" dirty="0">
                <a:ea typeface="Meiryo UI" panose="020B0604030504040204" pitchFamily="50" charset="-128"/>
              </a:rPr>
              <a:t> </a:t>
            </a:r>
            <a:r>
              <a:rPr lang="en-US" altLang="ja-JP" sz="1050" b="0" dirty="0">
                <a:ea typeface="Meiryo UI" panose="020B0604030504040204" pitchFamily="50" charset="-128"/>
              </a:rPr>
              <a:t>Confirmation</a:t>
            </a:r>
            <a:r>
              <a:rPr lang="ja-JP" altLang="en-US" sz="1050" b="0" dirty="0">
                <a:ea typeface="Meiryo UI" panose="020B0604030504040204" pitchFamily="50" charset="-128"/>
              </a:rPr>
              <a:t> </a:t>
            </a:r>
            <a:r>
              <a:rPr lang="en-US" altLang="ja-JP" sz="1050" b="0" dirty="0">
                <a:ea typeface="Meiryo UI" panose="020B0604030504040204" pitchFamily="50" charset="-128"/>
              </a:rPr>
              <a:t>Delivery</a:t>
            </a:r>
            <a:r>
              <a:rPr lang="ja-JP" altLang="en-US" sz="1050" b="0" dirty="0">
                <a:ea typeface="Meiryo UI" panose="020B0604030504040204" pitchFamily="50" charset="-128"/>
              </a:rPr>
              <a:t> </a:t>
            </a:r>
            <a:r>
              <a:rPr lang="en-US" altLang="ja-JP" sz="1050" b="0" dirty="0">
                <a:ea typeface="Meiryo UI" panose="020B0604030504040204" pitchFamily="50" charset="-128"/>
              </a:rPr>
              <a:t>Date</a:t>
            </a:r>
            <a:r>
              <a:rPr lang="ja-JP" altLang="en-US" sz="1050" b="0" dirty="0">
                <a:ea typeface="Meiryo UI" panose="020B0604030504040204" pitchFamily="50" charset="-128"/>
              </a:rPr>
              <a:t>」に新納期を更新してください。　新しい</a:t>
            </a:r>
            <a:r>
              <a:rPr lang="ja-JP" altLang="en-US" sz="1050" b="0" spc="0" dirty="0">
                <a:latin typeface="Arial"/>
                <a:ea typeface="Meiryo UI" panose="020B0604030504040204" pitchFamily="50" charset="-128"/>
                <a:cs typeface="Arial"/>
              </a:rPr>
              <a:t>納品日を調整</a:t>
            </a:r>
            <a:r>
              <a:rPr lang="ja-JP" altLang="en-US" sz="1050" b="0" dirty="0">
                <a:ea typeface="Meiryo UI" panose="020B0604030504040204" pitchFamily="50" charset="-128"/>
              </a:rPr>
              <a:t>するためにジェイビル</a:t>
            </a:r>
            <a:r>
              <a:rPr lang="ja-JP" altLang="en-US" sz="1050" b="0" spc="0" dirty="0">
                <a:latin typeface="Arial"/>
                <a:ea typeface="Meiryo UI" panose="020B0604030504040204" pitchFamily="50" charset="-128"/>
                <a:cs typeface="Arial"/>
              </a:rPr>
              <a:t>の購買担当に納期変更となる旨を必ず連絡をしてく</a:t>
            </a:r>
            <a:r>
              <a:rPr lang="ja-JP" altLang="en-US" sz="1050" b="0" dirty="0">
                <a:ea typeface="Meiryo UI" panose="020B0604030504040204" pitchFamily="50" charset="-128"/>
              </a:rPr>
              <a:t>ださい</a:t>
            </a:r>
            <a:endParaRPr sz="1050" dirty="0">
              <a:latin typeface="Arial"/>
              <a:ea typeface="Meiryo UI" panose="020B0604030504040204" pitchFamily="50" charset="-128"/>
              <a:cs typeface="Arial"/>
            </a:endParaRPr>
          </a:p>
        </p:txBody>
      </p:sp>
      <p:sp>
        <p:nvSpPr>
          <p:cNvPr id="4" name="object 4"/>
          <p:cNvSpPr txBox="1">
            <a:spLocks noGrp="1"/>
          </p:cNvSpPr>
          <p:nvPr>
            <p:ph type="title"/>
          </p:nvPr>
        </p:nvSpPr>
        <p:spPr>
          <a:xfrm>
            <a:off x="669442" y="521334"/>
            <a:ext cx="1844039"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dirty="0">
                <a:solidFill>
                  <a:srgbClr val="005286"/>
                </a:solidFill>
                <a:ea typeface="Meiryo UI" panose="020B0604030504040204" pitchFamily="50" charset="-128"/>
              </a:rPr>
              <a:t>注文書</a:t>
            </a:r>
            <a:r>
              <a:rPr lang="ja-JP" altLang="en-US" sz="1800" spc="-75" dirty="0">
                <a:solidFill>
                  <a:srgbClr val="005286"/>
                </a:solidFill>
                <a:ea typeface="Meiryo UI" panose="020B0604030504040204" pitchFamily="50" charset="-128"/>
              </a:rPr>
              <a:t>確認</a:t>
            </a:r>
            <a:endParaRPr sz="1800" dirty="0">
              <a:ea typeface="Meiryo UI" panose="020B0604030504040204" pitchFamily="50" charset="-128"/>
            </a:endParaRPr>
          </a:p>
        </p:txBody>
      </p:sp>
      <p:sp>
        <p:nvSpPr>
          <p:cNvPr id="5" name="object 5"/>
          <p:cNvSpPr/>
          <p:nvPr/>
        </p:nvSpPr>
        <p:spPr>
          <a:xfrm>
            <a:off x="1520952" y="2574925"/>
            <a:ext cx="5401056" cy="2448177"/>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2743200" y="3631373"/>
            <a:ext cx="1301750" cy="335280"/>
          </a:xfrm>
          <a:custGeom>
            <a:avLst/>
            <a:gdLst/>
            <a:ahLst/>
            <a:cxnLst/>
            <a:rect l="l" t="t" r="r" b="b"/>
            <a:pathLst>
              <a:path w="1301750" h="335279">
                <a:moveTo>
                  <a:pt x="0" y="335279"/>
                </a:moveTo>
                <a:lnTo>
                  <a:pt x="1301495" y="335279"/>
                </a:lnTo>
                <a:lnTo>
                  <a:pt x="1301495" y="0"/>
                </a:lnTo>
                <a:lnTo>
                  <a:pt x="0" y="0"/>
                </a:lnTo>
                <a:lnTo>
                  <a:pt x="0" y="335279"/>
                </a:lnTo>
                <a:close/>
              </a:path>
            </a:pathLst>
          </a:custGeom>
          <a:ln w="18288">
            <a:solidFill>
              <a:srgbClr val="FF0000"/>
            </a:solidFill>
          </a:ln>
        </p:spPr>
        <p:txBody>
          <a:bodyPr wrap="square" lIns="0" tIns="0" rIns="0" bIns="0" rtlCol="0"/>
          <a:lstStyle/>
          <a:p>
            <a:endParaRPr/>
          </a:p>
        </p:txBody>
      </p:sp>
      <p:sp>
        <p:nvSpPr>
          <p:cNvPr id="7" name="object 7"/>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8</a:t>
            </a:fld>
            <a:endParaRPr spc="-5"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3178" y="1169517"/>
            <a:ext cx="7600950" cy="2117887"/>
          </a:xfrm>
          <a:prstGeom prst="rect">
            <a:avLst/>
          </a:prstGeom>
        </p:spPr>
        <p:txBody>
          <a:bodyPr vert="horz" wrap="square" lIns="0" tIns="67945" rIns="0" bIns="0" rtlCol="0">
            <a:spAutoFit/>
          </a:bodyPr>
          <a:lstStyle/>
          <a:p>
            <a:pPr marL="356870" indent="-344170">
              <a:lnSpc>
                <a:spcPct val="100000"/>
              </a:lnSpc>
              <a:spcBef>
                <a:spcPts val="535"/>
              </a:spcBef>
              <a:buClr>
                <a:srgbClr val="005286"/>
              </a:buClr>
              <a:buFont typeface="Arial"/>
              <a:buAutoNum type="arabicPeriod"/>
              <a:tabLst>
                <a:tab pos="356870" algn="l"/>
                <a:tab pos="357505" algn="l"/>
              </a:tabLst>
            </a:pPr>
            <a:r>
              <a:rPr lang="en-US" altLang="ja-JP" sz="1100" b="1" spc="-5" dirty="0">
                <a:solidFill>
                  <a:srgbClr val="484848"/>
                </a:solidFill>
                <a:latin typeface="Arial"/>
                <a:ea typeface="Meiryo UI" panose="020B0604030504040204" pitchFamily="50" charset="-128"/>
                <a:cs typeface="Arial"/>
              </a:rPr>
              <a:t>CSP</a:t>
            </a:r>
            <a:r>
              <a:rPr lang="ja-JP" altLang="en-US" sz="1100" b="1" spc="-5" dirty="0">
                <a:solidFill>
                  <a:srgbClr val="484848"/>
                </a:solidFill>
                <a:latin typeface="Arial"/>
                <a:ea typeface="Meiryo UI" panose="020B0604030504040204" pitchFamily="50" charset="-128"/>
                <a:cs typeface="Arial"/>
              </a:rPr>
              <a:t>で複数の注文書に対し</a:t>
            </a:r>
            <a:r>
              <a:rPr lang="en-US" altLang="ja-JP" sz="1100" b="1" spc="-5" dirty="0">
                <a:solidFill>
                  <a:srgbClr val="484848"/>
                </a:solidFill>
                <a:latin typeface="Arial"/>
                <a:ea typeface="Meiryo UI" panose="020B0604030504040204" pitchFamily="50" charset="-128"/>
                <a:cs typeface="Arial"/>
              </a:rPr>
              <a:t>1</a:t>
            </a:r>
            <a:r>
              <a:rPr lang="ja-JP" altLang="en-US" sz="1100" b="1" spc="-5" dirty="0">
                <a:solidFill>
                  <a:srgbClr val="484848"/>
                </a:solidFill>
                <a:latin typeface="Arial"/>
                <a:ea typeface="Meiryo UI" panose="020B0604030504040204" pitchFamily="50" charset="-128"/>
                <a:cs typeface="Arial"/>
              </a:rPr>
              <a:t>つの請求書を作成することが出来ますか</a:t>
            </a:r>
            <a:r>
              <a:rPr lang="en-US" altLang="ja-JP" sz="1100" b="1" spc="-5"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a:lnSpc>
                <a:spcPct val="100000"/>
              </a:lnSpc>
              <a:spcBef>
                <a:spcPts val="434"/>
              </a:spcBef>
            </a:pPr>
            <a:r>
              <a:rPr lang="ja-JP" altLang="en-US" sz="1100" spc="-5" dirty="0">
                <a:solidFill>
                  <a:srgbClr val="484848"/>
                </a:solidFill>
                <a:latin typeface="Arial"/>
                <a:ea typeface="Meiryo UI" panose="020B0604030504040204" pitchFamily="50" charset="-128"/>
                <a:cs typeface="Arial"/>
              </a:rPr>
              <a:t>お取引先様は</a:t>
            </a:r>
            <a:r>
              <a:rPr lang="en-US" altLang="ja-JP" sz="1100" spc="-5" dirty="0">
                <a:solidFill>
                  <a:srgbClr val="484848"/>
                </a:solidFill>
                <a:latin typeface="Arial"/>
                <a:ea typeface="Meiryo UI" panose="020B0604030504040204" pitchFamily="50" charset="-128"/>
                <a:cs typeface="Arial"/>
              </a:rPr>
              <a:t>CSP</a:t>
            </a:r>
            <a:r>
              <a:rPr lang="ja-JP" altLang="en-US" sz="1100" spc="-5" dirty="0">
                <a:solidFill>
                  <a:srgbClr val="484848"/>
                </a:solidFill>
                <a:latin typeface="Arial"/>
                <a:ea typeface="Meiryo UI" panose="020B0604030504040204" pitchFamily="50" charset="-128"/>
                <a:cs typeface="Arial"/>
              </a:rPr>
              <a:t>で複数の注文書に対しまとめて</a:t>
            </a:r>
            <a:r>
              <a:rPr lang="en-US" altLang="ja-JP" sz="1100" spc="-5" dirty="0">
                <a:solidFill>
                  <a:srgbClr val="484848"/>
                </a:solidFill>
                <a:latin typeface="Arial"/>
                <a:ea typeface="Meiryo UI" panose="020B0604030504040204" pitchFamily="50" charset="-128"/>
                <a:cs typeface="Arial"/>
              </a:rPr>
              <a:t>1</a:t>
            </a:r>
            <a:r>
              <a:rPr lang="ja-JP" altLang="en-US" sz="1100" spc="-5" dirty="0">
                <a:solidFill>
                  <a:srgbClr val="484848"/>
                </a:solidFill>
                <a:latin typeface="Arial"/>
                <a:ea typeface="Meiryo UI" panose="020B0604030504040204" pitchFamily="50" charset="-128"/>
                <a:cs typeface="Arial"/>
              </a:rPr>
              <a:t>つの電子請求書として作成</a:t>
            </a:r>
            <a:r>
              <a:rPr lang="en-US" altLang="ja-JP" sz="1100" spc="-5" dirty="0">
                <a:solidFill>
                  <a:srgbClr val="484848"/>
                </a:solidFill>
                <a:latin typeface="Arial"/>
                <a:ea typeface="Meiryo UI" panose="020B0604030504040204" pitchFamily="50" charset="-128"/>
                <a:cs typeface="Arial"/>
              </a:rPr>
              <a:t>/</a:t>
            </a:r>
            <a:r>
              <a:rPr lang="ja-JP" altLang="en-US" sz="1100" spc="-5" dirty="0">
                <a:solidFill>
                  <a:srgbClr val="484848"/>
                </a:solidFill>
                <a:latin typeface="Arial"/>
                <a:ea typeface="Meiryo UI" panose="020B0604030504040204" pitchFamily="50" charset="-128"/>
                <a:cs typeface="Arial"/>
              </a:rPr>
              <a:t>提出することはできません。</a:t>
            </a:r>
            <a:endParaRPr sz="1100" dirty="0">
              <a:latin typeface="Arial"/>
              <a:ea typeface="Meiryo UI" panose="020B0604030504040204" pitchFamily="50" charset="-128"/>
              <a:cs typeface="Arial"/>
            </a:endParaRPr>
          </a:p>
          <a:p>
            <a:pPr marL="351155">
              <a:lnSpc>
                <a:spcPts val="1285"/>
              </a:lnSpc>
              <a:spcBef>
                <a:spcPts val="430"/>
              </a:spcBef>
            </a:pPr>
            <a:r>
              <a:rPr lang="ja-JP" altLang="en-US" sz="1100" spc="-10" dirty="0">
                <a:solidFill>
                  <a:srgbClr val="484848"/>
                </a:solidFill>
                <a:latin typeface="Arial"/>
                <a:ea typeface="Meiryo UI" panose="020B0604030504040204" pitchFamily="50" charset="-128"/>
                <a:cs typeface="Arial"/>
              </a:rPr>
              <a:t>注文書を</a:t>
            </a:r>
            <a:r>
              <a:rPr lang="en-US" altLang="ja-JP" sz="1100" spc="-10" dirty="0">
                <a:solidFill>
                  <a:srgbClr val="484848"/>
                </a:solidFill>
                <a:latin typeface="Arial"/>
                <a:ea typeface="Meiryo UI" panose="020B0604030504040204" pitchFamily="50" charset="-128"/>
                <a:cs typeface="Arial"/>
              </a:rPr>
              <a:t>1</a:t>
            </a:r>
            <a:r>
              <a:rPr lang="ja-JP" altLang="en-US" sz="1100" spc="-10" dirty="0">
                <a:solidFill>
                  <a:srgbClr val="484848"/>
                </a:solidFill>
                <a:latin typeface="Arial"/>
                <a:ea typeface="Meiryo UI" panose="020B0604030504040204" pitchFamily="50" charset="-128"/>
                <a:cs typeface="Arial"/>
              </a:rPr>
              <a:t>通の請求書にまとめたい場合は、処理のためジェイビルへ提出する必要があります。</a:t>
            </a:r>
            <a:r>
              <a:rPr lang="ja-JP" altLang="en-US" sz="1100" b="1" u="sng" spc="-10" dirty="0">
                <a:solidFill>
                  <a:srgbClr val="484848"/>
                </a:solidFill>
                <a:latin typeface="Arial"/>
                <a:ea typeface="Meiryo UI" panose="020B0604030504040204" pitchFamily="50" charset="-128"/>
                <a:cs typeface="Arial"/>
              </a:rPr>
              <a:t>中国の請求については、</a:t>
            </a:r>
            <a:r>
              <a:rPr lang="ja-JP" altLang="en-US" sz="1100" spc="-10" dirty="0">
                <a:solidFill>
                  <a:srgbClr val="484848"/>
                </a:solidFill>
                <a:latin typeface="Arial"/>
                <a:ea typeface="Meiryo UI" panose="020B0604030504040204" pitchFamily="50" charset="-128"/>
                <a:cs typeface="Arial"/>
              </a:rPr>
              <a:t>以下の</a:t>
            </a:r>
            <a:r>
              <a:rPr lang="en-US" altLang="ja-JP" sz="1100" spc="-10" dirty="0">
                <a:solidFill>
                  <a:srgbClr val="484848"/>
                </a:solidFill>
                <a:latin typeface="Arial"/>
                <a:ea typeface="Meiryo UI" panose="020B0604030504040204" pitchFamily="50" charset="-128"/>
                <a:cs typeface="Arial"/>
              </a:rPr>
              <a:t>2</a:t>
            </a:r>
            <a:r>
              <a:rPr lang="ja-JP" altLang="en-US" sz="1100" spc="-10" dirty="0">
                <a:solidFill>
                  <a:srgbClr val="484848"/>
                </a:solidFill>
                <a:latin typeface="Arial"/>
                <a:ea typeface="Meiryo UI" panose="020B0604030504040204" pitchFamily="50" charset="-128"/>
                <a:cs typeface="Arial"/>
              </a:rPr>
              <a:t>ステップに従う必要があります。</a:t>
            </a:r>
            <a:endParaRPr sz="1100" dirty="0">
              <a:latin typeface="Arial"/>
              <a:ea typeface="Meiryo UI" panose="020B0604030504040204" pitchFamily="50" charset="-128"/>
              <a:cs typeface="Arial"/>
            </a:endParaRPr>
          </a:p>
          <a:p>
            <a:pPr marL="524510" lvl="1" indent="-173355">
              <a:lnSpc>
                <a:spcPct val="100000"/>
              </a:lnSpc>
              <a:spcBef>
                <a:spcPts val="434"/>
              </a:spcBef>
              <a:buClr>
                <a:srgbClr val="005286"/>
              </a:buClr>
              <a:buFont typeface="Segoe UI Emoji"/>
              <a:buChar char="▪"/>
              <a:tabLst>
                <a:tab pos="525145" algn="l"/>
              </a:tabLst>
            </a:pPr>
            <a:r>
              <a:rPr lang="ja-JP" altLang="en-US" sz="1100" spc="-5" dirty="0">
                <a:solidFill>
                  <a:srgbClr val="484848"/>
                </a:solidFill>
                <a:latin typeface="Arial"/>
                <a:ea typeface="Meiryo UI" panose="020B0604030504040204" pitchFamily="50" charset="-128"/>
                <a:cs typeface="Arial"/>
              </a:rPr>
              <a:t>関連する注文書番号と注文書ライン番号をリストするためエクセル形式でフォームを作成します。</a:t>
            </a:r>
            <a:endParaRPr sz="1100" dirty="0">
              <a:latin typeface="Arial"/>
              <a:ea typeface="Meiryo UI" panose="020B0604030504040204" pitchFamily="50" charset="-128"/>
              <a:cs typeface="Arial"/>
            </a:endParaRPr>
          </a:p>
          <a:p>
            <a:pPr marL="524510" marR="5080" lvl="1" indent="-173355">
              <a:lnSpc>
                <a:spcPts val="1270"/>
              </a:lnSpc>
              <a:spcBef>
                <a:spcPts val="515"/>
              </a:spcBef>
              <a:buClr>
                <a:srgbClr val="005286"/>
              </a:buClr>
              <a:buFont typeface="Segoe UI Emoji"/>
              <a:buChar char="▪"/>
              <a:tabLst>
                <a:tab pos="525145" algn="l"/>
              </a:tabLst>
            </a:pPr>
            <a:r>
              <a:rPr lang="ja-JP" altLang="en-US" sz="1100" spc="-5" dirty="0">
                <a:solidFill>
                  <a:srgbClr val="484848"/>
                </a:solidFill>
                <a:latin typeface="Arial"/>
                <a:ea typeface="Meiryo UI" panose="020B0604030504040204" pitchFamily="50" charset="-128"/>
                <a:cs typeface="Arial"/>
              </a:rPr>
              <a:t>このフォームを印刷し、実際の請求へ貼付します。このパッケージをジェイビルのファイナンスへ送付します。ジェイビルファイナンスは書類の受領後</a:t>
            </a:r>
            <a:r>
              <a:rPr lang="en-US" altLang="ja-JP" sz="1100" spc="-5" dirty="0" err="1">
                <a:solidFill>
                  <a:srgbClr val="484848"/>
                </a:solidFill>
                <a:latin typeface="Arial"/>
                <a:ea typeface="Meiryo UI" panose="020B0604030504040204" pitchFamily="50" charset="-128"/>
                <a:cs typeface="Arial"/>
              </a:rPr>
              <a:t>Coupa</a:t>
            </a:r>
            <a:r>
              <a:rPr lang="ja-JP" altLang="en-US" sz="1100" spc="-5" dirty="0">
                <a:solidFill>
                  <a:srgbClr val="484848"/>
                </a:solidFill>
                <a:latin typeface="Arial"/>
                <a:ea typeface="Meiryo UI" panose="020B0604030504040204" pitchFamily="50" charset="-128"/>
                <a:cs typeface="Arial"/>
              </a:rPr>
              <a:t>で請求書を作成します。</a:t>
            </a:r>
            <a:endParaRPr sz="1100" dirty="0">
              <a:latin typeface="Arial"/>
              <a:ea typeface="Meiryo UI" panose="020B0604030504040204" pitchFamily="50" charset="-128"/>
              <a:cs typeface="Arial"/>
            </a:endParaRPr>
          </a:p>
          <a:p>
            <a:pPr marL="356870" indent="-344170">
              <a:lnSpc>
                <a:spcPct val="100000"/>
              </a:lnSpc>
              <a:spcBef>
                <a:spcPts val="400"/>
              </a:spcBef>
              <a:buClr>
                <a:srgbClr val="005286"/>
              </a:buClr>
              <a:buAutoNum type="arabicPeriod" startAt="2"/>
              <a:tabLst>
                <a:tab pos="356870" algn="l"/>
                <a:tab pos="357505" algn="l"/>
              </a:tabLst>
            </a:pPr>
            <a:r>
              <a:rPr lang="ja-JP" altLang="en-US" sz="1100" b="1" spc="-5" dirty="0">
                <a:solidFill>
                  <a:srgbClr val="484848"/>
                </a:solidFill>
                <a:latin typeface="Arial"/>
                <a:ea typeface="Meiryo UI" panose="020B0604030504040204" pitchFamily="50" charset="-128"/>
                <a:cs typeface="Arial"/>
              </a:rPr>
              <a:t>数量または金額に基づいた請求書を作成する必要がありますか</a:t>
            </a:r>
            <a:r>
              <a:rPr lang="en-US" altLang="ja-JP" sz="1100" b="1" spc="-5" dirty="0">
                <a:solidFill>
                  <a:srgbClr val="484848"/>
                </a:solidFill>
                <a:latin typeface="Arial"/>
                <a:ea typeface="Meiryo UI" panose="020B0604030504040204" pitchFamily="50" charset="-128"/>
                <a:cs typeface="Arial"/>
              </a:rPr>
              <a:t>?</a:t>
            </a:r>
            <a:endParaRPr sz="1100" dirty="0">
              <a:latin typeface="Arial"/>
              <a:ea typeface="Meiryo UI" panose="020B0604030504040204" pitchFamily="50" charset="-128"/>
              <a:cs typeface="Arial"/>
            </a:endParaRPr>
          </a:p>
          <a:p>
            <a:pPr marL="351155">
              <a:lnSpc>
                <a:spcPts val="1285"/>
              </a:lnSpc>
              <a:spcBef>
                <a:spcPts val="434"/>
              </a:spcBef>
            </a:pPr>
            <a:r>
              <a:rPr lang="ja-JP" altLang="en-US" sz="1100" dirty="0">
                <a:solidFill>
                  <a:srgbClr val="484848"/>
                </a:solidFill>
                <a:latin typeface="Arial"/>
                <a:ea typeface="Meiryo UI" panose="020B0604030504040204" pitchFamily="50" charset="-128"/>
                <a:cs typeface="Arial"/>
              </a:rPr>
              <a:t>はい。購入品（実際の商品</a:t>
            </a:r>
            <a:r>
              <a:rPr lang="en-US" altLang="ja-JP" sz="1100" dirty="0">
                <a:solidFill>
                  <a:srgbClr val="484848"/>
                </a:solidFill>
                <a:latin typeface="Arial"/>
                <a:ea typeface="Meiryo UI" panose="020B0604030504040204" pitchFamily="50" charset="-128"/>
                <a:cs typeface="Arial"/>
              </a:rPr>
              <a:t>/</a:t>
            </a:r>
            <a:r>
              <a:rPr lang="ja-JP" altLang="en-US" sz="1100" dirty="0">
                <a:solidFill>
                  <a:srgbClr val="484848"/>
                </a:solidFill>
                <a:latin typeface="Arial"/>
                <a:ea typeface="Meiryo UI" panose="020B0604030504040204" pitchFamily="50" charset="-128"/>
                <a:cs typeface="Arial"/>
              </a:rPr>
              <a:t>サービス）注文書記載の数量または金額に基づいた請求書を作成お願いいたします。</a:t>
            </a:r>
            <a:endParaRPr lang="en-US" altLang="ja-JP" sz="1100" dirty="0">
              <a:solidFill>
                <a:srgbClr val="484848"/>
              </a:solidFill>
              <a:latin typeface="Arial"/>
              <a:ea typeface="Meiryo UI" panose="020B0604030504040204" pitchFamily="50" charset="-128"/>
              <a:cs typeface="Arial"/>
            </a:endParaRPr>
          </a:p>
          <a:p>
            <a:pPr marL="351155">
              <a:lnSpc>
                <a:spcPts val="1285"/>
              </a:lnSpc>
              <a:spcBef>
                <a:spcPts val="434"/>
              </a:spcBef>
            </a:pPr>
            <a:endParaRPr sz="1100" dirty="0">
              <a:latin typeface="Arial"/>
              <a:ea typeface="Meiryo UI" panose="020B0604030504040204" pitchFamily="50" charset="-128"/>
              <a:cs typeface="Arial"/>
            </a:endParaRPr>
          </a:p>
        </p:txBody>
      </p:sp>
      <p:sp>
        <p:nvSpPr>
          <p:cNvPr id="4" name="object 4"/>
          <p:cNvSpPr txBox="1">
            <a:spLocks noGrp="1"/>
          </p:cNvSpPr>
          <p:nvPr>
            <p:ph type="sldNum" sz="quarter" idx="7"/>
          </p:nvPr>
        </p:nvSpPr>
        <p:spPr>
          <a:prstGeom prst="rect">
            <a:avLst/>
          </a:prstGeom>
        </p:spPr>
        <p:txBody>
          <a:bodyPr vert="horz" wrap="square" lIns="0" tIns="2540" rIns="0" bIns="0" rtlCol="0">
            <a:spAutoFit/>
          </a:bodyPr>
          <a:lstStyle/>
          <a:p>
            <a:pPr marL="25400">
              <a:lnSpc>
                <a:spcPct val="100000"/>
              </a:lnSpc>
              <a:spcBef>
                <a:spcPts val="20"/>
              </a:spcBef>
            </a:pPr>
            <a:fld id="{81D60167-4931-47E6-BA6A-407CBD079E47}" type="slidenum">
              <a:rPr spc="-5" dirty="0"/>
              <a:t>9</a:t>
            </a:fld>
            <a:endParaRPr spc="-5" dirty="0"/>
          </a:p>
        </p:txBody>
      </p:sp>
      <p:sp>
        <p:nvSpPr>
          <p:cNvPr id="3" name="object 3"/>
          <p:cNvSpPr txBox="1">
            <a:spLocks noGrp="1"/>
          </p:cNvSpPr>
          <p:nvPr>
            <p:ph type="title"/>
          </p:nvPr>
        </p:nvSpPr>
        <p:spPr>
          <a:xfrm>
            <a:off x="669442" y="521334"/>
            <a:ext cx="1804035" cy="299720"/>
          </a:xfrm>
          <a:prstGeom prst="rect">
            <a:avLst/>
          </a:prstGeom>
        </p:spPr>
        <p:txBody>
          <a:bodyPr vert="horz" wrap="square" lIns="0" tIns="12700" rIns="0" bIns="0" rtlCol="0">
            <a:spAutoFit/>
          </a:bodyPr>
          <a:lstStyle/>
          <a:p>
            <a:pPr marL="12700">
              <a:lnSpc>
                <a:spcPct val="100000"/>
              </a:lnSpc>
              <a:spcBef>
                <a:spcPts val="100"/>
              </a:spcBef>
            </a:pPr>
            <a:r>
              <a:rPr lang="ja-JP" altLang="en-US" sz="1800" spc="-5" dirty="0">
                <a:solidFill>
                  <a:srgbClr val="005286"/>
                </a:solidFill>
                <a:ea typeface="Meiryo UI" panose="020B0604030504040204" pitchFamily="50" charset="-128"/>
              </a:rPr>
              <a:t>請求書作成</a:t>
            </a:r>
            <a:endParaRPr sz="1800" dirty="0">
              <a:ea typeface="Meiryo UI" panose="020B0604030504040204" pitchFamily="50" charset="-12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1282</TotalTime>
  <Words>1248</Words>
  <Application>Microsoft Office PowerPoint</Application>
  <PresentationFormat>Custom</PresentationFormat>
  <Paragraphs>178</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CSP トレーニング</vt:lpstr>
      <vt:lpstr>質問</vt:lpstr>
      <vt:lpstr>質問</vt:lpstr>
      <vt:lpstr>質問</vt:lpstr>
      <vt:lpstr>回答</vt:lpstr>
      <vt:lpstr>注文書確認</vt:lpstr>
      <vt:lpstr>注文書確認</vt:lpstr>
      <vt:lpstr>注文書確認</vt:lpstr>
      <vt:lpstr>請求書作成</vt:lpstr>
      <vt:lpstr>請求書作成</vt:lpstr>
      <vt:lpstr>請求書作成</vt:lpstr>
      <vt:lpstr>請求書作成</vt:lpstr>
      <vt:lpstr>請求書作成</vt:lpstr>
      <vt:lpstr>請求書作成</vt:lpstr>
      <vt:lpstr>請求書作成</vt:lpstr>
      <vt:lpstr>請求書作成</vt:lpstr>
      <vt:lpstr>請求書作成</vt:lpstr>
      <vt:lpstr>請求書修正</vt:lpstr>
      <vt:lpstr>請求書修正</vt:lpstr>
      <vt:lpstr>請求書修正</vt:lpstr>
      <vt:lpstr>お取引先様登録</vt:lpstr>
      <vt:lpstr>支払銀行住所</vt:lpstr>
      <vt:lpstr>その他</vt:lpstr>
      <vt:lpstr>その他</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Jabil 2014 Template</dc:title>
  <dc:creator>Tracy Gebhardt</dc:creator>
  <cp:lastModifiedBy>Tomokazu Mimura</cp:lastModifiedBy>
  <cp:revision>71</cp:revision>
  <dcterms:created xsi:type="dcterms:W3CDTF">2019-06-10T00:38:05Z</dcterms:created>
  <dcterms:modified xsi:type="dcterms:W3CDTF">2019-07-03T01:19:01Z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2019-04-10T00:00:00Z</vt:filetime>
  </property>
  <property fmtid="{D5CDD505-2E9C-101B-9397-08002B2CF9AE}" pid="3" name="Creator">
    <vt:lpwstr>Microsoft® PowerPoint® for Office 365</vt:lpwstr>
  </property>
  <property fmtid="{D5CDD505-2E9C-101B-9397-08002B2CF9AE}" pid="4" name="LastSaved">
    <vt:filetime>2019-06-10T00:00:00Z</vt:filetime>
  </property>
</Properties>
</file>