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323" r:id="rId1"/>
    <p:sldMasterId id="2147486269" r:id="rId2"/>
  </p:sldMasterIdLst>
  <p:notesMasterIdLst>
    <p:notesMasterId r:id="rId46"/>
  </p:notesMasterIdLst>
  <p:handoutMasterIdLst>
    <p:handoutMasterId r:id="rId47"/>
  </p:handoutMasterIdLst>
  <p:sldIdLst>
    <p:sldId id="702" r:id="rId3"/>
    <p:sldId id="703" r:id="rId4"/>
    <p:sldId id="711" r:id="rId5"/>
    <p:sldId id="704" r:id="rId6"/>
    <p:sldId id="712" r:id="rId7"/>
    <p:sldId id="714" r:id="rId8"/>
    <p:sldId id="715" r:id="rId9"/>
    <p:sldId id="796" r:id="rId10"/>
    <p:sldId id="716" r:id="rId11"/>
    <p:sldId id="719" r:id="rId12"/>
    <p:sldId id="722" r:id="rId13"/>
    <p:sldId id="840" r:id="rId14"/>
    <p:sldId id="720" r:id="rId15"/>
    <p:sldId id="724" r:id="rId16"/>
    <p:sldId id="727" r:id="rId17"/>
    <p:sldId id="728" r:id="rId18"/>
    <p:sldId id="845" r:id="rId19"/>
    <p:sldId id="717" r:id="rId20"/>
    <p:sldId id="847" r:id="rId21"/>
    <p:sldId id="849" r:id="rId22"/>
    <p:sldId id="735" r:id="rId23"/>
    <p:sldId id="736" r:id="rId24"/>
    <p:sldId id="778" r:id="rId25"/>
    <p:sldId id="779" r:id="rId26"/>
    <p:sldId id="780" r:id="rId27"/>
    <p:sldId id="782" r:id="rId28"/>
    <p:sldId id="783" r:id="rId29"/>
    <p:sldId id="784" r:id="rId30"/>
    <p:sldId id="785" r:id="rId31"/>
    <p:sldId id="786" r:id="rId32"/>
    <p:sldId id="787" r:id="rId33"/>
    <p:sldId id="788" r:id="rId34"/>
    <p:sldId id="789" r:id="rId35"/>
    <p:sldId id="790" r:id="rId36"/>
    <p:sldId id="839" r:id="rId37"/>
    <p:sldId id="767" r:id="rId38"/>
    <p:sldId id="776" r:id="rId39"/>
    <p:sldId id="795" r:id="rId40"/>
    <p:sldId id="792" r:id="rId41"/>
    <p:sldId id="793" r:id="rId42"/>
    <p:sldId id="770" r:id="rId43"/>
    <p:sldId id="708" r:id="rId44"/>
    <p:sldId id="772" r:id="rId45"/>
  </p:sldIdLst>
  <p:sldSz cx="9144000" cy="6858000" type="screen4x3"/>
  <p:notesSz cx="6797675" cy="9928225"/>
  <p:custShowLst>
    <p:custShow name="Custom Show 1" id="0">
      <p:sldLst/>
    </p:custShow>
  </p:custShowLst>
  <p:custDataLst>
    <p:tags r:id="rId48"/>
  </p:custDataLst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88">
          <p15:clr>
            <a:srgbClr val="A4A3A4"/>
          </p15:clr>
        </p15:guide>
        <p15:guide id="2" orient="horz" pos="600">
          <p15:clr>
            <a:srgbClr val="A4A3A4"/>
          </p15:clr>
        </p15:guide>
        <p15:guide id="3" pos="528">
          <p15:clr>
            <a:srgbClr val="A4A3A4"/>
          </p15:clr>
        </p15:guide>
        <p15:guide id="4" pos="1896">
          <p15:clr>
            <a:srgbClr val="A4A3A4"/>
          </p15:clr>
        </p15:guide>
        <p15:guide id="5" orient="horz" pos="182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8ECD"/>
    <a:srgbClr val="007A48"/>
    <a:srgbClr val="2895D5"/>
    <a:srgbClr val="6DAF3D"/>
    <a:srgbClr val="595959"/>
    <a:srgbClr val="7053AA"/>
    <a:srgbClr val="FD9F1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03" autoAdjust="0"/>
    <p:restoredTop sz="94184" autoAdjust="0"/>
  </p:normalViewPr>
  <p:slideViewPr>
    <p:cSldViewPr snapToGrid="0">
      <p:cViewPr varScale="1">
        <p:scale>
          <a:sx n="90" d="100"/>
          <a:sy n="90" d="100"/>
        </p:scale>
        <p:origin x="1500" y="90"/>
      </p:cViewPr>
      <p:guideLst>
        <p:guide orient="horz" pos="888"/>
        <p:guide orient="horz" pos="600"/>
        <p:guide pos="528"/>
        <p:guide pos="1896"/>
        <p:guide orient="horz" pos="1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3834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handoutMaster" Target="handoutMasters/handoutMaster1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gs" Target="tags/tag1.xml"/><Relationship Id="rId8" Type="http://schemas.openxmlformats.org/officeDocument/2006/relationships/slide" Target="slides/slide6.xml"/><Relationship Id="rId51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675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62" y="0"/>
            <a:ext cx="2946275" cy="49675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D0DC8AC-ECE4-4D05-817B-52DCA0945A59}" type="datetimeFigureOut">
              <a:rPr lang="en-US"/>
              <a:pPr>
                <a:defRPr/>
              </a:pPr>
              <a:t>2/1/2019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79"/>
            <a:ext cx="2946275" cy="49675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62" y="9429779"/>
            <a:ext cx="2946275" cy="49675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4C850E2-CE76-4A47-836E-9079E821C6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5840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675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862" y="0"/>
            <a:ext cx="2946275" cy="49675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D6900CC-1142-4B79-A3C5-D4E09C09FAF2}" type="datetimeFigureOut">
              <a:rPr lang="en-US"/>
              <a:pPr>
                <a:defRPr/>
              </a:pPr>
              <a:t>2/1/2019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60538" y="744538"/>
            <a:ext cx="3276600" cy="245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383" y="3680700"/>
            <a:ext cx="5436909" cy="550324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79"/>
            <a:ext cx="2946275" cy="49675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862" y="9429779"/>
            <a:ext cx="2946275" cy="49675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E3349EA-44F3-438A-BDF6-59F9FEB953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544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628650" indent="-171450" algn="l" rtl="0" eaLnBrk="0" fontAlgn="base" hangingPunct="0">
      <a:spcBef>
        <a:spcPct val="30000"/>
      </a:spcBef>
      <a:spcAft>
        <a:spcPct val="0"/>
      </a:spcAft>
      <a:buFont typeface="Museo Sans For Dell"/>
      <a:buChar char="–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F42A82-0B15-433F-96E6-4D31109C53F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279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1 - Right light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4138"/>
            <a:ext cx="9144000" cy="702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755650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200" y="13392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56000" y="5036400"/>
            <a:ext cx="61632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0894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WITH IMAGE O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1209600"/>
            <a:ext cx="3726000" cy="4594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4665600" y="1209600"/>
            <a:ext cx="3726000" cy="45936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grpSp>
        <p:nvGrpSpPr>
          <p:cNvPr id="7" name="Group 6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8" name="Freeform 7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1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90054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OLUMN CHA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4665600" y="1209600"/>
            <a:ext cx="3726000" cy="45936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sp>
        <p:nvSpPr>
          <p:cNvPr id="6" name="Chart Placeholder 4"/>
          <p:cNvSpPr>
            <a:spLocks noGrp="1"/>
          </p:cNvSpPr>
          <p:nvPr>
            <p:ph type="chart" sz="quarter" idx="12"/>
          </p:nvPr>
        </p:nvSpPr>
        <p:spPr>
          <a:xfrm>
            <a:off x="752400" y="1209600"/>
            <a:ext cx="3726000" cy="45936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grpSp>
        <p:nvGrpSpPr>
          <p:cNvPr id="8" name="Group 7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1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62811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COLUMN CHA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3607200"/>
            <a:ext cx="7639200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752400" y="1209600"/>
            <a:ext cx="7639200" cy="21960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grpSp>
        <p:nvGrpSpPr>
          <p:cNvPr id="7" name="Group 6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8" name="Freeform 7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1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68596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COLUMN CHA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3412800" y="1209600"/>
            <a:ext cx="2354400" cy="21852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sp>
        <p:nvSpPr>
          <p:cNvPr id="6" name="Chart Placeholder 4"/>
          <p:cNvSpPr>
            <a:spLocks noGrp="1"/>
          </p:cNvSpPr>
          <p:nvPr>
            <p:ph type="chart" sz="quarter" idx="12"/>
          </p:nvPr>
        </p:nvSpPr>
        <p:spPr>
          <a:xfrm>
            <a:off x="752400" y="1209600"/>
            <a:ext cx="2390400" cy="21852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3607200"/>
            <a:ext cx="2390400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6037200" y="1209600"/>
            <a:ext cx="2354400" cy="21852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3376800" y="3607200"/>
            <a:ext cx="2390400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6001200" y="3607200"/>
            <a:ext cx="2390400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5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34299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52400" y="1209600"/>
            <a:ext cx="7639200" cy="45936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  <p:grpSp>
        <p:nvGrpSpPr>
          <p:cNvPr id="6" name="Group 5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7" name="Freeform 6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442618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  <p:grpSp>
        <p:nvGrpSpPr>
          <p:cNvPr id="5" name="Group 4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6" name="Freeform 5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8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38194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1209600"/>
            <a:ext cx="7639200" cy="4594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grpSp>
        <p:nvGrpSpPr>
          <p:cNvPr id="5" name="Group 4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6" name="Freeform 5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155438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FIV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2099425"/>
            <a:ext cx="14076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310300" y="2099425"/>
            <a:ext cx="14076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3868200" y="2099425"/>
            <a:ext cx="14076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426100" y="2099425"/>
            <a:ext cx="14076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746125" y="1222512"/>
            <a:ext cx="1407600" cy="604800"/>
          </a:xfrm>
          <a:prstGeom prst="homePlate">
            <a:avLst>
              <a:gd name="adj" fmla="val 31970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2305594" y="1222512"/>
            <a:ext cx="14076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3865063" y="1222512"/>
            <a:ext cx="14076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5424532" y="1222512"/>
            <a:ext cx="14076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984000" y="1222512"/>
            <a:ext cx="14076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6984000" y="2099425"/>
            <a:ext cx="14076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25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2099425"/>
            <a:ext cx="17604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712000" y="2099425"/>
            <a:ext cx="17604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671600" y="2099425"/>
            <a:ext cx="17604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631200" y="2099425"/>
            <a:ext cx="17604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746125" y="1222512"/>
            <a:ext cx="1760400" cy="604800"/>
          </a:xfrm>
          <a:prstGeom prst="homePlate">
            <a:avLst>
              <a:gd name="adj" fmla="val 31970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2707817" y="1222512"/>
            <a:ext cx="17604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4669509" y="1222512"/>
            <a:ext cx="17604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631200" y="1222512"/>
            <a:ext cx="17604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4312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 WITH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20"/>
          <p:cNvSpPr>
            <a:spLocks noChangeArrowheads="1"/>
          </p:cNvSpPr>
          <p:nvPr userDrawn="1"/>
        </p:nvSpPr>
        <p:spPr bwMode="gray">
          <a:xfrm rot="2700000" flipH="1" flipV="1">
            <a:off x="4963319" y="4009231"/>
            <a:ext cx="396875" cy="360363"/>
          </a:xfrm>
          <a:prstGeom prst="rightArrow">
            <a:avLst>
              <a:gd name="adj1" fmla="val 63333"/>
              <a:gd name="adj2" fmla="val 49615"/>
            </a:avLst>
          </a:prstGeom>
          <a:solidFill>
            <a:srgbClr val="00338D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>
              <a:defRPr/>
            </a:pPr>
            <a:endParaRPr lang="en-CA" altLang="en-US" sz="1400">
              <a:solidFill>
                <a:srgbClr val="483698"/>
              </a:solidFill>
            </a:endParaRPr>
          </a:p>
        </p:txBody>
      </p:sp>
      <p:sp>
        <p:nvSpPr>
          <p:cNvPr id="13" name="AutoShape 20"/>
          <p:cNvSpPr>
            <a:spLocks noChangeArrowheads="1"/>
          </p:cNvSpPr>
          <p:nvPr userDrawn="1"/>
        </p:nvSpPr>
        <p:spPr bwMode="gray">
          <a:xfrm rot="18900000" flipV="1">
            <a:off x="3748881" y="4013994"/>
            <a:ext cx="407988" cy="349250"/>
          </a:xfrm>
          <a:prstGeom prst="rightArrow">
            <a:avLst>
              <a:gd name="adj1" fmla="val 63333"/>
              <a:gd name="adj2" fmla="val 49577"/>
            </a:avLst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>
              <a:defRPr/>
            </a:pPr>
            <a:endParaRPr lang="en-CA" altLang="en-US" sz="1400">
              <a:solidFill>
                <a:srgbClr val="483698"/>
              </a:solidFill>
            </a:endParaRPr>
          </a:p>
        </p:txBody>
      </p:sp>
      <p:sp>
        <p:nvSpPr>
          <p:cNvPr id="14" name="AutoShape 20"/>
          <p:cNvSpPr>
            <a:spLocks noChangeArrowheads="1"/>
          </p:cNvSpPr>
          <p:nvPr userDrawn="1"/>
        </p:nvSpPr>
        <p:spPr bwMode="gray">
          <a:xfrm rot="2700000">
            <a:off x="3763169" y="2667794"/>
            <a:ext cx="382587" cy="377825"/>
          </a:xfrm>
          <a:prstGeom prst="rightArrow">
            <a:avLst>
              <a:gd name="adj1" fmla="val 63333"/>
              <a:gd name="adj2" fmla="val 49519"/>
            </a:avLst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>
              <a:defRPr/>
            </a:pPr>
            <a:endParaRPr lang="en-CA" altLang="en-US" sz="1400">
              <a:solidFill>
                <a:srgbClr val="483698"/>
              </a:solidFill>
            </a:endParaRPr>
          </a:p>
        </p:txBody>
      </p:sp>
      <p:sp>
        <p:nvSpPr>
          <p:cNvPr id="15" name="AutoShape 20"/>
          <p:cNvSpPr>
            <a:spLocks noChangeArrowheads="1"/>
          </p:cNvSpPr>
          <p:nvPr userDrawn="1"/>
        </p:nvSpPr>
        <p:spPr bwMode="gray">
          <a:xfrm rot="18900000" flipH="1">
            <a:off x="4964113" y="2673350"/>
            <a:ext cx="393700" cy="365125"/>
          </a:xfrm>
          <a:prstGeom prst="rightArrow">
            <a:avLst>
              <a:gd name="adj1" fmla="val 63333"/>
              <a:gd name="adj2" fmla="val 49675"/>
            </a:avLst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>
              <a:defRPr/>
            </a:pPr>
            <a:endParaRPr lang="en-CA" altLang="en-US" sz="1400">
              <a:solidFill>
                <a:srgbClr val="483698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21"/>
          </p:nvPr>
        </p:nvSpPr>
        <p:spPr bwMode="gray">
          <a:xfrm>
            <a:off x="3957564" y="2906130"/>
            <a:ext cx="1191600" cy="119205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lIns="54000" tIns="54000" rIns="54000" bIns="54000" anchor="ctr" anchorCtr="1">
            <a:noAutofit/>
          </a:bodyPr>
          <a:lstStyle>
            <a:lvl1pPr algn="ctr"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20"/>
          <p:cNvSpPr>
            <a:spLocks noGrp="1"/>
          </p:cNvSpPr>
          <p:nvPr>
            <p:ph type="body" sz="quarter" idx="26"/>
          </p:nvPr>
        </p:nvSpPr>
        <p:spPr bwMode="gray">
          <a:xfrm>
            <a:off x="752510" y="1209600"/>
            <a:ext cx="2885771" cy="388800"/>
          </a:xfrm>
          <a:prstGeom prst="rect">
            <a:avLst/>
          </a:prstGeom>
          <a:solidFill>
            <a:schemeClr val="tx2"/>
          </a:solidFill>
          <a:ln w="12700">
            <a:solidFill>
              <a:srgbClr val="00338D"/>
            </a:solidFill>
          </a:ln>
        </p:spPr>
        <p:txBody>
          <a:bodyPr lIns="54000" tIns="54000" rIns="54000" bIns="54000" rtlCol="0" anchor="ctr">
            <a:noAutofit/>
          </a:bodyPr>
          <a:lstStyle>
            <a:lvl1pPr>
              <a:defRPr lang="en-US" sz="14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20"/>
          <p:cNvSpPr>
            <a:spLocks noGrp="1"/>
          </p:cNvSpPr>
          <p:nvPr>
            <p:ph type="body" sz="quarter" idx="48"/>
          </p:nvPr>
        </p:nvSpPr>
        <p:spPr bwMode="gray">
          <a:xfrm>
            <a:off x="752510" y="3970800"/>
            <a:ext cx="2885771" cy="388800"/>
          </a:xfrm>
          <a:prstGeom prst="rect">
            <a:avLst/>
          </a:prstGeom>
          <a:solidFill>
            <a:schemeClr val="tx2"/>
          </a:solidFill>
          <a:ln w="12700">
            <a:solidFill>
              <a:srgbClr val="00338D"/>
            </a:solidFill>
          </a:ln>
        </p:spPr>
        <p:txBody>
          <a:bodyPr lIns="54000" tIns="54000" rIns="54000" bIns="54000" rtlCol="0" anchor="ctr">
            <a:noAutofit/>
          </a:bodyPr>
          <a:lstStyle>
            <a:lvl1pPr>
              <a:defRPr lang="en-US" sz="14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0"/>
          <p:cNvSpPr>
            <a:spLocks noGrp="1"/>
          </p:cNvSpPr>
          <p:nvPr>
            <p:ph type="body" sz="quarter" idx="50"/>
          </p:nvPr>
        </p:nvSpPr>
        <p:spPr bwMode="gray">
          <a:xfrm>
            <a:off x="5508000" y="1209600"/>
            <a:ext cx="2885771" cy="388800"/>
          </a:xfrm>
          <a:prstGeom prst="rect">
            <a:avLst/>
          </a:prstGeom>
          <a:solidFill>
            <a:schemeClr val="tx2"/>
          </a:solidFill>
          <a:ln w="12700">
            <a:solidFill>
              <a:srgbClr val="00338D"/>
            </a:solidFill>
          </a:ln>
        </p:spPr>
        <p:txBody>
          <a:bodyPr lIns="54000" tIns="54000" rIns="54000" bIns="54000" rtlCol="0" anchor="ctr">
            <a:noAutofit/>
          </a:bodyPr>
          <a:lstStyle>
            <a:lvl1pPr>
              <a:defRPr lang="en-US" sz="14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0"/>
          <p:cNvSpPr>
            <a:spLocks noGrp="1"/>
          </p:cNvSpPr>
          <p:nvPr>
            <p:ph type="body" sz="quarter" idx="52"/>
          </p:nvPr>
        </p:nvSpPr>
        <p:spPr bwMode="gray">
          <a:xfrm>
            <a:off x="5508000" y="3970800"/>
            <a:ext cx="2885771" cy="388800"/>
          </a:xfrm>
          <a:prstGeom prst="rect">
            <a:avLst/>
          </a:prstGeom>
          <a:solidFill>
            <a:srgbClr val="00338D"/>
          </a:solidFill>
          <a:ln w="12700">
            <a:solidFill>
              <a:srgbClr val="00338D"/>
            </a:solidFill>
          </a:ln>
        </p:spPr>
        <p:txBody>
          <a:bodyPr lIns="54000" tIns="54000" rIns="54000" bIns="54000" rtlCol="0" anchor="ctr">
            <a:noAutofit/>
          </a:bodyPr>
          <a:lstStyle>
            <a:lvl1pPr>
              <a:defRPr lang="en-US" sz="14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53"/>
          </p:nvPr>
        </p:nvSpPr>
        <p:spPr>
          <a:xfrm>
            <a:off x="752510" y="1598400"/>
            <a:ext cx="2887200" cy="1447300"/>
          </a:xfrm>
          <a:ln w="12700">
            <a:solidFill>
              <a:schemeClr val="tx2"/>
            </a:solidFill>
          </a:ln>
        </p:spPr>
        <p:txBody>
          <a:bodyPr lIns="54000" tIns="54000" rIns="54000" bIns="54000">
            <a:noAutofit/>
          </a:bodyPr>
          <a:lstStyle>
            <a:lvl1pPr>
              <a:defRPr sz="1400"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54"/>
          </p:nvPr>
        </p:nvSpPr>
        <p:spPr>
          <a:xfrm>
            <a:off x="752510" y="4355784"/>
            <a:ext cx="2887200" cy="1447300"/>
          </a:xfrm>
          <a:ln w="12700">
            <a:solidFill>
              <a:schemeClr val="tx2"/>
            </a:solidFill>
          </a:ln>
        </p:spPr>
        <p:txBody>
          <a:bodyPr lIns="54000" tIns="54000" rIns="54000" bIns="54000">
            <a:noAutofit/>
          </a:bodyPr>
          <a:lstStyle>
            <a:lvl1pPr>
              <a:defRPr sz="1400"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55"/>
          </p:nvPr>
        </p:nvSpPr>
        <p:spPr>
          <a:xfrm>
            <a:off x="5506571" y="1598400"/>
            <a:ext cx="2887200" cy="1447300"/>
          </a:xfrm>
          <a:ln w="12700">
            <a:solidFill>
              <a:schemeClr val="tx2"/>
            </a:solidFill>
          </a:ln>
        </p:spPr>
        <p:txBody>
          <a:bodyPr lIns="54000" tIns="54000" rIns="54000" bIns="54000">
            <a:noAutofit/>
          </a:bodyPr>
          <a:lstStyle>
            <a:lvl1pPr>
              <a:defRPr sz="1400"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56"/>
          </p:nvPr>
        </p:nvSpPr>
        <p:spPr>
          <a:xfrm>
            <a:off x="5506571" y="4355784"/>
            <a:ext cx="2887200" cy="1447300"/>
          </a:xfrm>
          <a:ln w="12700">
            <a:solidFill>
              <a:schemeClr val="tx2"/>
            </a:solidFill>
          </a:ln>
        </p:spPr>
        <p:txBody>
          <a:bodyPr lIns="54000" tIns="54000" rIns="54000" bIns="54000">
            <a:noAutofit/>
          </a:bodyPr>
          <a:lstStyle>
            <a:lvl1pPr>
              <a:defRPr sz="1400"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50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 - Right dark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0"/>
            <a:ext cx="9118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755650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200" y="13392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56000" y="5036400"/>
            <a:ext cx="61632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62866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752400" y="1609825"/>
            <a:ext cx="3726000" cy="4194000"/>
          </a:xfrm>
          <a:ln w="1270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752400" y="1218880"/>
            <a:ext cx="3726000" cy="38880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4665600" y="1609825"/>
            <a:ext cx="3726000" cy="4194000"/>
          </a:xfrm>
          <a:ln w="1270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4665600" y="1218880"/>
            <a:ext cx="3726000" cy="38880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25940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752400" y="1609825"/>
            <a:ext cx="3726000" cy="1785600"/>
          </a:xfrm>
          <a:ln w="1270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752400" y="1218880"/>
            <a:ext cx="3726000" cy="38880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4665600" y="1609825"/>
            <a:ext cx="3726000" cy="1785600"/>
          </a:xfrm>
          <a:ln w="1270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4665600" y="1218880"/>
            <a:ext cx="3726000" cy="38880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752400" y="4019650"/>
            <a:ext cx="3726000" cy="1785600"/>
          </a:xfrm>
          <a:ln w="1270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4"/>
          </p:nvPr>
        </p:nvSpPr>
        <p:spPr>
          <a:xfrm>
            <a:off x="752400" y="3628705"/>
            <a:ext cx="3726000" cy="38880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5"/>
          </p:nvPr>
        </p:nvSpPr>
        <p:spPr>
          <a:xfrm>
            <a:off x="4665600" y="4019650"/>
            <a:ext cx="3726000" cy="1785600"/>
          </a:xfrm>
          <a:ln w="1270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26"/>
          </p:nvPr>
        </p:nvSpPr>
        <p:spPr>
          <a:xfrm>
            <a:off x="4665600" y="3628705"/>
            <a:ext cx="3726000" cy="38880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55186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>
            <a:spLocks/>
          </p:cNvSpPr>
          <p:nvPr userDrawn="1"/>
        </p:nvSpPr>
        <p:spPr bwMode="auto">
          <a:xfrm>
            <a:off x="0" y="0"/>
            <a:ext cx="1587500" cy="6858000"/>
          </a:xfrm>
          <a:custGeom>
            <a:avLst/>
            <a:gdLst>
              <a:gd name="T0" fmla="*/ 0 w 1742046"/>
              <a:gd name="T1" fmla="*/ 1347559 h 7772400"/>
              <a:gd name="T2" fmla="*/ 474480 w 1742046"/>
              <a:gd name="T3" fmla="*/ 1347559 h 7772400"/>
              <a:gd name="T4" fmla="*/ 474480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4800" y="13464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6" name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406" y="6373707"/>
            <a:ext cx="1751427" cy="274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8436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2">
    <p:bg>
      <p:bgPr>
        <a:solidFill>
          <a:srgbClr val="6D20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>
            <a:spLocks/>
          </p:cNvSpPr>
          <p:nvPr userDrawn="1"/>
        </p:nvSpPr>
        <p:spPr bwMode="auto">
          <a:xfrm>
            <a:off x="0" y="0"/>
            <a:ext cx="1587500" cy="6858000"/>
          </a:xfrm>
          <a:custGeom>
            <a:avLst/>
            <a:gdLst>
              <a:gd name="T0" fmla="*/ 0 w 1742046"/>
              <a:gd name="T1" fmla="*/ 1347559 h 7772400"/>
              <a:gd name="T2" fmla="*/ 474480 w 1742046"/>
              <a:gd name="T3" fmla="*/ 1347559 h 7772400"/>
              <a:gd name="T4" fmla="*/ 474480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A3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063750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4800" y="13464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57283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3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>
            <a:spLocks/>
          </p:cNvSpPr>
          <p:nvPr userDrawn="1"/>
        </p:nvSpPr>
        <p:spPr bwMode="auto">
          <a:xfrm>
            <a:off x="0" y="0"/>
            <a:ext cx="1587500" cy="6858000"/>
          </a:xfrm>
          <a:custGeom>
            <a:avLst/>
            <a:gdLst>
              <a:gd name="T0" fmla="*/ 0 w 1742046"/>
              <a:gd name="T1" fmla="*/ 1347559 h 7772400"/>
              <a:gd name="T2" fmla="*/ 474480 w 1742046"/>
              <a:gd name="T3" fmla="*/ 1347559 h 7772400"/>
              <a:gd name="T4" fmla="*/ 474480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063750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4800" y="13464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9718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4">
    <p:bg>
      <p:bgPr>
        <a:solidFill>
          <a:srgbClr val="00A3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>
            <a:spLocks/>
          </p:cNvSpPr>
          <p:nvPr userDrawn="1"/>
        </p:nvSpPr>
        <p:spPr bwMode="auto">
          <a:xfrm>
            <a:off x="0" y="0"/>
            <a:ext cx="1587500" cy="6858000"/>
          </a:xfrm>
          <a:custGeom>
            <a:avLst/>
            <a:gdLst>
              <a:gd name="T0" fmla="*/ 0 w 1742046"/>
              <a:gd name="T1" fmla="*/ 1347559 h 7772400"/>
              <a:gd name="T2" fmla="*/ 474480 w 1742046"/>
              <a:gd name="T3" fmla="*/ 1347559 h 7772400"/>
              <a:gd name="T4" fmla="*/ 474480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470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063750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4800" y="13464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70208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OLOR 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8"/>
          <p:cNvGrpSpPr>
            <a:grpSpLocks/>
          </p:cNvGrpSpPr>
          <p:nvPr userDrawn="1"/>
        </p:nvGrpSpPr>
        <p:grpSpPr bwMode="auto">
          <a:xfrm>
            <a:off x="752475" y="1430338"/>
            <a:ext cx="7639050" cy="4324350"/>
            <a:chOff x="752400" y="1211263"/>
            <a:chExt cx="7647063" cy="4594225"/>
          </a:xfrm>
        </p:grpSpPr>
        <p:sp>
          <p:nvSpPr>
            <p:cNvPr id="4" name="TextBox 9"/>
            <p:cNvSpPr txBox="1">
              <a:spLocks noChangeArrowheads="1"/>
            </p:cNvSpPr>
            <p:nvPr userDrawn="1"/>
          </p:nvSpPr>
          <p:spPr bwMode="auto">
            <a:xfrm>
              <a:off x="752400" y="1211263"/>
              <a:ext cx="827956" cy="504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54007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 eaLnBrk="1" hangingPunct="1">
                <a:defRPr/>
              </a:pPr>
              <a:r>
                <a:rPr lang="en-GB" altLang="en-US" sz="1000" b="1">
                  <a:solidFill>
                    <a:srgbClr val="00338D"/>
                  </a:solidFill>
                </a:rPr>
                <a:t>Primary</a:t>
              </a:r>
            </a:p>
          </p:txBody>
        </p:sp>
        <p:sp>
          <p:nvSpPr>
            <p:cNvPr id="5" name="TextBox 10"/>
            <p:cNvSpPr txBox="1">
              <a:spLocks noChangeArrowheads="1"/>
            </p:cNvSpPr>
            <p:nvPr userDrawn="1"/>
          </p:nvSpPr>
          <p:spPr bwMode="auto">
            <a:xfrm>
              <a:off x="752400" y="2258624"/>
              <a:ext cx="897879" cy="504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54007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 eaLnBrk="1" hangingPunct="1">
                <a:defRPr/>
              </a:pPr>
              <a:r>
                <a:rPr lang="en-GB" altLang="en-US" sz="1000" b="1">
                  <a:solidFill>
                    <a:srgbClr val="00338D"/>
                  </a:solidFill>
                </a:rPr>
                <a:t>Secondary</a:t>
              </a:r>
            </a:p>
          </p:txBody>
        </p:sp>
        <p:sp>
          <p:nvSpPr>
            <p:cNvPr id="6" name="TextBox 11"/>
            <p:cNvSpPr txBox="1">
              <a:spLocks noChangeArrowheads="1"/>
            </p:cNvSpPr>
            <p:nvPr userDrawn="1"/>
          </p:nvSpPr>
          <p:spPr bwMode="auto">
            <a:xfrm>
              <a:off x="752400" y="3304300"/>
              <a:ext cx="897879" cy="504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54007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 eaLnBrk="1" hangingPunct="1">
                <a:defRPr/>
              </a:pPr>
              <a:r>
                <a:rPr lang="en-GB" altLang="en-US" sz="1000" b="1">
                  <a:solidFill>
                    <a:srgbClr val="00338D"/>
                  </a:solidFill>
                </a:rPr>
                <a:t>Tertiary</a:t>
              </a:r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566053" y="1211263"/>
              <a:ext cx="901057" cy="72016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KPMG Blue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51 / 141</a:t>
              </a: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2556103" y="1211263"/>
              <a:ext cx="899468" cy="720166"/>
            </a:xfrm>
            <a:prstGeom prst="rect">
              <a:avLst/>
            </a:prstGeom>
            <a:solidFill>
              <a:srgbClr val="005E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Medium Blue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94 / 184</a:t>
              </a: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544564" y="1211263"/>
              <a:ext cx="899468" cy="7201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Blue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145 / 218</a:t>
              </a: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1566053" y="2258624"/>
              <a:ext cx="901057" cy="718480"/>
            </a:xfrm>
            <a:prstGeom prst="rect">
              <a:avLst/>
            </a:prstGeom>
            <a:solidFill>
              <a:srgbClr val="4836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Violet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72 / 54 / 152</a:t>
              </a: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2556103" y="2258624"/>
              <a:ext cx="899468" cy="718480"/>
            </a:xfrm>
            <a:prstGeom prst="rect">
              <a:avLst/>
            </a:prstGeom>
            <a:solidFill>
              <a:srgbClr val="470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Purple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71 / 10 / 104</a:t>
              </a: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3544564" y="2258624"/>
              <a:ext cx="899468" cy="718480"/>
            </a:xfrm>
            <a:prstGeom prst="rect">
              <a:avLst/>
            </a:prstGeom>
            <a:solidFill>
              <a:srgbClr val="6D2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Purple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109 / 32 / 119</a:t>
              </a:r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4533025" y="2258624"/>
              <a:ext cx="899468" cy="718480"/>
            </a:xfrm>
            <a:prstGeom prst="rect">
              <a:avLst/>
            </a:prstGeom>
            <a:solidFill>
              <a:srgbClr val="00A3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Green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163 / 161</a:t>
              </a:r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1566053" y="3304300"/>
              <a:ext cx="901057" cy="720167"/>
            </a:xfrm>
            <a:prstGeom prst="rect">
              <a:avLst/>
            </a:prstGeom>
            <a:solidFill>
              <a:srgbClr val="009A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Dark Green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154 / 68</a:t>
              </a: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2556103" y="3304300"/>
              <a:ext cx="899468" cy="720167"/>
            </a:xfrm>
            <a:prstGeom prst="rect">
              <a:avLst/>
            </a:prstGeom>
            <a:solidFill>
              <a:srgbClr val="43B0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Green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67 / 176 / 42</a:t>
              </a: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3544564" y="3304300"/>
              <a:ext cx="899468" cy="720167"/>
            </a:xfrm>
            <a:prstGeom prst="rect">
              <a:avLst/>
            </a:prstGeom>
            <a:solidFill>
              <a:srgbClr val="EAAA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Yellow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234 / 170 / 0</a:t>
              </a: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4533025" y="3304300"/>
              <a:ext cx="899468" cy="720167"/>
            </a:xfrm>
            <a:prstGeom prst="rect">
              <a:avLst/>
            </a:prstGeom>
            <a:solidFill>
              <a:srgbClr val="F68D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Orange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246 / 141 / 46</a:t>
              </a: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5521485" y="3304300"/>
              <a:ext cx="901056" cy="720167"/>
            </a:xfrm>
            <a:prstGeom prst="rect">
              <a:avLst/>
            </a:prstGeom>
            <a:solidFill>
              <a:srgbClr val="BC20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Red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188 / 32 / 75</a:t>
              </a: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6509946" y="3304300"/>
              <a:ext cx="901056" cy="720167"/>
            </a:xfrm>
            <a:prstGeom prst="rect">
              <a:avLst/>
            </a:prstGeom>
            <a:solidFill>
              <a:srgbClr val="C600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Pink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198 / 0 / 126</a:t>
              </a: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1566053" y="4285885"/>
              <a:ext cx="901057" cy="72016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KPMG Blue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51 / 141</a:t>
              </a: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4533025" y="4285885"/>
              <a:ext cx="899468" cy="720167"/>
            </a:xfrm>
            <a:prstGeom prst="rect">
              <a:avLst/>
            </a:prstGeom>
            <a:solidFill>
              <a:srgbClr val="005E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Medium Blue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94 / 184</a:t>
              </a:r>
            </a:p>
          </p:txBody>
        </p:sp>
        <p:sp>
          <p:nvSpPr>
            <p:cNvPr id="22" name="Rectangle 21"/>
            <p:cNvSpPr/>
            <p:nvPr userDrawn="1"/>
          </p:nvSpPr>
          <p:spPr>
            <a:xfrm>
              <a:off x="2556103" y="4285885"/>
              <a:ext cx="899468" cy="72016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Blue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145 / 218</a:t>
              </a:r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3544564" y="4285885"/>
              <a:ext cx="899468" cy="720167"/>
            </a:xfrm>
            <a:prstGeom prst="rect">
              <a:avLst/>
            </a:prstGeom>
            <a:solidFill>
              <a:srgbClr val="6D2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Purple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109 / 32 / 119</a:t>
              </a:r>
            </a:p>
          </p:txBody>
        </p:sp>
        <p:sp>
          <p:nvSpPr>
            <p:cNvPr id="24" name="Rectangle 23"/>
            <p:cNvSpPr/>
            <p:nvPr userDrawn="1"/>
          </p:nvSpPr>
          <p:spPr>
            <a:xfrm>
              <a:off x="5521485" y="4285885"/>
              <a:ext cx="901056" cy="720167"/>
            </a:xfrm>
            <a:prstGeom prst="rect">
              <a:avLst/>
            </a:prstGeom>
            <a:solidFill>
              <a:srgbClr val="00A3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Green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163 / 161</a:t>
              </a:r>
            </a:p>
          </p:txBody>
        </p:sp>
        <p:sp>
          <p:nvSpPr>
            <p:cNvPr id="25" name="Rectangle 24"/>
            <p:cNvSpPr/>
            <p:nvPr userDrawn="1"/>
          </p:nvSpPr>
          <p:spPr>
            <a:xfrm>
              <a:off x="7499995" y="4285885"/>
              <a:ext cx="899468" cy="720167"/>
            </a:xfrm>
            <a:prstGeom prst="rect">
              <a:avLst/>
            </a:prstGeom>
            <a:solidFill>
              <a:srgbClr val="43B0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Green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67 / 176 / 42</a:t>
              </a:r>
            </a:p>
          </p:txBody>
        </p:sp>
        <p:sp>
          <p:nvSpPr>
            <p:cNvPr id="26" name="Rectangle 25"/>
            <p:cNvSpPr/>
            <p:nvPr userDrawn="1"/>
          </p:nvSpPr>
          <p:spPr>
            <a:xfrm>
              <a:off x="6509946" y="4285885"/>
              <a:ext cx="901056" cy="720167"/>
            </a:xfrm>
            <a:prstGeom prst="rect">
              <a:avLst/>
            </a:prstGeom>
            <a:solidFill>
              <a:srgbClr val="EAAA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Yellow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234 / 170 / 0</a:t>
              </a:r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1566053" y="5085321"/>
              <a:ext cx="901057" cy="720167"/>
            </a:xfrm>
            <a:prstGeom prst="rect">
              <a:avLst/>
            </a:prstGeom>
            <a:solidFill>
              <a:srgbClr val="C600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Pink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198 / 0 / 126</a:t>
              </a:r>
            </a:p>
          </p:txBody>
        </p:sp>
        <p:sp>
          <p:nvSpPr>
            <p:cNvPr id="28" name="Rectangle 27"/>
            <p:cNvSpPr/>
            <p:nvPr userDrawn="1"/>
          </p:nvSpPr>
          <p:spPr>
            <a:xfrm>
              <a:off x="2556103" y="5085321"/>
              <a:ext cx="899468" cy="720167"/>
            </a:xfrm>
            <a:prstGeom prst="rect">
              <a:avLst/>
            </a:prstGeom>
            <a:solidFill>
              <a:srgbClr val="753F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Dark Brown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117 / 63 / 25</a:t>
              </a:r>
            </a:p>
          </p:txBody>
        </p:sp>
        <p:sp>
          <p:nvSpPr>
            <p:cNvPr id="29" name="Rectangle 28"/>
            <p:cNvSpPr/>
            <p:nvPr userDrawn="1"/>
          </p:nvSpPr>
          <p:spPr>
            <a:xfrm>
              <a:off x="3544564" y="5085321"/>
              <a:ext cx="899468" cy="720167"/>
            </a:xfrm>
            <a:prstGeom prst="rect">
              <a:avLst/>
            </a:prstGeom>
            <a:solidFill>
              <a:srgbClr val="9B64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Brown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155 / 100 / 46</a:t>
              </a:r>
            </a:p>
          </p:txBody>
        </p:sp>
        <p:sp>
          <p:nvSpPr>
            <p:cNvPr id="30" name="Rectangle 29"/>
            <p:cNvSpPr/>
            <p:nvPr userDrawn="1"/>
          </p:nvSpPr>
          <p:spPr>
            <a:xfrm>
              <a:off x="5521485" y="5085321"/>
              <a:ext cx="901056" cy="720167"/>
            </a:xfrm>
            <a:prstGeom prst="rect">
              <a:avLst/>
            </a:prstGeom>
            <a:solidFill>
              <a:srgbClr val="E3BC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Beige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227 / 188 / 159</a:t>
              </a:r>
            </a:p>
          </p:txBody>
        </p:sp>
        <p:sp>
          <p:nvSpPr>
            <p:cNvPr id="31" name="Rectangle 30"/>
            <p:cNvSpPr/>
            <p:nvPr userDrawn="1"/>
          </p:nvSpPr>
          <p:spPr>
            <a:xfrm>
              <a:off x="4533025" y="5085321"/>
              <a:ext cx="899468" cy="720167"/>
            </a:xfrm>
            <a:prstGeom prst="rect">
              <a:avLst/>
            </a:prstGeom>
            <a:solidFill>
              <a:srgbClr val="9D93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Olive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157 / 147 / 117</a:t>
              </a:r>
            </a:p>
          </p:txBody>
        </p:sp>
        <p:sp>
          <p:nvSpPr>
            <p:cNvPr id="32" name="Rectangle 31"/>
            <p:cNvSpPr/>
            <p:nvPr userDrawn="1"/>
          </p:nvSpPr>
          <p:spPr>
            <a:xfrm>
              <a:off x="6509946" y="5085321"/>
              <a:ext cx="901056" cy="720167"/>
            </a:xfrm>
            <a:prstGeom prst="rect">
              <a:avLst/>
            </a:prstGeom>
            <a:solidFill>
              <a:srgbClr val="E368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Pink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227 / 104 / 119</a:t>
              </a:r>
            </a:p>
          </p:txBody>
        </p:sp>
        <p:sp>
          <p:nvSpPr>
            <p:cNvPr id="33" name="TextBox 41"/>
            <p:cNvSpPr txBox="1">
              <a:spLocks noChangeArrowheads="1"/>
            </p:cNvSpPr>
            <p:nvPr userDrawn="1"/>
          </p:nvSpPr>
          <p:spPr bwMode="auto">
            <a:xfrm>
              <a:off x="752400" y="4285885"/>
              <a:ext cx="813653" cy="504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54007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 eaLnBrk="1" hangingPunct="1">
                <a:defRPr/>
              </a:pPr>
              <a:r>
                <a:rPr lang="en-GB" altLang="en-US" sz="1000" b="1">
                  <a:solidFill>
                    <a:srgbClr val="00338D"/>
                  </a:solidFill>
                </a:rPr>
                <a:t>Colour order for graphs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948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3"/>
          <p:cNvSpPr>
            <a:spLocks/>
          </p:cNvSpPr>
          <p:nvPr userDrawn="1"/>
        </p:nvSpPr>
        <p:spPr bwMode="auto">
          <a:xfrm>
            <a:off x="0" y="0"/>
            <a:ext cx="747713" cy="6858000"/>
          </a:xfrm>
          <a:custGeom>
            <a:avLst/>
            <a:gdLst>
              <a:gd name="T0" fmla="*/ 0 w 1742046"/>
              <a:gd name="T1" fmla="*/ 1347559 h 7772400"/>
              <a:gd name="T2" fmla="*/ 12 w 1742046"/>
              <a:gd name="T3" fmla="*/ 1347559 h 7772400"/>
              <a:gd name="T4" fmla="*/ 12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" name="Freeform 19"/>
          <p:cNvSpPr>
            <a:spLocks noEditPoints="1"/>
          </p:cNvSpPr>
          <p:nvPr userDrawn="1"/>
        </p:nvSpPr>
        <p:spPr bwMode="auto">
          <a:xfrm>
            <a:off x="1584325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200" y="2682875"/>
            <a:ext cx="1325563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2682875"/>
            <a:ext cx="252412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2"/>
          <p:cNvSpPr txBox="1">
            <a:spLocks noChangeArrowheads="1"/>
          </p:cNvSpPr>
          <p:nvPr userDrawn="1"/>
        </p:nvSpPr>
        <p:spPr bwMode="auto">
          <a:xfrm>
            <a:off x="1846263" y="6691313"/>
            <a:ext cx="5443537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GB" altLang="en-US" sz="600" b="1">
                <a:solidFill>
                  <a:srgbClr val="000000"/>
                </a:solidFill>
              </a:rPr>
              <a:t>Document Classification: KPMG Confidential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84000" y="4587244"/>
            <a:ext cx="6815463" cy="846000"/>
          </a:xfrm>
        </p:spPr>
        <p:txBody>
          <a:bodyPr/>
          <a:lstStyle>
            <a:lvl1pPr>
              <a:buFontTx/>
              <a:buNone/>
              <a:defRPr sz="1100" b="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11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584000" y="5634830"/>
            <a:ext cx="6815463" cy="169277"/>
          </a:xfrm>
        </p:spPr>
        <p:txBody>
          <a:bodyPr>
            <a:noAutofit/>
          </a:bodyPr>
          <a:lstStyle>
            <a:lvl1pPr>
              <a:buFontTx/>
              <a:buNone/>
              <a:defRPr sz="1100" b="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584000" y="3539658"/>
            <a:ext cx="6815463" cy="846000"/>
          </a:xfrm>
        </p:spPr>
        <p:txBody>
          <a:bodyPr/>
          <a:lstStyle>
            <a:lvl1pPr>
              <a:buFontTx/>
              <a:buNone/>
              <a:defRPr sz="1100" b="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11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584000" y="3187907"/>
            <a:ext cx="2411738" cy="119064"/>
          </a:xfrm>
        </p:spPr>
        <p:txBody>
          <a:bodyPr/>
          <a:lstStyle>
            <a:lvl1pPr>
              <a:buFontTx/>
              <a:buNone/>
              <a:defRPr sz="1200" b="1">
                <a:solidFill>
                  <a:schemeClr val="tx2"/>
                </a:solidFill>
              </a:defRPr>
            </a:lvl1pPr>
            <a:lvl2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775338" y="3187907"/>
            <a:ext cx="2361268" cy="119064"/>
          </a:xfrm>
        </p:spPr>
        <p:txBody>
          <a:bodyPr/>
          <a:lstStyle>
            <a:lvl1pPr>
              <a:buFontTx/>
              <a:buNone/>
              <a:defRPr sz="1200" b="1">
                <a:solidFill>
                  <a:schemeClr val="tx2"/>
                </a:solidFill>
              </a:defRPr>
            </a:lvl1pPr>
            <a:lvl2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09663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gray">
          <a:xfrm>
            <a:off x="0" y="5859419"/>
            <a:ext cx="9144000" cy="50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 bwMode="gray">
          <a:xfrm>
            <a:off x="0" y="5818475"/>
            <a:ext cx="9144000" cy="507999"/>
          </a:xfrm>
          <a:prstGeom prst="rect">
            <a:avLst/>
          </a:prstGeom>
          <a:solidFill>
            <a:srgbClr val="21212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 bwMode="gray">
          <a:xfrm>
            <a:off x="0" y="5859419"/>
            <a:ext cx="9144000" cy="50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 bwMode="gray">
          <a:xfrm>
            <a:off x="0" y="5818475"/>
            <a:ext cx="9144000" cy="507999"/>
          </a:xfrm>
          <a:prstGeom prst="rect">
            <a:avLst/>
          </a:prstGeom>
          <a:solidFill>
            <a:srgbClr val="21212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 bwMode="gray">
          <a:xfrm>
            <a:off x="0" y="5859419"/>
            <a:ext cx="9144000" cy="50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 bwMode="gray">
          <a:xfrm>
            <a:off x="0" y="0"/>
            <a:ext cx="9144000" cy="60790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 bwMode="gray">
          <a:xfrm>
            <a:off x="0" y="5832475"/>
            <a:ext cx="9144000" cy="472733"/>
          </a:xfrm>
          <a:prstGeom prst="rect">
            <a:avLst/>
          </a:prstGeom>
          <a:solidFill>
            <a:srgbClr val="21212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533400" y="3200400"/>
            <a:ext cx="8067676" cy="1329267"/>
          </a:xfrm>
        </p:spPr>
        <p:txBody>
          <a:bodyPr>
            <a:noAutofit/>
          </a:bodyPr>
          <a:lstStyle>
            <a:lvl1pPr marL="0" indent="0" algn="l">
              <a:buNone/>
              <a:defRPr sz="180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56200" y="6522651"/>
            <a:ext cx="2133600" cy="20623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09411A2-0057-4B5D-AE0F-C439A89354DB}" type="datetime1">
              <a:rPr lang="en-US" smtClean="0"/>
              <a:pPr/>
              <a:t>2/1/2019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5133" y="6522651"/>
            <a:ext cx="4221691" cy="19671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600" y="6522651"/>
            <a:ext cx="558799" cy="20623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7A9008A-481B-4F65-A514-1AA65EA0F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 bwMode="gray">
          <a:xfrm>
            <a:off x="511630" y="1972855"/>
            <a:ext cx="8089445" cy="1165224"/>
          </a:xfrm>
        </p:spPr>
        <p:txBody>
          <a:bodyPr anchor="b" anchorCtr="0"/>
          <a:lstStyle>
            <a:lvl1pPr>
              <a:defRPr b="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Box 15" descr="CONFIDENTIAL_TAG_0xFFEE"/>
          <p:cNvSpPr txBox="1"/>
          <p:nvPr userDrawn="1"/>
        </p:nvSpPr>
        <p:spPr>
          <a:xfrm>
            <a:off x="544513" y="180000"/>
            <a:ext cx="4752265" cy="169277"/>
          </a:xfrm>
          <a:prstGeom prst="rect">
            <a:avLst/>
          </a:prstGeom>
          <a:noFill/>
          <a:effectLst>
            <a:glow>
              <a:srgbClr val="000000"/>
            </a:glow>
          </a:effectLst>
        </p:spPr>
        <p:txBody>
          <a:bodyPr vert="horz" wrap="square" lIns="0" tIns="0" rIns="0" b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13620820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3 - Left light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3444875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16175" y="1339200"/>
            <a:ext cx="4983288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444975" y="5036400"/>
            <a:ext cx="45324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5954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4 - Left dark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0"/>
            <a:ext cx="9131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3444875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416175" y="1339200"/>
            <a:ext cx="4983288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444975" y="5036400"/>
            <a:ext cx="4954488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1652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5 - Singula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0"/>
            <a:ext cx="9118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ject 3"/>
          <p:cNvSpPr>
            <a:spLocks/>
          </p:cNvSpPr>
          <p:nvPr userDrawn="1"/>
        </p:nvSpPr>
        <p:spPr bwMode="auto">
          <a:xfrm>
            <a:off x="0" y="0"/>
            <a:ext cx="1587500" cy="6858000"/>
          </a:xfrm>
          <a:custGeom>
            <a:avLst/>
            <a:gdLst>
              <a:gd name="T0" fmla="*/ 0 w 1742046"/>
              <a:gd name="T1" fmla="*/ 1347559 h 7772400"/>
              <a:gd name="T2" fmla="*/ 474480 w 1742046"/>
              <a:gd name="T3" fmla="*/ 1347559 h 7772400"/>
              <a:gd name="T4" fmla="*/ 474480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" name="Freeform 19"/>
          <p:cNvSpPr>
            <a:spLocks noEditPoints="1"/>
          </p:cNvSpPr>
          <p:nvPr userDrawn="1"/>
        </p:nvSpPr>
        <p:spPr bwMode="auto">
          <a:xfrm>
            <a:off x="2063750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4800" y="13464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920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6 - No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>
            <a:spLocks/>
          </p:cNvSpPr>
          <p:nvPr userDrawn="1"/>
        </p:nvSpPr>
        <p:spPr bwMode="auto">
          <a:xfrm>
            <a:off x="0" y="0"/>
            <a:ext cx="1587500" cy="6858000"/>
          </a:xfrm>
          <a:custGeom>
            <a:avLst/>
            <a:gdLst>
              <a:gd name="T0" fmla="*/ 0 w 1742046"/>
              <a:gd name="T1" fmla="*/ 1347559 h 7772400"/>
              <a:gd name="T2" fmla="*/ 474480 w 1742046"/>
              <a:gd name="T3" fmla="*/ 1347559 h 7772400"/>
              <a:gd name="T4" fmla="*/ 474480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4800" y="13464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406" y="6373707"/>
            <a:ext cx="1751427" cy="274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2433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5" name="Freeform 4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Rectangle 7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2767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1209600"/>
            <a:ext cx="7639200" cy="45942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5" name="Group 4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6" name="Freeform 5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43652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1209600"/>
            <a:ext cx="3726000" cy="4594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665600" y="1209600"/>
            <a:ext cx="3726000" cy="4594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grpSp>
        <p:nvGrpSpPr>
          <p:cNvPr id="14" name="Group 13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17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51186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1.vm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1.bin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52475" y="431800"/>
            <a:ext cx="76390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52475" y="1209675"/>
            <a:ext cx="7639050" cy="458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Freeform 19"/>
          <p:cNvSpPr>
            <a:spLocks noEditPoints="1"/>
          </p:cNvSpPr>
          <p:nvPr userDrawn="1"/>
        </p:nvSpPr>
        <p:spPr bwMode="auto">
          <a:xfrm>
            <a:off x="747713" y="6319838"/>
            <a:ext cx="423862" cy="173037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Shape 8"/>
          <p:cNvSpPr txBox="1">
            <a:spLocks/>
          </p:cNvSpPr>
          <p:nvPr userDrawn="1"/>
        </p:nvSpPr>
        <p:spPr>
          <a:xfrm>
            <a:off x="7191375" y="6319838"/>
            <a:ext cx="1200150" cy="149225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D2A0BE3-ABF3-4E37-8B7B-30597425991F}" type="slidenum">
              <a:rPr lang="en-US" smtClean="0">
                <a:solidFill>
                  <a:srgbClr val="00338D"/>
                </a:solidFill>
                <a:cs typeface="Arial" panose="020B0604020202020204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rgbClr val="00338D"/>
              </a:solidFill>
              <a:cs typeface="Arial" panose="020B0604020202020204" pitchFamily="34" charset="0"/>
            </a:endParaRPr>
          </a:p>
        </p:txBody>
      </p:sp>
      <p:sp>
        <p:nvSpPr>
          <p:cNvPr id="3078" name="TextBox 24"/>
          <p:cNvSpPr txBox="1">
            <a:spLocks noChangeArrowheads="1"/>
          </p:cNvSpPr>
          <p:nvPr userDrawn="1"/>
        </p:nvSpPr>
        <p:spPr bwMode="auto">
          <a:xfrm>
            <a:off x="1846263" y="6691313"/>
            <a:ext cx="5443537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GB" altLang="en-US" sz="600" b="1">
                <a:solidFill>
                  <a:srgbClr val="000000"/>
                </a:solidFill>
              </a:rPr>
              <a:t>Document Classification: KPMG Confidential</a:t>
            </a:r>
          </a:p>
        </p:txBody>
      </p:sp>
      <p:sp>
        <p:nvSpPr>
          <p:cNvPr id="3079" name="TextBox 7"/>
          <p:cNvSpPr txBox="1">
            <a:spLocks noChangeArrowheads="1"/>
          </p:cNvSpPr>
          <p:nvPr userDrawn="1"/>
        </p:nvSpPr>
        <p:spPr bwMode="auto">
          <a:xfrm>
            <a:off x="1731963" y="6319838"/>
            <a:ext cx="58166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>
              <a:defRPr/>
            </a:pPr>
            <a:r>
              <a:rPr lang="en-US" altLang="en-US" sz="600" dirty="0">
                <a:solidFill>
                  <a:srgbClr val="A6A6A6"/>
                </a:solidFill>
              </a:rPr>
              <a:t>© 2017 KPMG LLP, a Delaware limited liability partnership and the U.S. member firm of the KPMG network of independent member firms affiliated with KPMG International Cooperative (“KPMG International”), a Swiss entity.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54" r:id="rId1"/>
    <p:sldLayoutId id="2147486255" r:id="rId2"/>
    <p:sldLayoutId id="2147486256" r:id="rId3"/>
    <p:sldLayoutId id="2147486257" r:id="rId4"/>
    <p:sldLayoutId id="2147486258" r:id="rId5"/>
    <p:sldLayoutId id="2147486259" r:id="rId6"/>
    <p:sldLayoutId id="2147486241" r:id="rId7"/>
    <p:sldLayoutId id="2147486242" r:id="rId8"/>
    <p:sldLayoutId id="2147486243" r:id="rId9"/>
    <p:sldLayoutId id="2147486244" r:id="rId10"/>
    <p:sldLayoutId id="2147486245" r:id="rId11"/>
    <p:sldLayoutId id="2147486246" r:id="rId12"/>
    <p:sldLayoutId id="2147486247" r:id="rId13"/>
    <p:sldLayoutId id="2147486248" r:id="rId14"/>
    <p:sldLayoutId id="2147486260" r:id="rId15"/>
    <p:sldLayoutId id="2147486249" r:id="rId16"/>
    <p:sldLayoutId id="2147486250" r:id="rId17"/>
    <p:sldLayoutId id="2147486251" r:id="rId18"/>
    <p:sldLayoutId id="2147486261" r:id="rId19"/>
    <p:sldLayoutId id="2147486252" r:id="rId20"/>
    <p:sldLayoutId id="2147486253" r:id="rId21"/>
    <p:sldLayoutId id="2147486263" r:id="rId22"/>
    <p:sldLayoutId id="2147486264" r:id="rId23"/>
    <p:sldLayoutId id="2147486265" r:id="rId24"/>
    <p:sldLayoutId id="2147486266" r:id="rId25"/>
    <p:sldLayoutId id="2147486267" r:id="rId26"/>
    <p:sldLayoutId id="2147486268" r:id="rId27"/>
  </p:sldLayoutIdLst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9pPr>
    </p:titleStyle>
    <p:bodyStyle>
      <a:lvl1pPr algn="l" rtl="0" eaLnBrk="0" fontAlgn="base" hangingPunct="0">
        <a:spcBef>
          <a:spcPct val="0"/>
        </a:spcBef>
        <a:spcAft>
          <a:spcPts val="600"/>
        </a:spcAft>
        <a:defRPr sz="1400" b="1" kern="1200">
          <a:solidFill>
            <a:schemeClr val="tx1"/>
          </a:solidFill>
          <a:latin typeface="+mn-lt"/>
          <a:ea typeface="+mn-ea"/>
          <a:cs typeface="+mn-cs"/>
        </a:defRPr>
      </a:lvl1pPr>
      <a:lvl2pPr algn="l" rtl="0" eaLnBrk="0" fontAlgn="base" hangingPunct="0">
        <a:spcBef>
          <a:spcPct val="0"/>
        </a:spcBef>
        <a:spcAft>
          <a:spcPts val="600"/>
        </a:spcAft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284163" indent="-284163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—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74675" indent="-230188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23913" indent="-284163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—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098000" indent="-2304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-"/>
        <a:defRPr sz="1500" kern="1200">
          <a:solidFill>
            <a:schemeClr val="tx2"/>
          </a:solidFill>
          <a:latin typeface="+mn-lt"/>
          <a:ea typeface="+mn-ea"/>
          <a:cs typeface="+mn-cs"/>
        </a:defRPr>
      </a:lvl6pPr>
      <a:lvl7pPr marL="1371600" indent="-2844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—"/>
        <a:defRPr sz="1500" kern="1200">
          <a:solidFill>
            <a:schemeClr val="tx2"/>
          </a:solidFill>
          <a:latin typeface="+mn-lt"/>
          <a:ea typeface="+mn-ea"/>
          <a:cs typeface="+mn-cs"/>
        </a:defRPr>
      </a:lvl7pPr>
      <a:lvl8pPr marL="1645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-"/>
        <a:defRPr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7050" y="595313"/>
            <a:ext cx="8074025" cy="96332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6680" y="1610880"/>
            <a:ext cx="8074395" cy="41908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56200" y="6522651"/>
            <a:ext cx="2133600" cy="2062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62855670-0EC1-43D1-BFEA-8811FE1591B1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2/1/2019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22651"/>
            <a:ext cx="558799" cy="2062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47A9008A-481B-4F65-A514-1AA65EA0FD5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9" name="Rectangle 8"/>
          <p:cNvSpPr/>
          <p:nvPr/>
        </p:nvSpPr>
        <p:spPr bwMode="gray">
          <a:xfrm>
            <a:off x="0" y="6156375"/>
            <a:ext cx="9144000" cy="1608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 bwMode="gray">
          <a:xfrm>
            <a:off x="0" y="6090011"/>
            <a:ext cx="9144000" cy="160865"/>
          </a:xfrm>
          <a:prstGeom prst="rect">
            <a:avLst/>
          </a:prstGeom>
          <a:solidFill>
            <a:schemeClr val="tx1">
              <a:lumMod val="85000"/>
              <a:lumOff val="15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18" name="Group 17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1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5268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271" r:id="rId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600"/>
        </a:spcBef>
        <a:spcAft>
          <a:spcPts val="500"/>
        </a:spcAft>
        <a:buClr>
          <a:schemeClr val="accent1"/>
        </a:buClr>
        <a:buSzPct val="115000"/>
        <a:buFont typeface="Arial" pitchFamily="34" charset="0"/>
        <a:buChar char="•"/>
        <a:defRPr sz="2400" kern="1200">
          <a:solidFill>
            <a:srgbClr val="424242"/>
          </a:solidFill>
          <a:latin typeface="+mn-lt"/>
          <a:ea typeface="+mn-ea"/>
          <a:cs typeface="+mn-cs"/>
        </a:defRPr>
      </a:lvl1pPr>
      <a:lvl2pPr marL="457200" indent="-169863" algn="l" defTabSz="914400" rtl="0" eaLnBrk="1" latinLnBrk="0" hangingPunct="1">
        <a:spcBef>
          <a:spcPts val="600"/>
        </a:spcBef>
        <a:spcAft>
          <a:spcPts val="500"/>
        </a:spcAft>
        <a:buClr>
          <a:schemeClr val="accent1"/>
        </a:buClr>
        <a:buSzPct val="85000"/>
        <a:buFont typeface="Wingdings" pitchFamily="2" charset="2"/>
        <a:buChar char="§"/>
        <a:defRPr sz="20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744538" indent="-228600" algn="l" defTabSz="914400" rtl="0" eaLnBrk="1" latinLnBrk="0" hangingPunct="1">
        <a:spcBef>
          <a:spcPts val="600"/>
        </a:spcBef>
        <a:spcAft>
          <a:spcPts val="500"/>
        </a:spcAft>
        <a:buClr>
          <a:schemeClr val="accent1"/>
        </a:buClr>
        <a:buFont typeface="Arial" pitchFamily="34" charset="0"/>
        <a:buChar char="−"/>
        <a:tabLst/>
        <a:defRPr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914400" indent="-171450" algn="l" defTabSz="914400" rtl="0" eaLnBrk="1" latinLnBrk="0" hangingPunct="1">
        <a:spcBef>
          <a:spcPts val="600"/>
        </a:spcBef>
        <a:spcAft>
          <a:spcPts val="500"/>
        </a:spcAft>
        <a:buClr>
          <a:schemeClr val="accent1"/>
        </a:buClr>
        <a:buFont typeface="Arial" pitchFamily="34" charset="0"/>
        <a:buChar char="-"/>
        <a:defRPr sz="16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201738" indent="-228600" algn="l" defTabSz="914400" rtl="0" eaLnBrk="1" latinLnBrk="0" hangingPunct="1">
        <a:spcBef>
          <a:spcPts val="600"/>
        </a:spcBef>
        <a:spcAft>
          <a:spcPts val="500"/>
        </a:spcAft>
        <a:buClr>
          <a:schemeClr val="accent1"/>
        </a:buClr>
        <a:buFont typeface="Wingdings" pitchFamily="2" charset="2"/>
        <a:buChar char="§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7"/>
          <p:cNvSpPr>
            <a:spLocks noGrp="1"/>
          </p:cNvSpPr>
          <p:nvPr>
            <p:ph type="ctrTitle"/>
          </p:nvPr>
        </p:nvSpPr>
        <p:spPr>
          <a:xfrm>
            <a:off x="1658983" y="444137"/>
            <a:ext cx="7485017" cy="5003073"/>
          </a:xfrm>
        </p:spPr>
        <p:txBody>
          <a:bodyPr/>
          <a:lstStyle/>
          <a:p>
            <a:r>
              <a:rPr lang="uk-UA" altLang="en-US" sz="7200" dirty="0"/>
              <a:t>Навчання для постачальників щодо </a:t>
            </a:r>
            <a:r>
              <a:rPr lang="en-US" altLang="en-US" sz="7200" dirty="0"/>
              <a:t>CSP</a:t>
            </a:r>
            <a:br>
              <a:rPr lang="en-US" altLang="en-US" sz="7200" dirty="0"/>
            </a:br>
            <a:r>
              <a:rPr lang="uk-UA" altLang="en-US" sz="4800" dirty="0"/>
              <a:t>Впровадження </a:t>
            </a:r>
            <a:r>
              <a:rPr lang="en-US" altLang="en-US" sz="4800" dirty="0"/>
              <a:t>Jabil P2P: </a:t>
            </a:r>
            <a:r>
              <a:rPr lang="uk-UA" altLang="en-US" sz="4800" dirty="0"/>
              <a:t>Портал постачальників </a:t>
            </a:r>
            <a:r>
              <a:rPr lang="en-US" altLang="en-US" sz="4800" dirty="0"/>
              <a:t>Coupa </a:t>
            </a:r>
            <a:r>
              <a:rPr lang="uk-UA" altLang="en-US" sz="4800" dirty="0"/>
              <a:t>(</a:t>
            </a:r>
            <a:r>
              <a:rPr lang="en-US" altLang="en-US" sz="4800" dirty="0"/>
              <a:t>Coupa Supplier Portal</a:t>
            </a:r>
            <a:r>
              <a:rPr lang="uk-UA" altLang="en-US" sz="4800" dirty="0"/>
              <a:t> -</a:t>
            </a:r>
            <a:r>
              <a:rPr lang="en-US" altLang="en-US" sz="4800" dirty="0"/>
              <a:t> CSP)</a:t>
            </a:r>
          </a:p>
        </p:txBody>
      </p:sp>
      <p:sp>
        <p:nvSpPr>
          <p:cNvPr id="1945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063750" y="5037138"/>
            <a:ext cx="6173788" cy="215900"/>
          </a:xfrm>
        </p:spPr>
        <p:txBody>
          <a:bodyPr/>
          <a:lstStyle/>
          <a:p>
            <a:r>
              <a:rPr lang="uk-UA" altLang="en-US" dirty="0"/>
              <a:t>Жовтень</a:t>
            </a:r>
            <a:r>
              <a:rPr lang="en-US" altLang="en-US" dirty="0"/>
              <a:t> 2018</a:t>
            </a:r>
            <a:r>
              <a:rPr lang="uk-UA" altLang="en-US" dirty="0"/>
              <a:t> р.</a:t>
            </a:r>
            <a:endParaRPr lang="en-US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6" y="2063749"/>
            <a:ext cx="3663300" cy="3926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752474" y="431800"/>
            <a:ext cx="8300085" cy="519113"/>
          </a:xfrm>
        </p:spPr>
        <p:txBody>
          <a:bodyPr/>
          <a:lstStyle/>
          <a:p>
            <a:r>
              <a:rPr lang="uk-UA" altLang="en-US" dirty="0"/>
              <a:t>Одна система</a:t>
            </a:r>
            <a:r>
              <a:rPr lang="en-US" altLang="en-US" dirty="0"/>
              <a:t>, </a:t>
            </a:r>
            <a:r>
              <a:rPr lang="uk-UA" altLang="en-US" dirty="0"/>
              <a:t>Два методи взаємодії</a:t>
            </a:r>
            <a:endParaRPr lang="en-US" altLang="en-US" dirty="0"/>
          </a:p>
        </p:txBody>
      </p:sp>
      <p:sp>
        <p:nvSpPr>
          <p:cNvPr id="2969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42976"/>
            <a:ext cx="7639050" cy="395288"/>
          </a:xfrm>
        </p:spPr>
        <p:txBody>
          <a:bodyPr/>
          <a:lstStyle/>
          <a:p>
            <a:pPr algn="just"/>
            <a:r>
              <a:rPr lang="uk-UA" altLang="en-US" b="0" dirty="0"/>
              <a:t>Як постачальник Ви маєте два способи, якими Ви можете електронно взаємодіяти з </a:t>
            </a:r>
            <a:r>
              <a:rPr lang="en-US" altLang="en-US" b="0" dirty="0"/>
              <a:t>Jabil. </a:t>
            </a:r>
          </a:p>
        </p:txBody>
      </p:sp>
      <p:sp>
        <p:nvSpPr>
          <p:cNvPr id="29700" name="TextBox 20"/>
          <p:cNvSpPr txBox="1">
            <a:spLocks noChangeArrowheads="1"/>
          </p:cNvSpPr>
          <p:nvPr/>
        </p:nvSpPr>
        <p:spPr bwMode="auto">
          <a:xfrm>
            <a:off x="717550" y="1787525"/>
            <a:ext cx="45162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uk-UA" altLang="en-US" sz="1200" b="1" dirty="0"/>
              <a:t>Через транспонування електронною поштою (</a:t>
            </a:r>
            <a:r>
              <a:rPr lang="en-US" altLang="en-US" sz="1200" b="1" dirty="0"/>
              <a:t>Email Flip</a:t>
            </a:r>
            <a:r>
              <a:rPr lang="uk-UA" altLang="en-US" sz="1200" b="1" dirty="0"/>
              <a:t>)</a:t>
            </a:r>
            <a:endParaRPr lang="en-US" altLang="en-US" sz="1200" b="1" dirty="0"/>
          </a:p>
        </p:txBody>
      </p:sp>
      <p:sp>
        <p:nvSpPr>
          <p:cNvPr id="29701" name="TextBox 21"/>
          <p:cNvSpPr txBox="1">
            <a:spLocks noChangeArrowheads="1"/>
          </p:cNvSpPr>
          <p:nvPr/>
        </p:nvSpPr>
        <p:spPr bwMode="auto">
          <a:xfrm>
            <a:off x="4450702" y="2997128"/>
            <a:ext cx="345645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uk-UA" altLang="en-US" sz="1200" b="1" dirty="0"/>
              <a:t>Через Портал постачальників </a:t>
            </a:r>
            <a:r>
              <a:rPr lang="en-US" altLang="en-US" sz="1200" b="1" dirty="0"/>
              <a:t>Coupa (CSP)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0502" y="3273353"/>
            <a:ext cx="4721023" cy="29636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3"/>
          <p:cNvSpPr>
            <a:spLocks noGrp="1"/>
          </p:cNvSpPr>
          <p:nvPr>
            <p:ph type="ctrTitle"/>
          </p:nvPr>
        </p:nvSpPr>
        <p:spPr>
          <a:xfrm>
            <a:off x="1685109" y="309880"/>
            <a:ext cx="7458891" cy="4271963"/>
          </a:xfrm>
        </p:spPr>
        <p:txBody>
          <a:bodyPr/>
          <a:lstStyle/>
          <a:p>
            <a:r>
              <a:rPr lang="uk-UA" altLang="en-US" sz="7200" dirty="0"/>
              <a:t>Робоче повідомлення Постачальника </a:t>
            </a:r>
            <a:r>
              <a:rPr lang="en-US" altLang="en-US" sz="7200" dirty="0"/>
              <a:t>(</a:t>
            </a:r>
            <a:r>
              <a:rPr lang="uk-UA" altLang="en-US" sz="7200" dirty="0"/>
              <a:t>Миттєва обробка  замовлень  електронною поштою </a:t>
            </a:r>
            <a:r>
              <a:rPr lang="uk-UA" dirty="0"/>
              <a:t>–</a:t>
            </a:r>
            <a:r>
              <a:rPr lang="uk-UA" altLang="en-US" sz="7200" dirty="0"/>
              <a:t> </a:t>
            </a:r>
            <a:r>
              <a:rPr lang="en-US" altLang="en-US" sz="7200" dirty="0"/>
              <a:t>Email Flip)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52475" y="431800"/>
            <a:ext cx="7639050" cy="519113"/>
          </a:xfrm>
        </p:spPr>
        <p:txBody>
          <a:bodyPr/>
          <a:lstStyle/>
          <a:p>
            <a:r>
              <a:rPr lang="uk-UA" altLang="en-US" dirty="0"/>
              <a:t>Трансакції в</a:t>
            </a:r>
            <a:r>
              <a:rPr lang="fr-FR" altLang="en-US" dirty="0"/>
              <a:t> Coupa </a:t>
            </a:r>
            <a:r>
              <a:rPr lang="uk-UA" altLang="en-US" dirty="0"/>
              <a:t>через електронну пошту</a:t>
            </a:r>
            <a:endParaRPr lang="en-US" altLang="en-US" dirty="0"/>
          </a:p>
        </p:txBody>
      </p:sp>
      <p:sp>
        <p:nvSpPr>
          <p:cNvPr id="3174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347152"/>
            <a:ext cx="5000625" cy="4855845"/>
          </a:xfrm>
        </p:spPr>
        <p:txBody>
          <a:bodyPr/>
          <a:lstStyle/>
          <a:p>
            <a:pPr marL="285750" indent="-285750" algn="just">
              <a:buFontTx/>
              <a:buChar char="•"/>
            </a:pPr>
            <a:r>
              <a:rPr lang="uk-UA" altLang="en-US" b="0" dirty="0"/>
              <a:t>З допомогою </a:t>
            </a:r>
            <a:r>
              <a:rPr lang="en-US" altLang="en-US" b="0" dirty="0"/>
              <a:t>Coupa</a:t>
            </a:r>
            <a:r>
              <a:rPr lang="uk-UA" altLang="en-US" b="0" dirty="0"/>
              <a:t> Постачальники  зможуть   швидко приймати і підтверджувати замовлення на закупівлю та виставляти рахунки (інвойси) на основі цих замовлень через електронну пошту.</a:t>
            </a:r>
            <a:endParaRPr lang="en-US" altLang="en-US" b="0" dirty="0"/>
          </a:p>
          <a:p>
            <a:pPr marL="285750" indent="-285750" algn="just">
              <a:buFontTx/>
              <a:buChar char="•"/>
            </a:pPr>
            <a:r>
              <a:rPr lang="uk-UA" altLang="en-US" b="0" dirty="0"/>
              <a:t>Як Постачальник Ви матимете можливість діяти безпосередньо </a:t>
            </a:r>
            <a:r>
              <a:rPr lang="en-US" altLang="en-US" b="0" dirty="0"/>
              <a:t> </a:t>
            </a:r>
            <a:r>
              <a:rPr lang="uk-UA" altLang="en-US" b="0" dirty="0"/>
              <a:t>з Вашої скриньки для вхідних повідомлень, коли отримаєте електронний лист із повідомленням про Замовлення на закупівлю  (</a:t>
            </a:r>
            <a:r>
              <a:rPr lang="en-US" altLang="en-US" b="0" dirty="0"/>
              <a:t>Purchase Order </a:t>
            </a:r>
            <a:r>
              <a:rPr lang="uk-UA" b="0" dirty="0"/>
              <a:t>–</a:t>
            </a:r>
            <a:r>
              <a:rPr lang="uk-UA" dirty="0"/>
              <a:t> </a:t>
            </a:r>
            <a:r>
              <a:rPr lang="en-US" altLang="en-US" b="0" dirty="0"/>
              <a:t>PO)</a:t>
            </a:r>
            <a:r>
              <a:rPr lang="uk-UA" altLang="en-US" b="0" dirty="0"/>
              <a:t>. </a:t>
            </a:r>
            <a:r>
              <a:rPr lang="en-US" altLang="en-US" b="0" dirty="0"/>
              <a:t> </a:t>
            </a:r>
            <a:endParaRPr lang="uk-UA" altLang="en-US" b="0" dirty="0"/>
          </a:p>
          <a:p>
            <a:pPr marL="285750" indent="-285750" algn="just">
              <a:buFontTx/>
              <a:buChar char="•"/>
            </a:pPr>
            <a:r>
              <a:rPr lang="uk-UA" altLang="en-US" b="0" dirty="0"/>
              <a:t>Електронний лист із повідомленням включатиме командні кнопки, тож залежно від того, на що Ви клацнете, Ви зможете створити рахунок (</a:t>
            </a:r>
            <a:r>
              <a:rPr lang="en-US" altLang="en-US" b="0" dirty="0"/>
              <a:t>Create Invoice</a:t>
            </a:r>
            <a:r>
              <a:rPr lang="uk-UA" altLang="en-US" b="0" dirty="0"/>
              <a:t>)</a:t>
            </a:r>
            <a:r>
              <a:rPr lang="en-US" altLang="en-US" b="0" dirty="0"/>
              <a:t>, </a:t>
            </a:r>
            <a:r>
              <a:rPr lang="uk-UA" altLang="en-US" b="0" dirty="0"/>
              <a:t>підтвердити замовлення на закупівлю (</a:t>
            </a:r>
            <a:r>
              <a:rPr lang="en-US" altLang="en-US" b="0" dirty="0"/>
              <a:t>Acknowledge PO</a:t>
            </a:r>
            <a:r>
              <a:rPr lang="uk-UA" altLang="en-US" b="0" dirty="0"/>
              <a:t>)</a:t>
            </a:r>
            <a:r>
              <a:rPr lang="en-US" altLang="en-US" b="0" dirty="0"/>
              <a:t> </a:t>
            </a:r>
            <a:r>
              <a:rPr lang="uk-UA" altLang="en-US" b="0" dirty="0"/>
              <a:t>або додати коментар до Замовлення на закупівлю (</a:t>
            </a:r>
            <a:r>
              <a:rPr lang="en-US" altLang="en-US" b="0" dirty="0"/>
              <a:t>Add Comment</a:t>
            </a:r>
            <a:r>
              <a:rPr lang="uk-UA" altLang="en-US" b="0" dirty="0"/>
              <a:t>). </a:t>
            </a:r>
            <a:endParaRPr lang="en-US" altLang="en-US" b="0" dirty="0"/>
          </a:p>
          <a:p>
            <a:pPr marL="285750" indent="-285750" algn="just">
              <a:buFontTx/>
              <a:buChar char="•"/>
            </a:pPr>
            <a:r>
              <a:rPr lang="uk-UA" altLang="en-US" b="0" dirty="0"/>
              <a:t>Для постачальників немає необхідності записуватися на інший веб-сайт або портал.</a:t>
            </a:r>
            <a:endParaRPr lang="en-US" altLang="en-US" b="0" dirty="0"/>
          </a:p>
          <a:p>
            <a:pPr marL="285750" indent="-285750" algn="just">
              <a:buFontTx/>
              <a:buChar char="•"/>
            </a:pPr>
            <a:r>
              <a:rPr lang="uk-UA" altLang="en-US" b="0" dirty="0"/>
              <a:t>Постачальники, які вже зареєструвалися на Порталі постачальників </a:t>
            </a:r>
            <a:r>
              <a:rPr lang="en-US" altLang="en-US" b="0" dirty="0"/>
              <a:t>Coupa</a:t>
            </a:r>
            <a:r>
              <a:rPr lang="uk-UA" altLang="en-US" b="0" dirty="0"/>
              <a:t> (</a:t>
            </a:r>
            <a:r>
              <a:rPr lang="en-US" altLang="en-US" b="0" dirty="0"/>
              <a:t>Coupa Supplier Portal</a:t>
            </a:r>
            <a:r>
              <a:rPr lang="uk-UA" altLang="en-US" b="0" dirty="0"/>
              <a:t>) можуть також користуватися перевагами цих робочих повідомлень.</a:t>
            </a:r>
            <a:endParaRPr lang="en-US" altLang="en-US" b="0" dirty="0"/>
          </a:p>
        </p:txBody>
      </p:sp>
      <p:grpSp>
        <p:nvGrpSpPr>
          <p:cNvPr id="31748" name="Group 1"/>
          <p:cNvGrpSpPr>
            <a:grpSpLocks/>
          </p:cNvGrpSpPr>
          <p:nvPr/>
        </p:nvGrpSpPr>
        <p:grpSpPr bwMode="auto">
          <a:xfrm>
            <a:off x="5884863" y="1209675"/>
            <a:ext cx="2506662" cy="2565400"/>
            <a:chOff x="6272273" y="1209675"/>
            <a:chExt cx="2506457" cy="2565429"/>
          </a:xfrm>
        </p:grpSpPr>
        <p:grpSp>
          <p:nvGrpSpPr>
            <p:cNvPr id="31749" name="Group 8"/>
            <p:cNvGrpSpPr>
              <a:grpSpLocks/>
            </p:cNvGrpSpPr>
            <p:nvPr/>
          </p:nvGrpSpPr>
          <p:grpSpPr bwMode="auto">
            <a:xfrm>
              <a:off x="6272273" y="1209675"/>
              <a:ext cx="1777366" cy="1854780"/>
              <a:chOff x="437423" y="3051325"/>
              <a:chExt cx="1987190" cy="2097013"/>
            </a:xfrm>
          </p:grpSpPr>
          <p:sp>
            <p:nvSpPr>
              <p:cNvPr id="31751" name="Freeform 16"/>
              <p:cNvSpPr>
                <a:spLocks/>
              </p:cNvSpPr>
              <p:nvPr/>
            </p:nvSpPr>
            <p:spPr bwMode="auto">
              <a:xfrm>
                <a:off x="437423" y="3051325"/>
                <a:ext cx="1987190" cy="2097013"/>
              </a:xfrm>
              <a:custGeom>
                <a:avLst/>
                <a:gdLst>
                  <a:gd name="T0" fmla="*/ 2147483646 w 723"/>
                  <a:gd name="T1" fmla="*/ 2147483646 h 836"/>
                  <a:gd name="T2" fmla="*/ 2147483646 w 723"/>
                  <a:gd name="T3" fmla="*/ 2147483646 h 836"/>
                  <a:gd name="T4" fmla="*/ 0 w 723"/>
                  <a:gd name="T5" fmla="*/ 2147483646 h 836"/>
                  <a:gd name="T6" fmla="*/ 0 w 723"/>
                  <a:gd name="T7" fmla="*/ 2147483646 h 836"/>
                  <a:gd name="T8" fmla="*/ 2147483646 w 723"/>
                  <a:gd name="T9" fmla="*/ 0 h 836"/>
                  <a:gd name="T10" fmla="*/ 2147483646 w 723"/>
                  <a:gd name="T11" fmla="*/ 2147483646 h 836"/>
                  <a:gd name="T12" fmla="*/ 2147483646 w 723"/>
                  <a:gd name="T13" fmla="*/ 2147483646 h 8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23" h="836">
                    <a:moveTo>
                      <a:pt x="723" y="626"/>
                    </a:moveTo>
                    <a:lnTo>
                      <a:pt x="361" y="836"/>
                    </a:lnTo>
                    <a:lnTo>
                      <a:pt x="0" y="626"/>
                    </a:lnTo>
                    <a:lnTo>
                      <a:pt x="0" y="210"/>
                    </a:lnTo>
                    <a:lnTo>
                      <a:pt x="361" y="0"/>
                    </a:lnTo>
                    <a:lnTo>
                      <a:pt x="723" y="210"/>
                    </a:lnTo>
                    <a:lnTo>
                      <a:pt x="723" y="626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pic>
            <p:nvPicPr>
              <p:cNvPr id="31752" name="Picture 8" descr="http://jtsblog.com/wp-content/uploads/2013/12/email-280x250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9022" y="3235501"/>
                <a:ext cx="1871076" cy="16706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1750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7701" y="3162807"/>
              <a:ext cx="2061029" cy="6122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752475" y="355600"/>
            <a:ext cx="8391525" cy="519113"/>
          </a:xfrm>
        </p:spPr>
        <p:txBody>
          <a:bodyPr/>
          <a:lstStyle/>
          <a:p>
            <a:r>
              <a:rPr lang="uk-UA" altLang="en-US" dirty="0"/>
              <a:t>Приймання Замовлення на закупівлю через електронну пошту</a:t>
            </a:r>
            <a:endParaRPr lang="en-US" altLang="en-US" dirty="0"/>
          </a:p>
        </p:txBody>
      </p:sp>
      <p:sp>
        <p:nvSpPr>
          <p:cNvPr id="3481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marL="285750" indent="-285750" algn="just">
              <a:buFontTx/>
              <a:buChar char="•"/>
            </a:pPr>
            <a:r>
              <a:rPr lang="uk-UA" altLang="en-US" b="0" dirty="0"/>
              <a:t>Якщо адреса електронної пошити Постачальника додана до систем </a:t>
            </a:r>
            <a:r>
              <a:rPr lang="en-US" altLang="en-US" b="0" dirty="0"/>
              <a:t>Jabil</a:t>
            </a:r>
            <a:r>
              <a:rPr lang="uk-UA" altLang="en-US" b="0" dirty="0"/>
              <a:t>, то Замовлення на </a:t>
            </a:r>
            <a:r>
              <a:rPr lang="en-US" altLang="en-US" b="0" dirty="0"/>
              <a:t> </a:t>
            </a:r>
            <a:r>
              <a:rPr lang="uk-UA" altLang="en-US" b="0" dirty="0"/>
              <a:t>закупівлю буде автоматично надсилатися електронною поштою безпосередньо до Вас.</a:t>
            </a:r>
            <a:endParaRPr lang="en-US" altLang="en-US" b="0" dirty="0"/>
          </a:p>
          <a:p>
            <a:pPr marL="285750" indent="-285750" algn="just">
              <a:buFontTx/>
              <a:buChar char="•"/>
            </a:pPr>
            <a:r>
              <a:rPr lang="uk-UA" altLang="en-US" b="0" dirty="0"/>
              <a:t>Замовлення на закупівлю будуть показуватися у Вашій поштовій скриньці як </a:t>
            </a:r>
            <a:r>
              <a:rPr lang="en-US" altLang="en-US" dirty="0"/>
              <a:t>Coupa Notifications</a:t>
            </a:r>
            <a:r>
              <a:rPr lang="uk-UA" altLang="en-US" dirty="0"/>
              <a:t> (Повідомлення </a:t>
            </a:r>
            <a:r>
              <a:rPr lang="en-US" altLang="en-US" dirty="0"/>
              <a:t>Coupa</a:t>
            </a:r>
            <a:r>
              <a:rPr lang="uk-UA" altLang="en-US" dirty="0"/>
              <a:t>)</a:t>
            </a:r>
            <a:r>
              <a:rPr lang="uk-UA" altLang="en-US" b="0" dirty="0"/>
              <a:t>.</a:t>
            </a:r>
            <a:endParaRPr lang="en-US" altLang="en-US" b="0" dirty="0"/>
          </a:p>
          <a:p>
            <a:pPr marL="569913" lvl="2" indent="-285750" algn="just">
              <a:buFont typeface="Arial" panose="020B0604020202020204" pitchFamily="34" charset="0"/>
              <a:buChar char="‒"/>
            </a:pPr>
            <a:r>
              <a:rPr lang="uk-UA" altLang="en-US" dirty="0"/>
              <a:t>Замовлення на закупівлю будуть видаватися на адресу електронної пошти для Замовлень на закупівлю, підтверджену постачальником, а не на адресу електронної пошти основної контактної особи </a:t>
            </a:r>
            <a:r>
              <a:rPr lang="en-US" altLang="en-US" dirty="0"/>
              <a:t>(</a:t>
            </a:r>
            <a:r>
              <a:rPr lang="uk-UA" altLang="en-US" dirty="0"/>
              <a:t>якщо вони не є ідентичними</a:t>
            </a:r>
            <a:r>
              <a:rPr lang="en-US" altLang="en-US" dirty="0"/>
              <a:t>). </a:t>
            </a:r>
          </a:p>
        </p:txBody>
      </p:sp>
      <p:pic>
        <p:nvPicPr>
          <p:cNvPr id="3482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87" y="3190875"/>
            <a:ext cx="7640638" cy="21605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613" y="1847414"/>
            <a:ext cx="3663300" cy="3926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752475" y="345989"/>
            <a:ext cx="8391525" cy="519113"/>
          </a:xfrm>
        </p:spPr>
        <p:txBody>
          <a:bodyPr/>
          <a:lstStyle/>
          <a:p>
            <a:r>
              <a:rPr lang="uk-UA" altLang="en-US" dirty="0"/>
              <a:t>Підтвердження Замовлення на закупівлю через електронну пошту</a:t>
            </a:r>
            <a:endParaRPr lang="en-US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Прогляньте інформацію Замовлення на закупівлю і клацніть на 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Acknowledge PO</a:t>
            </a:r>
            <a:r>
              <a:rPr lang="uk-UA" kern="0" dirty="0">
                <a:solidFill>
                  <a:srgbClr val="000000"/>
                </a:solidFill>
                <a:ea typeface="ＭＳ Ｐゴシック"/>
              </a:rPr>
              <a:t> (Підтвердити Замовлення на закупівлю)</a:t>
            </a: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, щоб повідомити 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Jabil</a:t>
            </a: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 про те, що Ви прийняли замовлення на закупівлю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. </a:t>
            </a:r>
          </a:p>
        </p:txBody>
      </p:sp>
      <p:sp>
        <p:nvSpPr>
          <p:cNvPr id="19" name="Rounded Rectangular Callout 18"/>
          <p:cNvSpPr/>
          <p:nvPr/>
        </p:nvSpPr>
        <p:spPr bwMode="auto">
          <a:xfrm>
            <a:off x="4753282" y="2858250"/>
            <a:ext cx="3060700" cy="1237499"/>
          </a:xfrm>
          <a:prstGeom prst="wedgeRoundRectCallout">
            <a:avLst>
              <a:gd name="adj1" fmla="val -56459"/>
              <a:gd name="adj2" fmla="val -142278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>
              <a:defRPr/>
            </a:pPr>
            <a:r>
              <a:rPr lang="uk-UA" sz="1400" dirty="0">
                <a:solidFill>
                  <a:schemeClr val="bg1"/>
                </a:solidFill>
                <a:latin typeface="+mn-lt"/>
              </a:rPr>
              <a:t>Майте на увазі, що Ви також маєте можливість додати коментар або створити рахунок (інвойс) безпосередньо з Вашої електронної пошти</a:t>
            </a:r>
            <a:endParaRPr lang="en-US" sz="14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3238"/>
          <a:stretch/>
        </p:blipFill>
        <p:spPr>
          <a:xfrm>
            <a:off x="790519" y="2116405"/>
            <a:ext cx="7639050" cy="3404399"/>
          </a:xfrm>
          <a:prstGeom prst="rect">
            <a:avLst/>
          </a:prstGeom>
        </p:spPr>
      </p:pic>
      <p:sp>
        <p:nvSpPr>
          <p:cNvPr id="36867" name="Title 1"/>
          <p:cNvSpPr>
            <a:spLocks noGrp="1"/>
          </p:cNvSpPr>
          <p:nvPr>
            <p:ph type="title"/>
          </p:nvPr>
        </p:nvSpPr>
        <p:spPr>
          <a:xfrm>
            <a:off x="752475" y="407466"/>
            <a:ext cx="8277225" cy="519113"/>
          </a:xfrm>
        </p:spPr>
        <p:txBody>
          <a:bodyPr/>
          <a:lstStyle/>
          <a:p>
            <a:r>
              <a:rPr lang="uk-UA" altLang="en-US" dirty="0"/>
              <a:t>Підтвердження Замовлення на закупівлю через електронну пошту</a:t>
            </a:r>
            <a:endParaRPr lang="en-US" altLang="en-US" dirty="0"/>
          </a:p>
        </p:txBody>
      </p:sp>
      <p:sp>
        <p:nvSpPr>
          <p:cNvPr id="3686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algn="just"/>
            <a:r>
              <a:rPr lang="en-US" altLang="en-US" b="0" dirty="0"/>
              <a:t>Coupa</a:t>
            </a:r>
            <a:r>
              <a:rPr lang="uk-UA" altLang="en-US" b="0" dirty="0"/>
              <a:t> відкриється в новій вкладці або вікні браузера. Ви побачите повідомлення </a:t>
            </a:r>
            <a:r>
              <a:rPr lang="en-US" altLang="en-US" b="0" dirty="0"/>
              <a:t>‘Order Acknowledged’ </a:t>
            </a:r>
            <a:r>
              <a:rPr lang="uk-UA" altLang="en-US" b="0" dirty="0"/>
              <a:t>(</a:t>
            </a:r>
            <a:r>
              <a:rPr lang="en-US" altLang="en-US" b="0" dirty="0"/>
              <a:t>‘</a:t>
            </a:r>
            <a:r>
              <a:rPr lang="uk-UA" altLang="en-US" b="0" dirty="0"/>
              <a:t>Замовлення підтверджене</a:t>
            </a:r>
            <a:r>
              <a:rPr lang="en-US" altLang="en-US" b="0" dirty="0"/>
              <a:t>’</a:t>
            </a:r>
            <a:r>
              <a:rPr lang="uk-UA" altLang="en-US" b="0" dirty="0"/>
              <a:t>) у верхній частині екрану</a:t>
            </a:r>
            <a:r>
              <a:rPr lang="en-US" altLang="en-US" b="0" dirty="0"/>
              <a:t>.</a:t>
            </a:r>
          </a:p>
        </p:txBody>
      </p:sp>
      <p:sp>
        <p:nvSpPr>
          <p:cNvPr id="3" name="Rectangle 2"/>
          <p:cNvSpPr/>
          <p:nvPr/>
        </p:nvSpPr>
        <p:spPr>
          <a:xfrm>
            <a:off x="845111" y="2538413"/>
            <a:ext cx="1238570" cy="3365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anchor="ctr"/>
          <a:lstStyle/>
          <a:p>
            <a:pPr>
              <a:defRPr/>
            </a:pPr>
            <a:endParaRPr lang="en-US" sz="1500" dirty="0" err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1479" y="1672919"/>
            <a:ext cx="4241042" cy="45459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dirty="0"/>
              <a:t>Створення</a:t>
            </a:r>
            <a:r>
              <a:rPr lang="en-US" altLang="en-US" dirty="0"/>
              <a:t> </a:t>
            </a:r>
            <a:r>
              <a:rPr lang="uk-UA" altLang="en-US" dirty="0"/>
              <a:t>Рахунків (Інвойсів) через електронну пошту</a:t>
            </a:r>
            <a:endParaRPr lang="en-US" altLang="en-US" dirty="0"/>
          </a:p>
        </p:txBody>
      </p:sp>
      <p:sp>
        <p:nvSpPr>
          <p:cNvPr id="3891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66825"/>
            <a:ext cx="7639050" cy="4594225"/>
          </a:xfrm>
        </p:spPr>
        <p:txBody>
          <a:bodyPr/>
          <a:lstStyle/>
          <a:p>
            <a:pPr algn="just"/>
            <a:r>
              <a:rPr lang="uk-UA" altLang="en-US" b="0" dirty="0"/>
              <a:t>Щоб транспонувати це Замовлення на закупівлю в рахунок (інвойс), клацніть </a:t>
            </a:r>
            <a:r>
              <a:rPr lang="en-US" altLang="en-US" dirty="0"/>
              <a:t>Create Invoice</a:t>
            </a:r>
            <a:r>
              <a:rPr lang="uk-UA" altLang="en-US" dirty="0"/>
              <a:t> (Створити рахунок)</a:t>
            </a:r>
            <a:r>
              <a:rPr lang="en-US" altLang="en-US" b="0" dirty="0"/>
              <a:t>.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2634017" y="1672919"/>
            <a:ext cx="1173707" cy="3469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anchor="ctr"/>
          <a:lstStyle/>
          <a:p>
            <a:pPr>
              <a:defRPr/>
            </a:pPr>
            <a:endParaRPr lang="en-US" sz="1500" dirty="0" err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4313" y="1454150"/>
            <a:ext cx="4367212" cy="2862204"/>
          </a:xfrm>
          <a:prstGeom prst="rect">
            <a:avLst/>
          </a:prstGeom>
        </p:spPr>
      </p:pic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752475" y="164674"/>
            <a:ext cx="7639050" cy="519113"/>
          </a:xfrm>
        </p:spPr>
        <p:txBody>
          <a:bodyPr/>
          <a:lstStyle/>
          <a:p>
            <a:r>
              <a:rPr lang="uk-UA" altLang="en-US" dirty="0"/>
              <a:t>Створення</a:t>
            </a:r>
            <a:r>
              <a:rPr lang="en-US" altLang="en-US" dirty="0"/>
              <a:t> </a:t>
            </a:r>
            <a:r>
              <a:rPr lang="uk-UA" altLang="en-US" dirty="0"/>
              <a:t>Рахунків (Інвойсів) через електронну пошту</a:t>
            </a:r>
            <a:endParaRPr lang="en-US" altLang="en-US" dirty="0"/>
          </a:p>
        </p:txBody>
      </p:sp>
      <p:sp>
        <p:nvSpPr>
          <p:cNvPr id="3993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947849"/>
            <a:ext cx="3133725" cy="4594225"/>
          </a:xfrm>
        </p:spPr>
        <p:txBody>
          <a:bodyPr/>
          <a:lstStyle/>
          <a:p>
            <a:pPr algn="just"/>
            <a:r>
              <a:rPr lang="uk-UA" altLang="en-US" b="0" dirty="0"/>
              <a:t>Відображатиметься діалогове вікно </a:t>
            </a:r>
            <a:r>
              <a:rPr lang="en-US" altLang="en-US" b="0" dirty="0"/>
              <a:t> </a:t>
            </a:r>
            <a:r>
              <a:rPr lang="en-US" altLang="en-US" dirty="0"/>
              <a:t>Choose Remit-To Address</a:t>
            </a:r>
            <a:r>
              <a:rPr lang="uk-UA" altLang="en-US" dirty="0"/>
              <a:t> (Вибрати адресу переказу коштів)</a:t>
            </a:r>
            <a:r>
              <a:rPr lang="en-US" altLang="en-US" b="0" dirty="0"/>
              <a:t>. </a:t>
            </a:r>
            <a:r>
              <a:rPr lang="uk-UA" altLang="en-US" b="0" dirty="0"/>
              <a:t>Виберіть адресу, яку Ви хотіли би для переказу коштів,  клацнувши </a:t>
            </a:r>
            <a:r>
              <a:rPr lang="en-US" altLang="en-US" dirty="0"/>
              <a:t>Choose</a:t>
            </a:r>
            <a:r>
              <a:rPr lang="uk-UA" altLang="en-US" dirty="0"/>
              <a:t> (Вибрати)</a:t>
            </a:r>
            <a:r>
              <a:rPr lang="en-US" altLang="en-US" b="0" dirty="0"/>
              <a:t>. </a:t>
            </a:r>
          </a:p>
          <a:p>
            <a:pPr marL="288925" lvl="3" indent="0" algn="just">
              <a:buFont typeface="Arial" panose="020B0604020202020204" pitchFamily="34" charset="0"/>
              <a:buNone/>
            </a:pPr>
            <a:r>
              <a:rPr lang="uk-UA" altLang="en-US" i="1" dirty="0"/>
              <a:t>Примітка</a:t>
            </a:r>
            <a:r>
              <a:rPr lang="en-US" altLang="en-US" i="1" dirty="0"/>
              <a:t>: </a:t>
            </a:r>
            <a:r>
              <a:rPr lang="uk-UA" altLang="en-US" dirty="0"/>
              <a:t>Якщо у Вашому профілі зберігається лише одна Адреса  для переказу коштів, то </a:t>
            </a:r>
            <a:r>
              <a:rPr lang="en-US" altLang="en-US" dirty="0"/>
              <a:t>Coupa</a:t>
            </a:r>
            <a:r>
              <a:rPr lang="uk-UA" altLang="en-US" dirty="0"/>
              <a:t> за умовчанням встановиться на цю адресу й діалогове вікно для вибору адреси не з'явиться. Якщо ж жодної Адреси переказу  коштів не зберігається, то </a:t>
            </a:r>
            <a:r>
              <a:rPr lang="en-US" altLang="en-US" dirty="0"/>
              <a:t>Coupa </a:t>
            </a:r>
            <a:r>
              <a:rPr lang="uk-UA" altLang="en-US" dirty="0"/>
              <a:t>проситиме Вас створити таку адресу</a:t>
            </a:r>
            <a:r>
              <a:rPr lang="en-US" altLang="en-US" dirty="0"/>
              <a:t>.</a:t>
            </a:r>
          </a:p>
          <a:p>
            <a:pPr lvl="2" algn="just"/>
            <a:r>
              <a:rPr lang="uk-UA" altLang="en-US" dirty="0"/>
              <a:t>Якщо правильна адреса переказу коштів не з'являється, клацніть </a:t>
            </a:r>
            <a:r>
              <a:rPr lang="en-US" altLang="en-US" b="1" dirty="0"/>
              <a:t>Create New Remit-To</a:t>
            </a:r>
            <a:r>
              <a:rPr lang="uk-UA" altLang="en-US" b="1" dirty="0"/>
              <a:t> </a:t>
            </a:r>
            <a:r>
              <a:rPr lang="uk-UA" altLang="en-US" b="1" spc="-30" dirty="0"/>
              <a:t>(Створити нову адресу для  переказу коштів</a:t>
            </a:r>
            <a:r>
              <a:rPr lang="uk-UA" altLang="en-US" b="1" spc="-100" dirty="0"/>
              <a:t>)</a:t>
            </a:r>
            <a:r>
              <a:rPr lang="en-US" altLang="en-US" spc="-100" dirty="0"/>
              <a:t>. 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661987" y="6001543"/>
            <a:ext cx="78200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228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15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Char char="•"/>
              <a:defRPr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254125" indent="-225425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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1600200" indent="-231775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0574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5146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9718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4290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  <a:defRPr/>
            </a:pPr>
            <a:r>
              <a:rPr lang="uk-UA" i="1" dirty="0">
                <a:solidFill>
                  <a:srgbClr val="00338D"/>
                </a:solidFill>
              </a:rPr>
              <a:t>Майте на увазі, що якщо Ви створюєте нову адресу, то рахунок (інвойс) буде поставлено на очікування</a:t>
            </a:r>
            <a:r>
              <a:rPr lang="en-US" i="1" dirty="0">
                <a:solidFill>
                  <a:srgbClr val="00338D"/>
                </a:solidFill>
              </a:rPr>
              <a:t> </a:t>
            </a:r>
            <a:r>
              <a:rPr lang="uk-UA" i="1" dirty="0">
                <a:solidFill>
                  <a:srgbClr val="00338D"/>
                </a:solidFill>
              </a:rPr>
              <a:t>(</a:t>
            </a:r>
            <a:r>
              <a:rPr lang="en-US" i="1" dirty="0">
                <a:solidFill>
                  <a:srgbClr val="00338D"/>
                </a:solidFill>
              </a:rPr>
              <a:t>“on hold”</a:t>
            </a:r>
            <a:r>
              <a:rPr lang="uk-UA" i="1" dirty="0">
                <a:solidFill>
                  <a:srgbClr val="00338D"/>
                </a:solidFill>
              </a:rPr>
              <a:t>), оскільки нова адреса  для переказу  коштів потребуватиме затвердження  працівниками  Відділу розрахунків</a:t>
            </a:r>
            <a:r>
              <a:rPr lang="en-US" i="1" dirty="0">
                <a:solidFill>
                  <a:srgbClr val="00338D"/>
                </a:solidFill>
              </a:rPr>
              <a:t> </a:t>
            </a:r>
            <a:r>
              <a:rPr lang="uk-UA" i="1" dirty="0">
                <a:solidFill>
                  <a:srgbClr val="00338D"/>
                </a:solidFill>
              </a:rPr>
              <a:t> </a:t>
            </a:r>
            <a:r>
              <a:rPr lang="en-US" i="1" dirty="0">
                <a:solidFill>
                  <a:srgbClr val="00338D"/>
                </a:solidFill>
              </a:rPr>
              <a:t>Jabil </a:t>
            </a:r>
            <a:r>
              <a:rPr lang="uk-UA" i="1" dirty="0">
                <a:solidFill>
                  <a:srgbClr val="00338D"/>
                </a:solidFill>
              </a:rPr>
              <a:t>(</a:t>
            </a:r>
            <a:r>
              <a:rPr lang="en-US" i="1" dirty="0">
                <a:solidFill>
                  <a:srgbClr val="00338D"/>
                </a:solidFill>
              </a:rPr>
              <a:t>Jabil AP team</a:t>
            </a:r>
            <a:r>
              <a:rPr lang="uk-UA" i="1" dirty="0">
                <a:solidFill>
                  <a:srgbClr val="00338D"/>
                </a:solidFill>
              </a:rPr>
              <a:t>)</a:t>
            </a:r>
            <a:r>
              <a:rPr lang="en-US" i="1" dirty="0">
                <a:solidFill>
                  <a:srgbClr val="00338D"/>
                </a:solidFill>
              </a:rPr>
              <a:t>.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sz="1600" kern="0" dirty="0"/>
          </a:p>
          <a:p>
            <a:pPr>
              <a:defRPr/>
            </a:pPr>
            <a:endParaRPr lang="en-US" sz="1600" kern="0" dirty="0"/>
          </a:p>
          <a:p>
            <a:pPr marL="0" indent="0">
              <a:buFont typeface="Wingdings" pitchFamily="2" charset="2"/>
              <a:buNone/>
              <a:defRPr/>
            </a:pPr>
            <a:endParaRPr lang="en-US" sz="1600" kern="0" dirty="0"/>
          </a:p>
          <a:p>
            <a:pPr>
              <a:defRPr/>
            </a:pPr>
            <a:endParaRPr lang="en-US" sz="1600" kern="0" dirty="0"/>
          </a:p>
          <a:p>
            <a:pPr>
              <a:defRPr/>
            </a:pPr>
            <a:endParaRPr lang="en-US" sz="1600" kern="0" dirty="0"/>
          </a:p>
          <a:p>
            <a:pPr lvl="1">
              <a:defRPr/>
            </a:pPr>
            <a:endParaRPr lang="en-US" kern="0" dirty="0"/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75" y="1936845"/>
            <a:ext cx="6572250" cy="4220415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dirty="0"/>
              <a:t>Створення</a:t>
            </a:r>
            <a:r>
              <a:rPr lang="en-US" altLang="en-US" dirty="0"/>
              <a:t> </a:t>
            </a:r>
            <a:r>
              <a:rPr lang="uk-UA" altLang="en-US" dirty="0"/>
              <a:t>Рахунків (Інвойсів) через електронну пошту</a:t>
            </a:r>
            <a:endParaRPr lang="en-US" altLang="en-US" dirty="0"/>
          </a:p>
        </p:txBody>
      </p:sp>
      <p:sp>
        <p:nvSpPr>
          <p:cNvPr id="4096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47775"/>
            <a:ext cx="7639050" cy="4594225"/>
          </a:xfr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just"/>
            <a:r>
              <a:rPr lang="uk-UA" altLang="en-US" b="0" dirty="0"/>
              <a:t>На екрані </a:t>
            </a:r>
            <a:r>
              <a:rPr lang="en-US" altLang="en-US" dirty="0"/>
              <a:t>Create Invoice</a:t>
            </a:r>
            <a:r>
              <a:rPr lang="uk-UA" altLang="en-US" dirty="0"/>
              <a:t> (Створити рахунок)</a:t>
            </a:r>
            <a:r>
              <a:rPr lang="en-US" altLang="en-US" dirty="0"/>
              <a:t> </a:t>
            </a:r>
            <a:r>
              <a:rPr lang="uk-UA" altLang="en-US" b="0" dirty="0"/>
              <a:t>введіть номер рахунка (інвойсу) у поле </a:t>
            </a:r>
            <a:r>
              <a:rPr lang="en-US" altLang="en-US" dirty="0"/>
              <a:t>Invoice #</a:t>
            </a:r>
            <a:r>
              <a:rPr lang="uk-UA" altLang="en-US" dirty="0"/>
              <a:t> (Номер рахунка)</a:t>
            </a:r>
            <a:r>
              <a:rPr lang="en-US" altLang="en-US" b="0" dirty="0"/>
              <a:t>.</a:t>
            </a:r>
          </a:p>
          <a:p>
            <a:pPr lvl="1" algn="ctr"/>
            <a:r>
              <a:rPr lang="uk-UA" altLang="en-US" i="1" dirty="0"/>
              <a:t>  </a:t>
            </a:r>
            <a:r>
              <a:rPr lang="uk-UA" altLang="en-US" i="1" dirty="0">
                <a:solidFill>
                  <a:srgbClr val="00338D"/>
                </a:solidFill>
              </a:rPr>
              <a:t>Майте на увазі, що всі  інші обов'язкові для заповнення поля позначені зірочкою.</a:t>
            </a:r>
            <a:endParaRPr lang="en-US" altLang="en-US" i="1" dirty="0">
              <a:solidFill>
                <a:srgbClr val="00338D"/>
              </a:solidFill>
            </a:endParaRPr>
          </a:p>
        </p:txBody>
      </p:sp>
      <p:sp>
        <p:nvSpPr>
          <p:cNvPr id="40966" name="Rectangle 19"/>
          <p:cNvSpPr>
            <a:spLocks noChangeArrowheads="1"/>
          </p:cNvSpPr>
          <p:nvPr/>
        </p:nvSpPr>
        <p:spPr bwMode="auto">
          <a:xfrm>
            <a:off x="1740708" y="2536662"/>
            <a:ext cx="1465480" cy="217306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3804" y="1735138"/>
            <a:ext cx="4987722" cy="4064529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4198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dirty="0"/>
              <a:t>Створення</a:t>
            </a:r>
            <a:r>
              <a:rPr lang="en-US" altLang="en-US" dirty="0"/>
              <a:t> </a:t>
            </a:r>
            <a:r>
              <a:rPr lang="uk-UA" altLang="en-US" dirty="0"/>
              <a:t>Рахунків (Інвойсів) через електронну пошту</a:t>
            </a:r>
            <a:endParaRPr lang="en-US" altLang="en-US" dirty="0"/>
          </a:p>
        </p:txBody>
      </p:sp>
      <p:sp>
        <p:nvSpPr>
          <p:cNvPr id="4198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98475"/>
          </a:xfrm>
        </p:spPr>
        <p:txBody>
          <a:bodyPr/>
          <a:lstStyle/>
          <a:p>
            <a:pPr algn="just"/>
            <a:r>
              <a:rPr lang="uk-UA" altLang="en-US" b="0" dirty="0"/>
              <a:t>Прокручуйте вниз до розділу </a:t>
            </a:r>
            <a:r>
              <a:rPr lang="en-US" altLang="en-US" dirty="0"/>
              <a:t>Lines</a:t>
            </a:r>
            <a:r>
              <a:rPr lang="uk-UA" altLang="en-US" dirty="0"/>
              <a:t> (Рядки)</a:t>
            </a:r>
            <a:r>
              <a:rPr lang="en-US" altLang="en-US" b="0" dirty="0"/>
              <a:t> </a:t>
            </a:r>
            <a:r>
              <a:rPr lang="uk-UA" altLang="en-US" b="0" dirty="0"/>
              <a:t>і впевніться, що всі дані є точними, зокрема Ціна (</a:t>
            </a:r>
            <a:r>
              <a:rPr lang="en-US" altLang="en-US" b="0" dirty="0"/>
              <a:t>Price</a:t>
            </a:r>
            <a:r>
              <a:rPr lang="uk-UA" altLang="en-US" b="0" dirty="0"/>
              <a:t>)</a:t>
            </a:r>
            <a:r>
              <a:rPr lang="en-US" altLang="en-US" b="0" dirty="0"/>
              <a:t> </a:t>
            </a:r>
            <a:r>
              <a:rPr lang="uk-UA" altLang="en-US" b="0" dirty="0"/>
              <a:t>та Кількість (</a:t>
            </a:r>
            <a:r>
              <a:rPr lang="en-US" altLang="en-US" b="0" dirty="0"/>
              <a:t>Quantity</a:t>
            </a:r>
            <a:r>
              <a:rPr lang="uk-UA" altLang="en-US" b="0" dirty="0"/>
              <a:t>)</a:t>
            </a:r>
            <a:r>
              <a:rPr lang="en-US" altLang="en-US" b="0" dirty="0"/>
              <a:t>.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752475" y="1708150"/>
            <a:ext cx="2562225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228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15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Char char="•"/>
              <a:defRPr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254125" indent="-225425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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1600200" indent="-231775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0574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5146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9718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4290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400">
              <a:buClr>
                <a:srgbClr val="000000"/>
              </a:buClr>
              <a:defRPr/>
            </a:pPr>
            <a:r>
              <a:rPr lang="uk-UA" altLang="en-US" dirty="0"/>
              <a:t>Введіть інформацію про відвантаження  та </a:t>
            </a:r>
            <a:r>
              <a:rPr lang="uk-UA" altLang="en-US" dirty="0" err="1"/>
              <a:t>вантажообробку</a:t>
            </a:r>
            <a:r>
              <a:rPr lang="en-US" altLang="en-US" dirty="0"/>
              <a:t>.</a:t>
            </a:r>
          </a:p>
          <a:p>
            <a:pPr defTabSz="914400">
              <a:buClr>
                <a:srgbClr val="000000"/>
              </a:buClr>
              <a:defRPr/>
            </a:pPr>
            <a:r>
              <a:rPr lang="uk-UA" kern="0" dirty="0">
                <a:solidFill>
                  <a:srgbClr val="000000"/>
                </a:solidFill>
                <a:ea typeface="ＭＳ Ｐゴシック"/>
              </a:rPr>
              <a:t>Якщо це має місце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, </a:t>
            </a:r>
            <a:r>
              <a:rPr lang="uk-UA" kern="0" dirty="0">
                <a:ea typeface="ＭＳ Ｐゴシック"/>
              </a:rPr>
              <a:t>додайте можливий податок у належний розділ одним із таких способів</a:t>
            </a:r>
            <a:r>
              <a:rPr lang="en-US" kern="0" dirty="0">
                <a:ea typeface="ＭＳ Ｐゴシック"/>
              </a:rPr>
              <a:t>: </a:t>
            </a:r>
          </a:p>
          <a:p>
            <a:pPr lvl="1" defTabSz="914400">
              <a:buClr>
                <a:srgbClr val="000000"/>
              </a:buClr>
              <a:defRPr/>
            </a:pPr>
            <a:r>
              <a:rPr lang="uk-UA" kern="0" dirty="0">
                <a:ea typeface="ＭＳ Ｐゴシック"/>
              </a:rPr>
              <a:t>Виберіть код податку з низхідного списку </a:t>
            </a:r>
            <a:r>
              <a:rPr lang="en-US" b="1" kern="0" dirty="0">
                <a:ea typeface="ＭＳ Ｐゴシック"/>
              </a:rPr>
              <a:t>Tax Code</a:t>
            </a:r>
            <a:r>
              <a:rPr lang="uk-UA" b="1" kern="0" dirty="0">
                <a:ea typeface="ＭＳ Ｐゴシック"/>
              </a:rPr>
              <a:t> (Код податку) </a:t>
            </a:r>
            <a:r>
              <a:rPr lang="en-US" b="1" kern="0" dirty="0">
                <a:ea typeface="ＭＳ Ｐゴシック"/>
              </a:rPr>
              <a:t> </a:t>
            </a:r>
            <a:r>
              <a:rPr lang="uk-UA" kern="0" dirty="0">
                <a:ea typeface="ＭＳ Ｐゴシック"/>
              </a:rPr>
              <a:t>і клацніть </a:t>
            </a:r>
            <a:r>
              <a:rPr lang="en-US" b="1" kern="0" dirty="0">
                <a:ea typeface="ＭＳ Ｐゴシック"/>
              </a:rPr>
              <a:t>Calculate</a:t>
            </a:r>
            <a:r>
              <a:rPr lang="uk-UA" b="1" kern="0" dirty="0">
                <a:ea typeface="ＭＳ Ｐゴシック"/>
              </a:rPr>
              <a:t> (Обчислити)</a:t>
            </a:r>
            <a:r>
              <a:rPr lang="uk-UA" kern="0" dirty="0">
                <a:ea typeface="ＭＳ Ｐゴシック"/>
              </a:rPr>
              <a:t>.</a:t>
            </a:r>
            <a:endParaRPr lang="en-US" b="1" kern="0" dirty="0">
              <a:ea typeface="ＭＳ Ｐゴシック"/>
            </a:endParaRPr>
          </a:p>
          <a:p>
            <a:pPr lvl="1" defTabSz="914400">
              <a:buClr>
                <a:srgbClr val="000000"/>
              </a:buClr>
              <a:defRPr/>
            </a:pPr>
            <a:r>
              <a:rPr lang="uk-UA" kern="0" dirty="0">
                <a:ea typeface="ＭＳ Ｐゴシック"/>
              </a:rPr>
              <a:t>Вручну введіть </a:t>
            </a:r>
            <a:r>
              <a:rPr lang="uk-UA" b="1" kern="0" dirty="0">
                <a:ea typeface="ＭＳ Ｐゴシック"/>
              </a:rPr>
              <a:t>процентну ставку податку (</a:t>
            </a:r>
            <a:r>
              <a:rPr lang="en-US" b="1" kern="0" dirty="0">
                <a:ea typeface="ＭＳ Ｐゴシック"/>
              </a:rPr>
              <a:t>tax percentage</a:t>
            </a:r>
            <a:r>
              <a:rPr lang="uk-UA" b="1" kern="0" dirty="0">
                <a:ea typeface="ＭＳ Ｐゴシック"/>
              </a:rPr>
              <a:t>)</a:t>
            </a:r>
            <a:r>
              <a:rPr lang="uk-UA" kern="0" dirty="0">
                <a:ea typeface="ＭＳ Ｐゴシック"/>
              </a:rPr>
              <a:t>.</a:t>
            </a:r>
            <a:endParaRPr lang="en-US" kern="0" dirty="0">
              <a:ea typeface="ＭＳ Ｐゴシック"/>
            </a:endParaRPr>
          </a:p>
          <a:p>
            <a:pPr lvl="1" defTabSz="914400">
              <a:buClr>
                <a:srgbClr val="000000"/>
              </a:buClr>
              <a:defRPr/>
            </a:pPr>
            <a:r>
              <a:rPr lang="uk-UA" kern="0" dirty="0">
                <a:ea typeface="ＭＳ Ｐゴシック"/>
              </a:rPr>
              <a:t>Вручну введіть </a:t>
            </a:r>
            <a:r>
              <a:rPr lang="uk-UA" b="1" kern="0" dirty="0">
                <a:ea typeface="ＭＳ Ｐゴシック"/>
              </a:rPr>
              <a:t>суму податку</a:t>
            </a:r>
            <a:r>
              <a:rPr lang="uk-UA" kern="0" dirty="0">
                <a:ea typeface="ＭＳ Ｐゴシック"/>
              </a:rPr>
              <a:t> </a:t>
            </a:r>
            <a:r>
              <a:rPr lang="uk-UA" b="1" kern="0" dirty="0">
                <a:ea typeface="ＭＳ Ｐゴシック"/>
              </a:rPr>
              <a:t>(</a:t>
            </a:r>
            <a:r>
              <a:rPr lang="en-US" b="1" kern="0" dirty="0">
                <a:ea typeface="ＭＳ Ｐゴシック"/>
              </a:rPr>
              <a:t>tax amount</a:t>
            </a:r>
            <a:r>
              <a:rPr lang="uk-UA" b="1" kern="0" dirty="0">
                <a:ea typeface="ＭＳ Ｐゴシック"/>
              </a:rPr>
              <a:t>)</a:t>
            </a:r>
            <a:r>
              <a:rPr lang="en-US" b="1" kern="0" dirty="0">
                <a:ea typeface="ＭＳ Ｐゴシック"/>
              </a:rPr>
              <a:t> </a:t>
            </a:r>
            <a:r>
              <a:rPr lang="en-US" kern="0" dirty="0">
                <a:ea typeface="ＭＳ Ｐゴシック"/>
              </a:rPr>
              <a:t>($</a:t>
            </a:r>
            <a:r>
              <a:rPr lang="uk-UA" kern="0" dirty="0">
                <a:ea typeface="ＭＳ Ｐゴシック"/>
              </a:rPr>
              <a:t> </a:t>
            </a:r>
            <a:r>
              <a:rPr lang="uk-UA" dirty="0"/>
              <a:t>–</a:t>
            </a:r>
            <a:r>
              <a:rPr lang="uk-UA" kern="0" dirty="0">
                <a:ea typeface="ＭＳ Ｐゴシック"/>
              </a:rPr>
              <a:t> доларів США</a:t>
            </a:r>
            <a:r>
              <a:rPr lang="en-US" kern="0" dirty="0">
                <a:ea typeface="ＭＳ Ｐゴシック"/>
              </a:rPr>
              <a:t>)</a:t>
            </a:r>
            <a:r>
              <a:rPr lang="uk-UA" kern="0" dirty="0">
                <a:ea typeface="ＭＳ Ｐゴシック"/>
              </a:rPr>
              <a:t>.</a:t>
            </a:r>
            <a:endParaRPr lang="en-US" kern="0" dirty="0">
              <a:ea typeface="ＭＳ Ｐゴシック"/>
            </a:endParaRPr>
          </a:p>
          <a:p>
            <a:pPr defTabSz="914400">
              <a:buClr>
                <a:srgbClr val="000000"/>
              </a:buClr>
              <a:defRPr/>
            </a:pPr>
            <a:r>
              <a:rPr lang="uk-UA" kern="0" dirty="0">
                <a:solidFill>
                  <a:srgbClr val="000000"/>
                </a:solidFill>
                <a:ea typeface="ＭＳ Ｐゴシック"/>
              </a:rPr>
              <a:t>Введіть можливі коментарі для 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Jabil</a:t>
            </a:r>
            <a:r>
              <a:rPr lang="uk-UA" kern="0" dirty="0">
                <a:solidFill>
                  <a:srgbClr val="000000"/>
                </a:solidFill>
                <a:ea typeface="ＭＳ Ｐゴシック"/>
              </a:rPr>
              <a:t> і вслід за цим клацніть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b="1" kern="0" dirty="0">
                <a:solidFill>
                  <a:srgbClr val="000000"/>
                </a:solidFill>
                <a:ea typeface="ＭＳ Ｐゴシック"/>
              </a:rPr>
              <a:t>Add Comment</a:t>
            </a:r>
            <a:r>
              <a:rPr lang="uk-UA" b="1" kern="0" dirty="0">
                <a:solidFill>
                  <a:srgbClr val="000000"/>
                </a:solidFill>
                <a:ea typeface="ＭＳ Ｐゴシック"/>
              </a:rPr>
              <a:t> (Додати коментар)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.</a:t>
            </a:r>
          </a:p>
          <a:p>
            <a:pPr algn="just" defTabSz="914400">
              <a:buClr>
                <a:srgbClr val="000000"/>
              </a:buClr>
              <a:defRPr/>
            </a:pPr>
            <a:endParaRPr lang="en-US" kern="0" dirty="0">
              <a:solidFill>
                <a:srgbClr val="000000"/>
              </a:solidFill>
              <a:ea typeface="ＭＳ Ｐゴシック"/>
            </a:endParaRPr>
          </a:p>
          <a:p>
            <a:pPr lvl="1" algn="just" defTabSz="914400">
              <a:buClr>
                <a:srgbClr val="000000"/>
              </a:buClr>
              <a:defRPr/>
            </a:pPr>
            <a:endParaRPr lang="en-US" kern="0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41990" name="Rectangle 23"/>
          <p:cNvSpPr>
            <a:spLocks noChangeArrowheads="1"/>
          </p:cNvSpPr>
          <p:nvPr/>
        </p:nvSpPr>
        <p:spPr bwMode="auto">
          <a:xfrm>
            <a:off x="6831763" y="4641279"/>
            <a:ext cx="1091016" cy="236751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  <p:sp>
        <p:nvSpPr>
          <p:cNvPr id="41991" name="Rectangle 24"/>
          <p:cNvSpPr>
            <a:spLocks noChangeArrowheads="1"/>
          </p:cNvSpPr>
          <p:nvPr/>
        </p:nvSpPr>
        <p:spPr bwMode="auto">
          <a:xfrm>
            <a:off x="5008666" y="1746063"/>
            <a:ext cx="731735" cy="345203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5936634" y="4047067"/>
            <a:ext cx="1141500" cy="162785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4009600" y="1746063"/>
            <a:ext cx="401534" cy="345203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sz="4800" dirty="0"/>
              <a:t>Детальна програма</a:t>
            </a:r>
            <a:endParaRPr lang="en-US" altLang="en-US" sz="4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52475" y="1092829"/>
            <a:ext cx="8229600" cy="4951412"/>
          </a:xfrm>
          <a:prstGeom prst="rect">
            <a:avLst/>
          </a:prstGeom>
        </p:spPr>
        <p:txBody>
          <a:bodyPr/>
          <a:lstStyle>
            <a:lvl1pPr marL="285750" indent="-285750">
              <a:spcAft>
                <a:spcPts val="600"/>
              </a:spcAft>
              <a:defRPr sz="15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>
              <a:spcAft>
                <a:spcPts val="600"/>
              </a:spcAft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284163" indent="-284163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574675" indent="-230188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652463" indent="-285750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1109663" indent="-28575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1566863" indent="-28575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2024063" indent="-28575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2481263" indent="-28575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defTabSz="914400">
              <a:buFont typeface="Arial" panose="020B0604020202020204" pitchFamily="34" charset="0"/>
              <a:buChar char="•"/>
              <a:defRPr/>
            </a:pPr>
            <a:r>
              <a:rPr lang="uk-UA" sz="1400" b="0" dirty="0">
                <a:solidFill>
                  <a:schemeClr val="tx1"/>
                </a:solidFill>
                <a:latin typeface="+mn-lt"/>
              </a:rPr>
              <a:t>Ознайомлення з </a:t>
            </a:r>
            <a:r>
              <a:rPr lang="en-US" sz="1400" b="0" dirty="0">
                <a:solidFill>
                  <a:schemeClr val="tx1"/>
                </a:solidFill>
                <a:latin typeface="+mn-lt"/>
              </a:rPr>
              <a:t>Coupa</a:t>
            </a:r>
          </a:p>
          <a:p>
            <a:pPr lvl="4" defTabSz="914400">
              <a:defRPr/>
            </a:pPr>
            <a:r>
              <a:rPr lang="uk-UA" sz="1400" dirty="0">
                <a:solidFill>
                  <a:schemeClr val="tx1"/>
                </a:solidFill>
                <a:latin typeface="+mn-lt"/>
              </a:rPr>
              <a:t>Що таке </a:t>
            </a:r>
            <a:r>
              <a:rPr lang="en-US" sz="1400" dirty="0">
                <a:solidFill>
                  <a:schemeClr val="tx1"/>
                </a:solidFill>
                <a:latin typeface="+mn-lt"/>
              </a:rPr>
              <a:t>Coupa?</a:t>
            </a:r>
          </a:p>
          <a:p>
            <a:pPr lvl="4" defTabSz="914400">
              <a:defRPr/>
            </a:pPr>
            <a:r>
              <a:rPr lang="uk-UA" sz="1400" dirty="0">
                <a:solidFill>
                  <a:schemeClr val="tx1"/>
                </a:solidFill>
                <a:latin typeface="+mn-lt"/>
              </a:rPr>
              <a:t>Якими будуть Ваші вигоди</a:t>
            </a:r>
            <a:r>
              <a:rPr lang="en-US" sz="1400" dirty="0">
                <a:solidFill>
                  <a:schemeClr val="tx1"/>
                </a:solidFill>
                <a:latin typeface="+mn-lt"/>
              </a:rPr>
              <a:t>?</a:t>
            </a:r>
          </a:p>
          <a:p>
            <a:pPr defTabSz="914400">
              <a:buFont typeface="Arial" panose="020B0604020202020204" pitchFamily="34" charset="0"/>
              <a:buChar char="•"/>
              <a:defRPr/>
            </a:pPr>
            <a:r>
              <a:rPr lang="uk-UA" sz="1400" b="0" dirty="0">
                <a:solidFill>
                  <a:schemeClr val="tx1"/>
                </a:solidFill>
                <a:latin typeface="+mn-lt"/>
              </a:rPr>
              <a:t>Приєднання до Порталу постачальників </a:t>
            </a:r>
            <a:r>
              <a:rPr lang="en-US" sz="1400" b="0" dirty="0">
                <a:solidFill>
                  <a:schemeClr val="tx1"/>
                </a:solidFill>
                <a:latin typeface="+mn-lt"/>
              </a:rPr>
              <a:t>Coupa </a:t>
            </a:r>
            <a:r>
              <a:rPr lang="uk-UA" sz="1400" b="0" dirty="0">
                <a:solidFill>
                  <a:schemeClr val="tx1"/>
                </a:solidFill>
                <a:latin typeface="+mn-lt"/>
              </a:rPr>
              <a:t>(</a:t>
            </a:r>
            <a:r>
              <a:rPr lang="en-US" sz="1400" b="0" dirty="0">
                <a:solidFill>
                  <a:schemeClr val="tx1"/>
                </a:solidFill>
              </a:rPr>
              <a:t>Coupa </a:t>
            </a:r>
            <a:r>
              <a:rPr lang="en-US" sz="1400" b="0" dirty="0">
                <a:solidFill>
                  <a:schemeClr val="tx1"/>
                </a:solidFill>
                <a:latin typeface="+mn-lt"/>
              </a:rPr>
              <a:t>Supplier Portal</a:t>
            </a:r>
            <a:r>
              <a:rPr lang="uk-UA" sz="1400" b="0" dirty="0">
                <a:solidFill>
                  <a:schemeClr val="tx1"/>
                </a:solidFill>
                <a:latin typeface="+mn-lt"/>
              </a:rPr>
              <a:t>)</a:t>
            </a:r>
            <a:endParaRPr lang="en-US" sz="1400" b="0" dirty="0">
              <a:solidFill>
                <a:schemeClr val="tx1"/>
              </a:solidFill>
              <a:latin typeface="+mn-lt"/>
            </a:endParaRPr>
          </a:p>
          <a:p>
            <a:pPr defTabSz="914400">
              <a:buFont typeface="Arial" panose="020B0604020202020204" pitchFamily="34" charset="0"/>
              <a:buChar char="•"/>
              <a:defRPr/>
            </a:pPr>
            <a:r>
              <a:rPr lang="uk-UA" sz="1400" b="0" dirty="0">
                <a:solidFill>
                  <a:schemeClr val="tx1"/>
                </a:solidFill>
                <a:latin typeface="+mn-lt"/>
              </a:rPr>
              <a:t>Робоче повідомлення Постачальника  </a:t>
            </a:r>
            <a:r>
              <a:rPr lang="en-US" sz="1400" b="0" dirty="0">
                <a:solidFill>
                  <a:schemeClr val="tx1"/>
                </a:solidFill>
                <a:latin typeface="+mn-lt"/>
              </a:rPr>
              <a:t>-</a:t>
            </a:r>
            <a:r>
              <a:rPr lang="uk-UA" sz="1400" b="0" dirty="0">
                <a:solidFill>
                  <a:schemeClr val="tx1"/>
                </a:solidFill>
                <a:latin typeface="+mn-lt"/>
              </a:rPr>
              <a:t> </a:t>
            </a:r>
            <a:r>
              <a:rPr lang="uk-UA" sz="1400" b="0" dirty="0">
                <a:solidFill>
                  <a:srgbClr val="000000"/>
                </a:solidFill>
              </a:rPr>
              <a:t>Миттєва обробка замовлення за допомогою електронної пошти  електронною поштою</a:t>
            </a:r>
            <a:r>
              <a:rPr lang="uk-UA" sz="1400" b="0" dirty="0">
                <a:solidFill>
                  <a:schemeClr val="tx1"/>
                </a:solidFill>
                <a:latin typeface="+mn-lt"/>
              </a:rPr>
              <a:t> (</a:t>
            </a:r>
            <a:r>
              <a:rPr lang="en-US" sz="1400" b="0" dirty="0">
                <a:solidFill>
                  <a:schemeClr val="tx1"/>
                </a:solidFill>
                <a:latin typeface="+mn-lt"/>
              </a:rPr>
              <a:t>Email Flip</a:t>
            </a:r>
            <a:r>
              <a:rPr lang="uk-UA" sz="1400" b="0" dirty="0">
                <a:solidFill>
                  <a:schemeClr val="tx1"/>
                </a:solidFill>
                <a:latin typeface="+mn-lt"/>
              </a:rPr>
              <a:t>)</a:t>
            </a:r>
            <a:r>
              <a:rPr lang="en-US" sz="1400" b="0" dirty="0">
                <a:solidFill>
                  <a:schemeClr val="tx1"/>
                </a:solidFill>
                <a:latin typeface="+mn-lt"/>
              </a:rPr>
              <a:t> </a:t>
            </a:r>
          </a:p>
          <a:p>
            <a:pPr lvl="4" defTabSz="914400">
              <a:defRPr/>
            </a:pPr>
            <a:r>
              <a:rPr lang="uk-UA" sz="1400" dirty="0">
                <a:solidFill>
                  <a:schemeClr val="tx1"/>
                </a:solidFill>
                <a:latin typeface="+mn-lt"/>
              </a:rPr>
              <a:t>Приймання та перегляд Замовлення</a:t>
            </a:r>
            <a:endParaRPr lang="en-US" sz="1400" dirty="0">
              <a:solidFill>
                <a:schemeClr val="tx1"/>
              </a:solidFill>
              <a:latin typeface="+mn-lt"/>
            </a:endParaRPr>
          </a:p>
          <a:p>
            <a:pPr lvl="4" defTabSz="914400">
              <a:defRPr/>
            </a:pPr>
            <a:r>
              <a:rPr lang="uk-UA" sz="1400" dirty="0">
                <a:solidFill>
                  <a:schemeClr val="tx1"/>
                </a:solidFill>
                <a:latin typeface="+mn-lt"/>
              </a:rPr>
              <a:t>Підтвердження Замовлення</a:t>
            </a:r>
            <a:endParaRPr lang="en-US" sz="1400" dirty="0">
              <a:solidFill>
                <a:schemeClr val="tx1"/>
              </a:solidFill>
              <a:latin typeface="+mn-lt"/>
            </a:endParaRPr>
          </a:p>
          <a:p>
            <a:pPr lvl="4" defTabSz="914400">
              <a:defRPr/>
            </a:pPr>
            <a:r>
              <a:rPr lang="uk-UA" sz="1400" dirty="0">
                <a:solidFill>
                  <a:schemeClr val="tx1"/>
                </a:solidFill>
                <a:latin typeface="+mn-lt"/>
              </a:rPr>
              <a:t>Створення Рахунка (Інвойсу) через електронну пошту</a:t>
            </a:r>
            <a:endParaRPr lang="en-US" sz="1400" dirty="0">
              <a:solidFill>
                <a:schemeClr val="tx1"/>
              </a:solidFill>
              <a:latin typeface="+mn-lt"/>
            </a:endParaRPr>
          </a:p>
          <a:p>
            <a:pPr defTabSz="914400">
              <a:buFont typeface="Arial" panose="020B0604020202020204" pitchFamily="34" charset="0"/>
              <a:buChar char="•"/>
              <a:defRPr/>
            </a:pPr>
            <a:r>
              <a:rPr lang="uk-UA" sz="1400" b="0" dirty="0">
                <a:solidFill>
                  <a:schemeClr val="tx1"/>
                </a:solidFill>
              </a:rPr>
              <a:t>Портал постачальників </a:t>
            </a:r>
            <a:r>
              <a:rPr lang="en-US" sz="1400" b="0" dirty="0">
                <a:solidFill>
                  <a:schemeClr val="tx1"/>
                </a:solidFill>
              </a:rPr>
              <a:t>Coupa </a:t>
            </a:r>
            <a:r>
              <a:rPr lang="uk-UA" sz="1400" b="0" dirty="0">
                <a:solidFill>
                  <a:schemeClr val="tx1"/>
                </a:solidFill>
              </a:rPr>
              <a:t>(</a:t>
            </a:r>
            <a:r>
              <a:rPr lang="en-US" sz="1400" b="0" dirty="0">
                <a:solidFill>
                  <a:schemeClr val="tx1"/>
                </a:solidFill>
              </a:rPr>
              <a:t>Coupa Supplier Portal</a:t>
            </a:r>
            <a:r>
              <a:rPr lang="uk-UA" sz="1400" b="0" dirty="0">
                <a:solidFill>
                  <a:schemeClr val="tx1"/>
                </a:solidFill>
              </a:rPr>
              <a:t>)</a:t>
            </a:r>
            <a:endParaRPr lang="en-US" sz="1400" b="0" dirty="0">
              <a:solidFill>
                <a:schemeClr val="tx1"/>
              </a:solidFill>
            </a:endParaRPr>
          </a:p>
          <a:p>
            <a:pPr lvl="4" defTabSz="914400">
              <a:defRPr/>
            </a:pPr>
            <a:r>
              <a:rPr lang="uk-UA" sz="1400" dirty="0">
                <a:solidFill>
                  <a:schemeClr val="tx1"/>
                </a:solidFill>
              </a:rPr>
              <a:t>Приймання та перегляд Замовлення</a:t>
            </a:r>
            <a:endParaRPr lang="en-US" sz="1400" dirty="0">
              <a:solidFill>
                <a:schemeClr val="tx1"/>
              </a:solidFill>
            </a:endParaRPr>
          </a:p>
          <a:p>
            <a:pPr lvl="4" defTabSz="914400">
              <a:defRPr/>
            </a:pPr>
            <a:r>
              <a:rPr lang="uk-UA" sz="1400" dirty="0">
                <a:solidFill>
                  <a:schemeClr val="tx1"/>
                </a:solidFill>
              </a:rPr>
              <a:t>Підтвердження Замовлення</a:t>
            </a:r>
            <a:endParaRPr lang="en-US" sz="1400" dirty="0">
              <a:solidFill>
                <a:schemeClr val="tx1"/>
              </a:solidFill>
            </a:endParaRPr>
          </a:p>
          <a:p>
            <a:pPr lvl="4" defTabSz="914400">
              <a:defRPr/>
            </a:pPr>
            <a:r>
              <a:rPr lang="uk-UA" sz="1400" dirty="0">
                <a:solidFill>
                  <a:schemeClr val="tx1"/>
                </a:solidFill>
              </a:rPr>
              <a:t>Створення Рахунка (Інвойсу) </a:t>
            </a:r>
            <a:endParaRPr lang="en-US" sz="1400" dirty="0">
              <a:solidFill>
                <a:schemeClr val="tx1"/>
              </a:solidFill>
              <a:latin typeface="+mn-lt"/>
            </a:endParaRPr>
          </a:p>
          <a:p>
            <a:pPr lvl="4" defTabSz="914400">
              <a:defRPr/>
            </a:pPr>
            <a:r>
              <a:rPr lang="uk-UA" sz="1400" dirty="0">
                <a:solidFill>
                  <a:schemeClr val="tx1"/>
                </a:solidFill>
                <a:latin typeface="+mn-lt"/>
              </a:rPr>
              <a:t>Статус Рахунка (Інвойсу)</a:t>
            </a:r>
            <a:endParaRPr lang="en-US" sz="1400" dirty="0">
              <a:solidFill>
                <a:schemeClr val="tx1"/>
              </a:solidFill>
              <a:latin typeface="+mn-lt"/>
            </a:endParaRPr>
          </a:p>
          <a:p>
            <a:pPr lvl="4" defTabSz="914400">
              <a:defRPr/>
            </a:pPr>
            <a:r>
              <a:rPr lang="uk-UA" sz="1400" dirty="0">
                <a:solidFill>
                  <a:schemeClr val="tx1"/>
                </a:solidFill>
                <a:latin typeface="+mn-lt"/>
              </a:rPr>
              <a:t>Оновлення Профілю постачальника  </a:t>
            </a:r>
            <a:endParaRPr lang="en-US" sz="1400" dirty="0">
              <a:solidFill>
                <a:schemeClr val="tx1"/>
              </a:solidFill>
              <a:latin typeface="+mn-lt"/>
            </a:endParaRPr>
          </a:p>
          <a:p>
            <a:pPr defTabSz="914400">
              <a:buFont typeface="Arial" panose="020B0604020202020204" pitchFamily="34" charset="0"/>
              <a:buChar char="•"/>
              <a:defRPr/>
            </a:pPr>
            <a:r>
              <a:rPr lang="uk-UA" sz="1400" b="0" dirty="0">
                <a:solidFill>
                  <a:schemeClr val="tx1"/>
                </a:solidFill>
                <a:latin typeface="+mn-lt"/>
              </a:rPr>
              <a:t>Наступні кроки</a:t>
            </a:r>
            <a:endParaRPr lang="en-US" sz="1400" b="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dirty="0"/>
              <a:t>Створення</a:t>
            </a:r>
            <a:r>
              <a:rPr lang="en-US" altLang="en-US" dirty="0"/>
              <a:t> </a:t>
            </a:r>
            <a:r>
              <a:rPr lang="uk-UA" altLang="en-US" dirty="0"/>
              <a:t>Рахунків (Інвойсів) через електронну пошту</a:t>
            </a:r>
            <a:endParaRPr lang="en-US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323975"/>
            <a:ext cx="7639050" cy="4594225"/>
          </a:xfrm>
        </p:spPr>
        <p:txBody>
          <a:bodyPr/>
          <a:lstStyle/>
          <a:p>
            <a:pPr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Після того як Ви клацнете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Submit</a:t>
            </a: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 (Подати)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, </a:t>
            </a: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з'явиться діалогове вікно для підтвердження того, чи готові Ви відправити рахунок (інвойс). Клацніть 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Send Invoice</a:t>
            </a:r>
            <a:r>
              <a:rPr lang="uk-UA" kern="0" dirty="0">
                <a:solidFill>
                  <a:srgbClr val="000000"/>
                </a:solidFill>
                <a:ea typeface="ＭＳ Ｐゴシック"/>
              </a:rPr>
              <a:t> (Відправити Рахунок)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для завершення процесу. Майте на увазі, що як тільки подання виконано, рахунок (інвойс)  не може бути змінений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112" y="2241763"/>
            <a:ext cx="6581775" cy="3295650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776679"/>
      </p:ext>
    </p:extLst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3"/>
          <p:cNvSpPr>
            <a:spLocks noGrp="1"/>
          </p:cNvSpPr>
          <p:nvPr>
            <p:ph type="ctrTitle"/>
          </p:nvPr>
        </p:nvSpPr>
        <p:spPr>
          <a:xfrm>
            <a:off x="1816100" y="1346200"/>
            <a:ext cx="7010400" cy="3906838"/>
          </a:xfrm>
        </p:spPr>
        <p:txBody>
          <a:bodyPr/>
          <a:lstStyle/>
          <a:p>
            <a:r>
              <a:rPr lang="uk-UA" altLang="en-US" sz="7200" dirty="0"/>
              <a:t>Портал постачальників</a:t>
            </a:r>
            <a:r>
              <a:rPr lang="en-US" altLang="en-US" sz="7200" dirty="0"/>
              <a:t>Coupa </a:t>
            </a:r>
            <a:r>
              <a:rPr lang="uk-UA" sz="7200" dirty="0"/>
              <a:t>– </a:t>
            </a:r>
            <a:r>
              <a:rPr lang="en-US" altLang="en-US" sz="7200" dirty="0"/>
              <a:t>Coupa</a:t>
            </a:r>
            <a:br>
              <a:rPr lang="uk-UA" dirty="0"/>
            </a:br>
            <a:r>
              <a:rPr lang="en-US" altLang="en-US" sz="7200" dirty="0"/>
              <a:t>Supplier Portal (CSP)</a:t>
            </a:r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1100" y="3825478"/>
            <a:ext cx="5876925" cy="2624137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460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dirty="0"/>
              <a:t>Електронна пошта та </a:t>
            </a:r>
            <a:r>
              <a:rPr lang="en-US" altLang="en-US" dirty="0"/>
              <a:t>CSP </a:t>
            </a:r>
            <a:r>
              <a:rPr lang="uk-UA" altLang="en-US" dirty="0"/>
              <a:t>зв'язані посиланнями</a:t>
            </a:r>
            <a:endParaRPr lang="en-US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4" y="1219200"/>
            <a:ext cx="8086725" cy="4584700"/>
          </a:xfrm>
        </p:spPr>
        <p:txBody>
          <a:bodyPr/>
          <a:lstStyle/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Ви будете повідомлені про статус Вашого Замовлення на закупівлю або Рахунка (Інвойсу) через електронну пошту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.</a:t>
            </a: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Ви можете клацнути 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View Online</a:t>
            </a:r>
            <a:r>
              <a:rPr lang="uk-UA" kern="0" dirty="0">
                <a:solidFill>
                  <a:srgbClr val="000000"/>
                </a:solidFill>
                <a:ea typeface="ＭＳ Ｐゴシック"/>
              </a:rPr>
              <a:t> (Проглянути онлайн)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у електронному листі підтвердження, щоб проконтролювати статус рахунку (інвойсу)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.</a:t>
            </a:r>
          </a:p>
          <a:p>
            <a:pPr marL="285750" indent="-28575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571500" lvl="1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Tx/>
              <a:buChar char="–"/>
              <a:defRPr/>
            </a:pPr>
            <a:endParaRPr lang="en-US" sz="1200" kern="0" dirty="0">
              <a:solidFill>
                <a:srgbClr val="000000"/>
              </a:solidFill>
              <a:ea typeface="ＭＳ Ｐゴシック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275" y="2210593"/>
            <a:ext cx="5191125" cy="2820987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Bent Arrow 8"/>
          <p:cNvSpPr/>
          <p:nvPr/>
        </p:nvSpPr>
        <p:spPr>
          <a:xfrm rot="5400000">
            <a:off x="5645149" y="4803377"/>
            <a:ext cx="825500" cy="719138"/>
          </a:xfrm>
          <a:prstGeom prst="bentArrow">
            <a:avLst/>
          </a:prstGeom>
          <a:solidFill>
            <a:schemeClr val="tx2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914400">
              <a:defRPr/>
            </a:pPr>
            <a:endParaRPr lang="en-US" sz="2400" dirty="0" err="1">
              <a:latin typeface="Arial" charset="0"/>
              <a:ea typeface="ＭＳ Ｐゴシック" pitchFamily="108" charset="-128"/>
            </a:endParaRPr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6" y="1960427"/>
            <a:ext cx="7639049" cy="4214418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491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dirty="0"/>
              <a:t>Приймання та перегляд Замовлень</a:t>
            </a:r>
            <a:endParaRPr lang="en-US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Незалежно від налаштувань  того, якому способу подання Замовлення на закупівлю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віддається перевага, Ви матимете доступ до Замовлень на закупівлю в 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CSP</a:t>
            </a: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.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Клацніть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Orders</a:t>
            </a:r>
            <a:r>
              <a:rPr lang="uk-UA" kern="0" dirty="0">
                <a:solidFill>
                  <a:srgbClr val="000000"/>
                </a:solidFill>
                <a:ea typeface="ＭＳ Ｐゴシック"/>
              </a:rPr>
              <a:t> (Замовлення)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з Рядка меню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.</a:t>
            </a:r>
          </a:p>
          <a:p>
            <a:pPr marL="285750" indent="-28575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571500" lvl="1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Tx/>
              <a:buChar char="–"/>
              <a:defRPr/>
            </a:pPr>
            <a:endParaRPr lang="en-US" sz="1200" kern="0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49158" name="Rectangle 19"/>
          <p:cNvSpPr>
            <a:spLocks noChangeArrowheads="1"/>
          </p:cNvSpPr>
          <p:nvPr/>
        </p:nvSpPr>
        <p:spPr bwMode="auto">
          <a:xfrm>
            <a:off x="1936750" y="2203166"/>
            <a:ext cx="561975" cy="348966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7605186"/>
      </p:ext>
    </p:extLst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2255120"/>
            <a:ext cx="7639050" cy="3620936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dirty="0"/>
              <a:t>Приймання та перегляд  Замовлень</a:t>
            </a:r>
            <a:endParaRPr lang="en-US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81831"/>
            <a:ext cx="7639050" cy="4594225"/>
          </a:xfrm>
        </p:spPr>
        <p:txBody>
          <a:bodyPr/>
          <a:lstStyle/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Коли сторінка оновлюється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, </a:t>
            </a:r>
            <a:r>
              <a:rPr lang="uk-UA" kern="0" dirty="0">
                <a:solidFill>
                  <a:srgbClr val="000000"/>
                </a:solidFill>
                <a:ea typeface="ＭＳ Ｐゴシック"/>
              </a:rPr>
              <a:t>виберіть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uk-UA" kern="0" dirty="0">
                <a:solidFill>
                  <a:srgbClr val="000000"/>
                </a:solidFill>
                <a:ea typeface="ＭＳ Ｐゴシック"/>
              </a:rPr>
              <a:t>відповідний номер Замовлення на закупівлю (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PO number</a:t>
            </a:r>
            <a:r>
              <a:rPr lang="uk-UA" kern="0" dirty="0">
                <a:solidFill>
                  <a:srgbClr val="000000"/>
                </a:solidFill>
                <a:ea typeface="ＭＳ Ｐゴシック"/>
              </a:rPr>
              <a:t>)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із переліку замовлень на закупівлю. Або скористайтеся Меню пошуку (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Search</a:t>
            </a: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) для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 того, щоб знайти відповідне Замовлення на закупівлю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.</a:t>
            </a: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571500" lvl="1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Tx/>
              <a:buChar char="–"/>
              <a:defRPr/>
            </a:pPr>
            <a:endParaRPr lang="en-US" sz="1200" kern="0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50181" name="Rectangle 18"/>
          <p:cNvSpPr>
            <a:spLocks noChangeArrowheads="1"/>
          </p:cNvSpPr>
          <p:nvPr/>
        </p:nvSpPr>
        <p:spPr bwMode="auto">
          <a:xfrm>
            <a:off x="1310185" y="4373018"/>
            <a:ext cx="591048" cy="376403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7473409"/>
      </p:ext>
    </p:extLst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536" y="1973271"/>
            <a:ext cx="5864927" cy="4309787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51202" name="Title 1"/>
          <p:cNvSpPr>
            <a:spLocks noGrp="1"/>
          </p:cNvSpPr>
          <p:nvPr>
            <p:ph type="title"/>
          </p:nvPr>
        </p:nvSpPr>
        <p:spPr>
          <a:xfrm>
            <a:off x="752475" y="193930"/>
            <a:ext cx="7639050" cy="519113"/>
          </a:xfrm>
        </p:spPr>
        <p:txBody>
          <a:bodyPr/>
          <a:lstStyle/>
          <a:p>
            <a:r>
              <a:rPr lang="uk-UA" altLang="en-US" dirty="0"/>
              <a:t>Підтвердження Замовлень</a:t>
            </a:r>
            <a:endParaRPr lang="en-US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706604"/>
            <a:ext cx="8208645" cy="4641306"/>
          </a:xfrm>
        </p:spPr>
        <p:txBody>
          <a:bodyPr/>
          <a:lstStyle/>
          <a:p>
            <a:pPr marL="285750" indent="-28575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Сторінка оновлюється для відображення даних Замовлення на закупівлю та адреси відвантаження (доставки)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. </a:t>
            </a:r>
          </a:p>
          <a:p>
            <a:pPr marL="285750" indent="-28575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Клацніть віконце 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Acknowledged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(Підтверджено)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для повідомлення клієнта про те, що Ви прийняли Замовлення на закупівлю.</a:t>
            </a: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85750" indent="-28575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Ви можете видрукувати Замовлення на закупівлю, клацнувши 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Print View</a:t>
            </a:r>
            <a:r>
              <a:rPr lang="ru-RU" kern="0" dirty="0">
                <a:solidFill>
                  <a:srgbClr val="000000"/>
                </a:solidFill>
                <a:ea typeface="ＭＳ Ｐゴシック" pitchFamily="108" charset="-128"/>
              </a:rPr>
              <a:t> (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Для друку)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571500" lvl="1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Tx/>
              <a:buChar char="–"/>
              <a:defRPr/>
            </a:pPr>
            <a:endParaRPr lang="en-US" kern="0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5330825" y="3357154"/>
            <a:ext cx="3060700" cy="1067209"/>
          </a:xfrm>
          <a:prstGeom prst="wedgeRoundRectCallout">
            <a:avLst>
              <a:gd name="adj1" fmla="val -43440"/>
              <a:gd name="adj2" fmla="val 228592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>
              <a:defRPr/>
            </a:pPr>
            <a:r>
              <a:rPr lang="ru-RU" sz="1600" dirty="0">
                <a:solidFill>
                  <a:schemeClr val="bg1"/>
                </a:solidFill>
                <a:latin typeface="+mn-lt"/>
              </a:rPr>
              <a:t>Майте на </a:t>
            </a:r>
            <a:r>
              <a:rPr lang="uk-UA" sz="1600" dirty="0">
                <a:solidFill>
                  <a:schemeClr val="bg1"/>
                </a:solidFill>
                <a:latin typeface="+mn-lt"/>
              </a:rPr>
              <a:t>увазі, що Ви також маєте опцію </a:t>
            </a:r>
            <a:r>
              <a:rPr lang="en-US" sz="1600" dirty="0">
                <a:solidFill>
                  <a:schemeClr val="bg1"/>
                </a:solidFill>
                <a:latin typeface="+mn-lt"/>
              </a:rPr>
              <a:t>Create an Invoice</a:t>
            </a:r>
            <a:r>
              <a:rPr lang="uk-UA" sz="1600" dirty="0">
                <a:solidFill>
                  <a:schemeClr val="bg1"/>
                </a:solidFill>
                <a:latin typeface="+mn-lt"/>
              </a:rPr>
              <a:t> (Створити Рахунок) із цього екрана</a:t>
            </a:r>
            <a:r>
              <a:rPr lang="en-US" sz="1600" dirty="0">
                <a:solidFill>
                  <a:schemeClr val="bg1"/>
                </a:solidFill>
                <a:latin typeface="+mn-lt"/>
              </a:rPr>
              <a:t>. </a:t>
            </a:r>
          </a:p>
        </p:txBody>
      </p:sp>
      <p:sp>
        <p:nvSpPr>
          <p:cNvPr id="51207" name="Rectangle 18"/>
          <p:cNvSpPr>
            <a:spLocks noChangeArrowheads="1"/>
          </p:cNvSpPr>
          <p:nvPr/>
        </p:nvSpPr>
        <p:spPr bwMode="auto">
          <a:xfrm>
            <a:off x="6614656" y="6062662"/>
            <a:ext cx="835215" cy="216260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  <p:sp>
        <p:nvSpPr>
          <p:cNvPr id="51208" name="Rectangle 18"/>
          <p:cNvSpPr>
            <a:spLocks noChangeArrowheads="1"/>
          </p:cNvSpPr>
          <p:nvPr/>
        </p:nvSpPr>
        <p:spPr bwMode="auto">
          <a:xfrm>
            <a:off x="1886918" y="3974615"/>
            <a:ext cx="865482" cy="234616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03166889"/>
      </p:ext>
    </p:extLst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6" y="1908176"/>
            <a:ext cx="7639049" cy="4214418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dirty="0"/>
              <a:t>Створення Рахунків (Інвойсів)</a:t>
            </a:r>
            <a:endParaRPr lang="en-US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54034"/>
            <a:ext cx="8169456" cy="4549866"/>
          </a:xfrm>
        </p:spPr>
        <p:txBody>
          <a:bodyPr/>
          <a:lstStyle/>
          <a:p>
            <a:pPr marL="285750" indent="-28575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Через 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CSP </a:t>
            </a: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Ви можете створювати рахунки (інвойси) безпосередньо з замовлень на закупівлю, що часто називають 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“</a:t>
            </a: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транспонуванням замовлення на закупівлю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”</a:t>
            </a: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 (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“flipping the PO”</a:t>
            </a: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).</a:t>
            </a: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85750" indent="-28575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Клацніть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Orders</a:t>
            </a:r>
            <a:r>
              <a:rPr lang="uk-UA" kern="0" dirty="0">
                <a:solidFill>
                  <a:srgbClr val="000000"/>
                </a:solidFill>
                <a:ea typeface="ＭＳ Ｐゴシック"/>
              </a:rPr>
              <a:t> (Замовлення)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з Рядка меню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.</a:t>
            </a:r>
          </a:p>
          <a:p>
            <a:pPr marL="285750" indent="-28575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</p:txBody>
      </p:sp>
      <p:sp>
        <p:nvSpPr>
          <p:cNvPr id="53254" name="Rectangle 19"/>
          <p:cNvSpPr>
            <a:spLocks noChangeArrowheads="1"/>
          </p:cNvSpPr>
          <p:nvPr/>
        </p:nvSpPr>
        <p:spPr bwMode="auto">
          <a:xfrm>
            <a:off x="1846263" y="2230461"/>
            <a:ext cx="714375" cy="294375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8283544"/>
      </p:ext>
    </p:extLst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2384577"/>
            <a:ext cx="7639050" cy="3620936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dirty="0"/>
              <a:t>Створення Рахунків (Інвойсів)</a:t>
            </a:r>
            <a:endParaRPr lang="en-US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Знайдіть  замовлення на закупівлю (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PO</a:t>
            </a: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), яке Ви хотіли би транспонувати в рахунок (інвойс). </a:t>
            </a: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У рядку того замовлення на закупівлю, 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під колонкою 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Actions</a:t>
            </a:r>
            <a:r>
              <a:rPr lang="uk-UA" kern="0" dirty="0">
                <a:solidFill>
                  <a:srgbClr val="000000"/>
                </a:solidFill>
                <a:ea typeface="ＭＳ Ｐゴシック"/>
              </a:rPr>
              <a:t> (Дії)</a:t>
            </a: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,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виберіть жовту іконку стовпчика монет          для транспонування замовлення на закупівлю в рахунок (інвойс)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. </a:t>
            </a:r>
          </a:p>
        </p:txBody>
      </p:sp>
      <p:sp>
        <p:nvSpPr>
          <p:cNvPr id="54278" name="Rectangle 19"/>
          <p:cNvSpPr>
            <a:spLocks noChangeArrowheads="1"/>
          </p:cNvSpPr>
          <p:nvPr/>
        </p:nvSpPr>
        <p:spPr bwMode="auto">
          <a:xfrm>
            <a:off x="7260632" y="4662251"/>
            <a:ext cx="203200" cy="220662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0828" y="1866862"/>
            <a:ext cx="322262" cy="335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3164"/>
      </p:ext>
    </p:extLst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3123015"/>
            <a:ext cx="4028508" cy="2310594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dirty="0"/>
              <a:t>Створення Рахунків (Інвойсів)</a:t>
            </a:r>
            <a:endParaRPr lang="en-US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marL="231775" indent="-231775" algn="just"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Сторінка оновлюється для відображення екрана створення рахунка (інвойсу)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</a:p>
          <a:p>
            <a:pPr marL="231775" indent="-231775" algn="just"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Відображатиметься діалогове вікно 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Choose Remit-To Address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(Вибрати адресу переказу коштів)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. </a:t>
            </a: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Виберіть адресу, яку Ви хотіли би для переказу коштів, клацнувши 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Choose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(Вибрати)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</a:p>
          <a:p>
            <a:pPr marL="228600" lvl="3" indent="0" algn="just">
              <a:spcBef>
                <a:spcPts val="400"/>
              </a:spcBef>
              <a:spcAft>
                <a:spcPts val="0"/>
              </a:spcAft>
              <a:buClrTx/>
              <a:buNone/>
              <a:defRPr/>
            </a:pPr>
            <a:r>
              <a:rPr lang="uk-UA" altLang="en-US" sz="1200" i="1" dirty="0">
                <a:solidFill>
                  <a:srgbClr val="000000"/>
                </a:solidFill>
                <a:ea typeface="ＭＳ Ｐゴシック" pitchFamily="108" charset="-128"/>
              </a:rPr>
              <a:t>Якщо у Вашому профілі зберігається лише одна Адреса для переказу коштів, то </a:t>
            </a:r>
            <a:r>
              <a:rPr lang="en-US" altLang="en-US" sz="1200" i="1" dirty="0">
                <a:solidFill>
                  <a:srgbClr val="000000"/>
                </a:solidFill>
                <a:ea typeface="ＭＳ Ｐゴシック" pitchFamily="108" charset="-128"/>
              </a:rPr>
              <a:t>Coupa</a:t>
            </a:r>
            <a:r>
              <a:rPr lang="uk-UA" altLang="en-US" sz="1200" i="1" dirty="0">
                <a:solidFill>
                  <a:srgbClr val="000000"/>
                </a:solidFill>
                <a:ea typeface="ＭＳ Ｐゴシック" pitchFamily="108" charset="-128"/>
              </a:rPr>
              <a:t> за умовчанням встановиться на цю адресу й діалогове вікно для вибору адреси не з'явиться. Якщо ж жодної Адреси  переказу коштів не зберігається, то </a:t>
            </a:r>
            <a:r>
              <a:rPr lang="en-US" altLang="en-US" sz="1200" i="1" dirty="0">
                <a:solidFill>
                  <a:srgbClr val="000000"/>
                </a:solidFill>
                <a:ea typeface="ＭＳ Ｐゴシック" pitchFamily="108" charset="-128"/>
              </a:rPr>
              <a:t>Coupa </a:t>
            </a:r>
            <a:r>
              <a:rPr lang="uk-UA" altLang="en-US" sz="1200" i="1" dirty="0">
                <a:solidFill>
                  <a:srgbClr val="000000"/>
                </a:solidFill>
                <a:ea typeface="ＭＳ Ｐゴシック" pitchFamily="108" charset="-128"/>
              </a:rPr>
              <a:t>проситиме Вас створити таку адресу</a:t>
            </a:r>
            <a:r>
              <a:rPr lang="en-US" altLang="en-US" sz="1200" i="1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  <a:endParaRPr lang="en-US" sz="1200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85750" indent="-285750" algn="just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</p:txBody>
      </p:sp>
      <p:sp>
        <p:nvSpPr>
          <p:cNvPr id="55300" name="TextBox 6"/>
          <p:cNvSpPr txBox="1">
            <a:spLocks noChangeArrowheads="1"/>
          </p:cNvSpPr>
          <p:nvPr/>
        </p:nvSpPr>
        <p:spPr bwMode="auto">
          <a:xfrm>
            <a:off x="4984750" y="3123015"/>
            <a:ext cx="3635375" cy="307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lvl="1" algn="just"/>
            <a:r>
              <a:rPr lang="uk-UA" altLang="en-US" sz="1400" dirty="0"/>
              <a:t>Якщо правильна адреса переказу коштів  не з'являється і Ви хотіли би додати цю адресу, виберіть діалогове вікно, збережіть рахунок (інвойс) як   робочий варіант (</a:t>
            </a:r>
            <a:r>
              <a:rPr lang="en-US" altLang="en-US" sz="1400" dirty="0"/>
              <a:t>draft)</a:t>
            </a:r>
            <a:r>
              <a:rPr lang="uk-UA" altLang="en-US" sz="1400" dirty="0"/>
              <a:t> і тоді  додайте нову Адресу </a:t>
            </a:r>
            <a:r>
              <a:rPr lang="en-US" altLang="en-US" sz="1400" dirty="0"/>
              <a:t> </a:t>
            </a:r>
            <a:r>
              <a:rPr lang="uk-UA" altLang="en-US" sz="1400" dirty="0"/>
              <a:t>переказу коштів (</a:t>
            </a:r>
            <a:r>
              <a:rPr lang="en-US" altLang="en-US" sz="1400" dirty="0"/>
              <a:t>Remit-To</a:t>
            </a:r>
            <a:r>
              <a:rPr lang="uk-UA" altLang="en-US" sz="1400" dirty="0"/>
              <a:t> </a:t>
            </a:r>
            <a:r>
              <a:rPr lang="en-US" altLang="en-US" sz="1400" dirty="0"/>
              <a:t>address</a:t>
            </a:r>
            <a:r>
              <a:rPr lang="uk-UA" altLang="en-US" sz="1400" dirty="0"/>
              <a:t>) до Вашого профілю</a:t>
            </a:r>
            <a:r>
              <a:rPr lang="en-US" altLang="en-US" sz="1400" dirty="0"/>
              <a:t>.</a:t>
            </a:r>
          </a:p>
          <a:p>
            <a:pPr algn="just"/>
            <a:r>
              <a:rPr lang="uk-UA" altLang="en-US" sz="1200" b="1" i="1" dirty="0"/>
              <a:t>Примітка</a:t>
            </a:r>
            <a:r>
              <a:rPr lang="en-US" altLang="en-US" sz="1200" i="1" dirty="0"/>
              <a:t>: </a:t>
            </a:r>
            <a:r>
              <a:rPr lang="uk-UA" sz="1200" i="1" dirty="0"/>
              <a:t>Якщо Ви подаєте рахунок (інвойс) з новою </a:t>
            </a:r>
            <a:r>
              <a:rPr lang="uk-UA" sz="1200" i="1" dirty="0" err="1"/>
              <a:t>Адресою</a:t>
            </a:r>
            <a:r>
              <a:rPr lang="uk-UA" sz="1200" i="1" dirty="0"/>
              <a:t> переказу коштів, то рахунок (інвойс) буде поставлено на очікування</a:t>
            </a:r>
            <a:r>
              <a:rPr lang="en-US" sz="1200" i="1" dirty="0"/>
              <a:t> </a:t>
            </a:r>
            <a:r>
              <a:rPr lang="uk-UA" sz="1200" i="1" dirty="0"/>
              <a:t>(</a:t>
            </a:r>
            <a:r>
              <a:rPr lang="en-US" sz="1200" i="1" dirty="0"/>
              <a:t>on hold</a:t>
            </a:r>
            <a:r>
              <a:rPr lang="uk-UA" sz="1200" i="1" dirty="0"/>
              <a:t>), поки нова адреса не буде затверджена групою  працівниками відділу  розрахунків </a:t>
            </a:r>
            <a:r>
              <a:rPr lang="en-US" sz="1200" i="1" dirty="0"/>
              <a:t>Jabil </a:t>
            </a:r>
            <a:r>
              <a:rPr lang="uk-UA" sz="1200" i="1" dirty="0"/>
              <a:t>(</a:t>
            </a:r>
            <a:r>
              <a:rPr lang="en-US" sz="1200" i="1" dirty="0"/>
              <a:t>Jabil AP team</a:t>
            </a:r>
            <a:r>
              <a:rPr lang="uk-UA" sz="1200" i="1" dirty="0"/>
              <a:t>)</a:t>
            </a:r>
            <a:r>
              <a:rPr lang="en-US" sz="1200" i="1" dirty="0"/>
              <a:t>.</a:t>
            </a:r>
            <a:r>
              <a:rPr lang="uk-UA" sz="1200" i="1" dirty="0"/>
              <a:t> Коли Ви подасте рахунок (інвойс), Ви отримаєте повідомлення, в якому говориться, що він є на очікуванні (</a:t>
            </a:r>
            <a:r>
              <a:rPr lang="en-US" altLang="en-US" sz="1200" i="1" dirty="0"/>
              <a:t>on hold</a:t>
            </a:r>
            <a:r>
              <a:rPr lang="uk-UA" altLang="en-US" sz="1200" i="1" dirty="0"/>
              <a:t>).</a:t>
            </a:r>
            <a:endParaRPr lang="en-US" altLang="en-US" sz="1200" dirty="0"/>
          </a:p>
        </p:txBody>
      </p:sp>
      <p:sp>
        <p:nvSpPr>
          <p:cNvPr id="55302" name="Rectangle 18"/>
          <p:cNvSpPr>
            <a:spLocks noChangeArrowheads="1"/>
          </p:cNvSpPr>
          <p:nvPr/>
        </p:nvSpPr>
        <p:spPr bwMode="auto">
          <a:xfrm>
            <a:off x="3608388" y="3506787"/>
            <a:ext cx="963612" cy="287291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7279939"/>
      </p:ext>
    </p:extLst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1938338"/>
            <a:ext cx="7639050" cy="4093654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dirty="0"/>
              <a:t>Створення Рахунків (Інвойсів)</a:t>
            </a:r>
            <a:endParaRPr lang="en-US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На екрані 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Create Invoice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(Створення рахунка) 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введіть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Номер рахунка (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Invoice #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)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та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Дату рахунка 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(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Invoice Date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)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. </a:t>
            </a: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Майте на увазі, що обов'язкові для заповнення поля позначені зірочками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3845353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3"/>
          <p:cNvSpPr>
            <a:spLocks noGrp="1"/>
          </p:cNvSpPr>
          <p:nvPr>
            <p:ph type="ctrTitle"/>
          </p:nvPr>
        </p:nvSpPr>
        <p:spPr>
          <a:xfrm>
            <a:off x="2044700" y="1346200"/>
            <a:ext cx="6824980" cy="3509963"/>
          </a:xfrm>
        </p:spPr>
        <p:txBody>
          <a:bodyPr/>
          <a:lstStyle/>
          <a:p>
            <a:r>
              <a:rPr lang="uk-UA" altLang="en-US" sz="7200" dirty="0"/>
              <a:t>Ознайомлення з </a:t>
            </a:r>
            <a:r>
              <a:rPr lang="en-US" altLang="en-US" sz="7200" dirty="0"/>
              <a:t>Coupa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2741613"/>
            <a:ext cx="7639050" cy="2717415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dirty="0"/>
              <a:t>Створення Рахунків (Інвойсів)</a:t>
            </a:r>
            <a:endParaRPr lang="en-US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ct val="0"/>
              </a:spcAft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По мірі прокручування сторінки вниз у розділі 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Lines</a:t>
            </a: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 (Рядки) Ви знайдете більше полів для вводу інформації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. </a:t>
            </a:r>
          </a:p>
          <a:p>
            <a:pPr>
              <a:spcBef>
                <a:spcPts val="400"/>
              </a:spcBef>
              <a:spcAft>
                <a:spcPct val="0"/>
              </a:spcAft>
              <a:defRPr/>
            </a:pPr>
            <a:r>
              <a:rPr lang="uk-UA" b="0" i="1" u="sng" kern="0" dirty="0">
                <a:solidFill>
                  <a:srgbClr val="000000"/>
                </a:solidFill>
                <a:ea typeface="ＭＳ Ｐゴシック" pitchFamily="108" charset="-128"/>
              </a:rPr>
              <a:t>Для Замовлення на закупівлю товарів (</a:t>
            </a:r>
            <a:r>
              <a:rPr lang="en-US" b="0" i="1" u="sng" kern="0" dirty="0">
                <a:solidFill>
                  <a:srgbClr val="000000"/>
                </a:solidFill>
                <a:ea typeface="ＭＳ Ｐゴシック" pitchFamily="108" charset="-128"/>
              </a:rPr>
              <a:t>Goods PO</a:t>
            </a:r>
            <a:r>
              <a:rPr lang="uk-UA" b="0" i="1" u="sng" kern="0" dirty="0">
                <a:solidFill>
                  <a:srgbClr val="000000"/>
                </a:solidFill>
                <a:ea typeface="ＭＳ Ｐゴシック" pitchFamily="108" charset="-128"/>
              </a:rPr>
              <a:t>)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: </a:t>
            </a: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Ввести ціну в поле 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Price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(Ціна)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Ввести кількість у поле 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Quantity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(Кількість)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</a:p>
        </p:txBody>
      </p:sp>
      <p:sp>
        <p:nvSpPr>
          <p:cNvPr id="57349" name="Rectangle 18"/>
          <p:cNvSpPr>
            <a:spLocks noChangeArrowheads="1"/>
          </p:cNvSpPr>
          <p:nvPr/>
        </p:nvSpPr>
        <p:spPr bwMode="auto">
          <a:xfrm>
            <a:off x="1774208" y="2741613"/>
            <a:ext cx="601485" cy="557212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  <p:sp>
        <p:nvSpPr>
          <p:cNvPr id="57350" name="Rectangle 18"/>
          <p:cNvSpPr>
            <a:spLocks noChangeArrowheads="1"/>
          </p:cNvSpPr>
          <p:nvPr/>
        </p:nvSpPr>
        <p:spPr bwMode="auto">
          <a:xfrm>
            <a:off x="3397426" y="2741613"/>
            <a:ext cx="1174574" cy="557212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57255645"/>
      </p:ext>
    </p:extLst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2176036"/>
            <a:ext cx="7642159" cy="2450556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503238" y="581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/>
            <a:r>
              <a:rPr lang="en-US" altLang="en-US" sz="1000">
                <a:cs typeface="Times New Roman" panose="02020603050405020304" pitchFamily="18" charset="0"/>
              </a:rPr>
              <a:t>.</a:t>
            </a:r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58372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dirty="0"/>
              <a:t>Створення Рахунків (Інвойсів)</a:t>
            </a:r>
            <a:endParaRPr lang="en-US" alt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ct val="0"/>
              </a:spcAft>
              <a:defRPr/>
            </a:pPr>
            <a:r>
              <a:rPr lang="uk-UA" b="0" i="1" u="sng" kern="0" dirty="0">
                <a:solidFill>
                  <a:srgbClr val="000000"/>
                </a:solidFill>
                <a:ea typeface="ＭＳ Ｐゴシック" pitchFamily="108" charset="-128"/>
              </a:rPr>
              <a:t>Для Замовлення на придбання послуг (</a:t>
            </a:r>
            <a:r>
              <a:rPr lang="en-US" b="0" i="1" u="sng" kern="0" dirty="0">
                <a:solidFill>
                  <a:srgbClr val="000000"/>
                </a:solidFill>
                <a:ea typeface="ＭＳ Ｐゴシック" pitchFamily="108" charset="-128"/>
              </a:rPr>
              <a:t>Services PO</a:t>
            </a:r>
            <a:r>
              <a:rPr lang="uk-UA" b="0" i="1" u="sng" kern="0" dirty="0">
                <a:solidFill>
                  <a:srgbClr val="000000"/>
                </a:solidFill>
                <a:ea typeface="ＭＳ Ｐゴシック" pitchFamily="108" charset="-128"/>
              </a:rPr>
              <a:t>)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: </a:t>
            </a: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Ввести ціну в поле </a:t>
            </a:r>
            <a:r>
              <a:rPr lang="en-US" dirty="0">
                <a:solidFill>
                  <a:srgbClr val="000000"/>
                </a:solidFill>
                <a:ea typeface="ＭＳ Ｐゴシック" pitchFamily="108" charset="-128"/>
              </a:rPr>
              <a:t>Price</a:t>
            </a:r>
            <a:r>
              <a:rPr lang="uk-UA" dirty="0">
                <a:solidFill>
                  <a:srgbClr val="000000"/>
                </a:solidFill>
                <a:ea typeface="ＭＳ Ｐゴシック" pitchFamily="108" charset="-128"/>
              </a:rPr>
              <a:t> (Ціна)</a:t>
            </a:r>
            <a:r>
              <a:rPr lang="en-US" b="0" dirty="0">
                <a:solidFill>
                  <a:srgbClr val="000000"/>
                </a:solidFill>
                <a:ea typeface="ＭＳ Ｐゴシック" pitchFamily="108" charset="-128"/>
              </a:rPr>
              <a:t>. </a:t>
            </a:r>
            <a:r>
              <a:rPr lang="uk-UA" b="0" dirty="0">
                <a:solidFill>
                  <a:srgbClr val="000000"/>
                </a:solidFill>
                <a:ea typeface="ＭＳ Ｐゴシック" pitchFamily="108" charset="-128"/>
              </a:rPr>
              <a:t>Оскільки це Замовлення тільки на придбання послуг, то потрібна  лише сума</a:t>
            </a:r>
            <a:r>
              <a:rPr lang="en-US" b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>
              <a:defRPr/>
            </a:pPr>
            <a:endParaRPr lang="en-US" sz="1200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879678" y="2176036"/>
            <a:ext cx="1181479" cy="569913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438643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2956"/>
          <a:stretch/>
        </p:blipFill>
        <p:spPr>
          <a:xfrm>
            <a:off x="752475" y="3208865"/>
            <a:ext cx="7639050" cy="3056998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Rectangle 18"/>
          <p:cNvSpPr>
            <a:spLocks noChangeArrowheads="1"/>
          </p:cNvSpPr>
          <p:nvPr/>
        </p:nvSpPr>
        <p:spPr bwMode="auto">
          <a:xfrm>
            <a:off x="6781160" y="5846666"/>
            <a:ext cx="748943" cy="289816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  <p:sp>
        <p:nvSpPr>
          <p:cNvPr id="59394" name="Rectangle 3"/>
          <p:cNvSpPr>
            <a:spLocks noChangeArrowheads="1"/>
          </p:cNvSpPr>
          <p:nvPr/>
        </p:nvSpPr>
        <p:spPr bwMode="auto">
          <a:xfrm>
            <a:off x="503238" y="581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/>
            <a:r>
              <a:rPr lang="en-US" altLang="en-US" sz="1000">
                <a:cs typeface="Times New Roman" panose="02020603050405020304" pitchFamily="18" charset="0"/>
              </a:rPr>
              <a:t>.</a:t>
            </a:r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5939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dirty="0"/>
              <a:t>Створення Рахунків (Інвойсів)</a:t>
            </a:r>
            <a:endParaRPr lang="en-US" alt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52475" y="950913"/>
            <a:ext cx="7639050" cy="4594225"/>
          </a:xfrm>
        </p:spPr>
        <p:txBody>
          <a:bodyPr/>
          <a:lstStyle/>
          <a:p>
            <a:pPr marL="228600" indent="-228600">
              <a:spcBef>
                <a:spcPts val="400"/>
              </a:spcBef>
              <a:buFont typeface="Wingdings" panose="05000000000000000000" pitchFamily="2" charset="2"/>
              <a:buChar char="§"/>
              <a:defRPr/>
            </a:pPr>
            <a:r>
              <a:rPr lang="uk-UA" b="0" dirty="0"/>
              <a:t>Ввести інформацію про відвантаження  та </a:t>
            </a:r>
            <a:r>
              <a:rPr lang="uk-UA" b="0" dirty="0" err="1"/>
              <a:t>вантажообробку</a:t>
            </a:r>
            <a:r>
              <a:rPr lang="en-US" b="0" dirty="0"/>
              <a:t>.</a:t>
            </a:r>
          </a:p>
          <a:p>
            <a:pPr marL="228600" indent="-228600">
              <a:spcBef>
                <a:spcPts val="400"/>
              </a:spcBef>
              <a:buFont typeface="Wingdings" panose="05000000000000000000" pitchFamily="2" charset="2"/>
              <a:buChar char="§"/>
              <a:defRPr/>
            </a:pPr>
            <a:r>
              <a:rPr lang="uk-UA" b="0" dirty="0"/>
              <a:t>Вести інформацію про податки</a:t>
            </a:r>
            <a:endParaRPr lang="en-US" b="0" dirty="0"/>
          </a:p>
          <a:p>
            <a:pPr marL="685800" lvl="1" indent="-228600">
              <a:spcBef>
                <a:spcPts val="400"/>
              </a:spcBef>
              <a:buFont typeface="Wingdings" panose="05000000000000000000" pitchFamily="2" charset="2"/>
              <a:buChar char="§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Якщо це має місце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, </a:t>
            </a: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ввести податок у відповідний розділ одним із таких способів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: </a:t>
            </a:r>
          </a:p>
          <a:p>
            <a:pPr marL="969963" lvl="2" indent="-228600">
              <a:spcBef>
                <a:spcPts val="400"/>
              </a:spcBef>
              <a:buFont typeface="Wingdings" panose="05000000000000000000" pitchFamily="2" charset="2"/>
              <a:buChar char="§"/>
              <a:defRPr/>
            </a:pPr>
            <a:r>
              <a:rPr lang="uk-UA" kern="0" dirty="0">
                <a:solidFill>
                  <a:srgbClr val="000000"/>
                </a:solidFill>
                <a:ea typeface="ＭＳ Ｐゴシック"/>
              </a:rPr>
              <a:t>Вибрати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uk-UA" kern="0" dirty="0">
                <a:solidFill>
                  <a:srgbClr val="000000"/>
                </a:solidFill>
                <a:ea typeface="ＭＳ Ｐゴシック"/>
              </a:rPr>
              <a:t>код податку з низхідного списку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b="1" kern="0" dirty="0">
                <a:solidFill>
                  <a:srgbClr val="000000"/>
                </a:solidFill>
                <a:ea typeface="ＭＳ Ｐゴシック"/>
              </a:rPr>
              <a:t>Tax Code</a:t>
            </a:r>
            <a:r>
              <a:rPr lang="uk-UA" b="1" kern="0" dirty="0">
                <a:solidFill>
                  <a:srgbClr val="000000"/>
                </a:solidFill>
                <a:ea typeface="ＭＳ Ｐゴシック"/>
              </a:rPr>
              <a:t> (Код податку) </a:t>
            </a:r>
            <a:r>
              <a:rPr lang="en-US" b="1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uk-UA" kern="0" dirty="0">
                <a:solidFill>
                  <a:srgbClr val="000000"/>
                </a:solidFill>
                <a:ea typeface="ＭＳ Ｐゴシック"/>
              </a:rPr>
              <a:t>і клацнути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Calculate</a:t>
            </a:r>
            <a:r>
              <a:rPr lang="uk-UA" kern="0" dirty="0">
                <a:solidFill>
                  <a:srgbClr val="000000"/>
                </a:solidFill>
                <a:ea typeface="ＭＳ Ｐゴシック"/>
              </a:rPr>
              <a:t> (Обчислити)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. </a:t>
            </a:r>
          </a:p>
          <a:p>
            <a:pPr marL="969963" lvl="2" indent="-228600">
              <a:spcBef>
                <a:spcPts val="400"/>
              </a:spcBef>
              <a:buFont typeface="Wingdings" panose="05000000000000000000" pitchFamily="2" charset="2"/>
              <a:buChar char="§"/>
              <a:defRPr/>
            </a:pPr>
            <a:r>
              <a:rPr lang="uk-UA" kern="0" dirty="0">
                <a:solidFill>
                  <a:srgbClr val="000000"/>
                </a:solidFill>
                <a:ea typeface="ＭＳ Ｐゴシック"/>
              </a:rPr>
              <a:t>Вручну ввести </a:t>
            </a:r>
            <a:r>
              <a:rPr lang="uk-UA" b="1" kern="0" dirty="0">
                <a:solidFill>
                  <a:srgbClr val="000000"/>
                </a:solidFill>
                <a:ea typeface="ＭＳ Ｐゴシック"/>
              </a:rPr>
              <a:t>процентну ставку податку (</a:t>
            </a:r>
            <a:r>
              <a:rPr lang="en-US" b="1" kern="0" dirty="0">
                <a:solidFill>
                  <a:srgbClr val="000000"/>
                </a:solidFill>
                <a:ea typeface="ＭＳ Ｐゴシック"/>
              </a:rPr>
              <a:t>tax percentage</a:t>
            </a:r>
            <a:r>
              <a:rPr lang="uk-UA" b="1" kern="0" dirty="0">
                <a:solidFill>
                  <a:srgbClr val="000000"/>
                </a:solidFill>
                <a:ea typeface="ＭＳ Ｐゴシック"/>
              </a:rPr>
              <a:t>)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. </a:t>
            </a:r>
          </a:p>
          <a:p>
            <a:pPr marL="969963" lvl="2" indent="-228600">
              <a:spcBef>
                <a:spcPts val="400"/>
              </a:spcBef>
              <a:buFont typeface="Wingdings" panose="05000000000000000000" pitchFamily="2" charset="2"/>
              <a:buChar char="§"/>
              <a:defRPr/>
            </a:pPr>
            <a:r>
              <a:rPr lang="uk-UA" kern="0" dirty="0">
                <a:ea typeface="ＭＳ Ｐゴシック"/>
              </a:rPr>
              <a:t>Вручну ввести </a:t>
            </a:r>
            <a:r>
              <a:rPr lang="uk-UA" b="1" kern="0" dirty="0">
                <a:ea typeface="ＭＳ Ｐゴシック"/>
              </a:rPr>
              <a:t>суму податку</a:t>
            </a:r>
            <a:r>
              <a:rPr lang="uk-UA" kern="0" dirty="0">
                <a:ea typeface="ＭＳ Ｐゴシック"/>
              </a:rPr>
              <a:t> </a:t>
            </a:r>
            <a:r>
              <a:rPr lang="uk-UA" b="1" kern="0" dirty="0">
                <a:ea typeface="ＭＳ Ｐゴシック"/>
              </a:rPr>
              <a:t>(</a:t>
            </a:r>
            <a:r>
              <a:rPr lang="en-US" b="1" kern="0" dirty="0">
                <a:ea typeface="ＭＳ Ｐゴシック"/>
              </a:rPr>
              <a:t>tax amount</a:t>
            </a:r>
            <a:r>
              <a:rPr lang="uk-UA" b="1" kern="0" dirty="0">
                <a:ea typeface="ＭＳ Ｐゴシック"/>
              </a:rPr>
              <a:t>)</a:t>
            </a:r>
            <a:r>
              <a:rPr lang="en-US" b="1" kern="0" dirty="0">
                <a:ea typeface="ＭＳ Ｐゴシック"/>
              </a:rPr>
              <a:t> </a:t>
            </a:r>
            <a:r>
              <a:rPr lang="en-US" kern="0" dirty="0">
                <a:ea typeface="ＭＳ Ｐゴシック"/>
              </a:rPr>
              <a:t>($</a:t>
            </a:r>
            <a:r>
              <a:rPr lang="uk-UA" kern="0" dirty="0">
                <a:ea typeface="ＭＳ Ｐゴシック"/>
              </a:rPr>
              <a:t> </a:t>
            </a:r>
            <a:r>
              <a:rPr lang="uk-UA" dirty="0"/>
              <a:t>–</a:t>
            </a:r>
            <a:r>
              <a:rPr lang="uk-UA" kern="0" dirty="0">
                <a:ea typeface="ＭＳ Ｐゴシック"/>
              </a:rPr>
              <a:t> доларів США</a:t>
            </a:r>
            <a:r>
              <a:rPr lang="en-US" kern="0" dirty="0">
                <a:ea typeface="ＭＳ Ｐゴシック"/>
              </a:rPr>
              <a:t>)</a:t>
            </a:r>
            <a:r>
              <a:rPr lang="uk-UA" kern="0" dirty="0">
                <a:ea typeface="ＭＳ Ｐゴシック"/>
              </a:rPr>
              <a:t>.</a:t>
            </a: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lvl="1">
              <a:spcBef>
                <a:spcPts val="400"/>
              </a:spcBef>
              <a:defRPr/>
            </a:pPr>
            <a:endParaRPr lang="en-US" dirty="0"/>
          </a:p>
          <a:p>
            <a:pPr marL="228600" lvl="1" indent="-228600">
              <a:spcBef>
                <a:spcPts val="400"/>
              </a:spcBef>
              <a:buFont typeface="Wingdings" panose="05000000000000000000" pitchFamily="2" charset="2"/>
              <a:buChar char="§"/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716423"/>
      </p:ext>
    </p:extLst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112" y="2491526"/>
            <a:ext cx="6581775" cy="3295650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dirty="0"/>
              <a:t>Створення Рахунків (Інвойсів)</a:t>
            </a:r>
            <a:endParaRPr lang="en-US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4" y="950913"/>
            <a:ext cx="7639050" cy="4594225"/>
          </a:xfrm>
        </p:spPr>
        <p:txBody>
          <a:bodyPr/>
          <a:lstStyle/>
          <a:p>
            <a:pPr marL="228600" indent="-228600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Перед поданням з'явиться діалогове вікно для підтвердження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</a:p>
          <a:p>
            <a:pPr marL="571500" lvl="1" indent="-228600">
              <a:spcBef>
                <a:spcPts val="400"/>
              </a:spcBef>
              <a:spcAft>
                <a:spcPct val="0"/>
              </a:spcAft>
              <a:buFont typeface="Courier New" panose="02070309020205020404" pitchFamily="49" charset="0"/>
              <a:buChar char="-"/>
              <a:defRPr/>
            </a:pP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Клацніть</a:t>
            </a:r>
            <a:r>
              <a:rPr lang="en-US" b="1" kern="0" dirty="0">
                <a:solidFill>
                  <a:srgbClr val="000000"/>
                </a:solidFill>
                <a:ea typeface="ＭＳ Ｐゴシック" pitchFamily="108" charset="-128"/>
              </a:rPr>
              <a:t> Send Invoice</a:t>
            </a:r>
            <a:r>
              <a:rPr lang="uk-UA" b="1" kern="0" dirty="0">
                <a:solidFill>
                  <a:srgbClr val="000000"/>
                </a:solidFill>
                <a:ea typeface="ＭＳ Ｐゴシック" pitchFamily="108" charset="-128"/>
              </a:rPr>
              <a:t> (Відправити рахунок)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,</a:t>
            </a:r>
            <a:r>
              <a:rPr lang="en-US" b="1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коли Ви готові до подання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</a:p>
          <a:p>
            <a:pPr marL="855663" lvl="2" indent="-228600">
              <a:spcBef>
                <a:spcPts val="400"/>
              </a:spcBef>
              <a:spcAft>
                <a:spcPct val="0"/>
              </a:spcAft>
              <a:buFont typeface="Courier New" panose="02070309020205020404" pitchFamily="49" charset="0"/>
              <a:buChar char="-"/>
              <a:defRPr/>
            </a:pP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Будь-які зміни рахунка (інвойсу) після подання рахунка (інвойсу) повинні вноситися безпосередньо через 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Jabil.</a:t>
            </a:r>
          </a:p>
          <a:p>
            <a:pPr marL="571500" lvl="1" indent="-228600">
              <a:spcBef>
                <a:spcPts val="400"/>
              </a:spcBef>
              <a:spcAft>
                <a:spcPct val="0"/>
              </a:spcAft>
              <a:buFont typeface="Courier New" panose="02070309020205020404" pitchFamily="49" charset="0"/>
              <a:buChar char="-"/>
              <a:defRPr/>
            </a:pP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Якщо Ви бажаєте повернутися до редагування,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клацніть </a:t>
            </a:r>
            <a:r>
              <a:rPr lang="en-US" b="1" kern="0" dirty="0">
                <a:solidFill>
                  <a:srgbClr val="000000"/>
                </a:solidFill>
                <a:ea typeface="ＭＳ Ｐゴシック" pitchFamily="108" charset="-128"/>
              </a:rPr>
              <a:t>Continue Editing</a:t>
            </a:r>
            <a:r>
              <a:rPr lang="uk-UA" b="1" kern="0" dirty="0">
                <a:solidFill>
                  <a:srgbClr val="000000"/>
                </a:solidFill>
                <a:ea typeface="ＭＳ Ｐゴシック" pitchFamily="108" charset="-128"/>
              </a:rPr>
              <a:t> (Продовжити редагування)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</a:p>
        </p:txBody>
      </p:sp>
      <p:sp>
        <p:nvSpPr>
          <p:cNvPr id="60421" name="Rectangle 18"/>
          <p:cNvSpPr>
            <a:spLocks noChangeArrowheads="1"/>
          </p:cNvSpPr>
          <p:nvPr/>
        </p:nvSpPr>
        <p:spPr bwMode="auto">
          <a:xfrm>
            <a:off x="5961041" y="4375611"/>
            <a:ext cx="1366837" cy="428625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0575941"/>
      </p:ext>
    </p:extLst>
  </p:cSld>
  <p:clrMapOvr>
    <a:masterClrMapping/>
  </p:clrMapOvr>
  <p:transition spd="slow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2663825"/>
            <a:ext cx="7639050" cy="1762858"/>
          </a:xfrm>
          <a:prstGeom prst="rect">
            <a:avLst/>
          </a:prstGeom>
        </p:spPr>
      </p:pic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dirty="0"/>
              <a:t>Створення Рахунків (Інвойсів)</a:t>
            </a:r>
            <a:endParaRPr lang="en-US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676775"/>
          </a:xfrm>
        </p:spPr>
        <p:txBody>
          <a:bodyPr/>
          <a:lstStyle/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Після подання сторінка оновиться для відображення того, що рахунок (інвойс) опрацьовується.</a:t>
            </a: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28600">
              <a:spcBef>
                <a:spcPts val="400"/>
              </a:spcBef>
              <a:spcAft>
                <a:spcPct val="0"/>
              </a:spcAft>
              <a:defRPr/>
            </a:pPr>
            <a:r>
              <a:rPr lang="uk-UA" i="1" dirty="0">
                <a:solidFill>
                  <a:srgbClr val="000000"/>
                </a:solidFill>
                <a:ea typeface="ＭＳ Ｐゴシック" pitchFamily="108" charset="-128"/>
              </a:rPr>
              <a:t>Примітка</a:t>
            </a:r>
            <a:r>
              <a:rPr lang="en-US" b="0" i="1" dirty="0">
                <a:solidFill>
                  <a:srgbClr val="000000"/>
                </a:solidFill>
                <a:ea typeface="ＭＳ Ｐゴシック" pitchFamily="108" charset="-128"/>
              </a:rPr>
              <a:t>: </a:t>
            </a:r>
            <a:r>
              <a:rPr lang="uk-UA" b="0" i="1" dirty="0">
                <a:solidFill>
                  <a:srgbClr val="000000"/>
                </a:solidFill>
                <a:ea typeface="ＭＳ Ｐゴシック" pitchFamily="108" charset="-128"/>
              </a:rPr>
              <a:t>Якщо Ви подали рахунок (інвойс) із новою </a:t>
            </a:r>
            <a:r>
              <a:rPr lang="uk-UA" b="0" i="1" dirty="0" err="1">
                <a:solidFill>
                  <a:srgbClr val="000000"/>
                </a:solidFill>
                <a:ea typeface="ＭＳ Ｐゴシック" pitchFamily="108" charset="-128"/>
              </a:rPr>
              <a:t>Адресою</a:t>
            </a:r>
            <a:r>
              <a:rPr lang="uk-UA" b="0" i="1" dirty="0">
                <a:solidFill>
                  <a:srgbClr val="000000"/>
                </a:solidFill>
                <a:ea typeface="ＭＳ Ｐゴシック" pitchFamily="108" charset="-128"/>
              </a:rPr>
              <a:t> переказу коштів (</a:t>
            </a:r>
            <a:r>
              <a:rPr lang="en-US" b="0" i="1" dirty="0">
                <a:solidFill>
                  <a:srgbClr val="000000"/>
                </a:solidFill>
                <a:ea typeface="ＭＳ Ｐゴシック" pitchFamily="108" charset="-128"/>
              </a:rPr>
              <a:t>Remit-To address</a:t>
            </a:r>
            <a:r>
              <a:rPr lang="uk-UA" b="0" i="1" dirty="0">
                <a:solidFill>
                  <a:srgbClr val="000000"/>
                </a:solidFill>
                <a:ea typeface="ＭＳ Ｐゴシック" pitchFamily="108" charset="-128"/>
              </a:rPr>
              <a:t>)</a:t>
            </a:r>
            <a:r>
              <a:rPr lang="en-US" b="0" i="1" dirty="0">
                <a:solidFill>
                  <a:srgbClr val="000000"/>
                </a:solidFill>
                <a:ea typeface="ＭＳ Ｐゴシック" pitchFamily="108" charset="-128"/>
              </a:rPr>
              <a:t>, </a:t>
            </a:r>
            <a:r>
              <a:rPr lang="uk-UA" b="0" i="1" dirty="0">
                <a:solidFill>
                  <a:srgbClr val="000000"/>
                </a:solidFill>
                <a:ea typeface="ＭＳ Ｐゴシック" pitchFamily="108" charset="-128"/>
              </a:rPr>
              <a:t>то статус відображатиметься як </a:t>
            </a:r>
            <a:r>
              <a:rPr lang="en-US" b="0" i="1" dirty="0">
                <a:solidFill>
                  <a:srgbClr val="000000"/>
                </a:solidFill>
                <a:ea typeface="ＭＳ Ｐゴシック" pitchFamily="108" charset="-128"/>
              </a:rPr>
              <a:t>‘On Hold’</a:t>
            </a:r>
            <a:r>
              <a:rPr lang="uk-UA" b="0" i="1" dirty="0">
                <a:solidFill>
                  <a:srgbClr val="000000"/>
                </a:solidFill>
                <a:ea typeface="ＭＳ Ｐゴシック" pitchFamily="108" charset="-128"/>
              </a:rPr>
              <a:t> (</a:t>
            </a:r>
            <a:r>
              <a:rPr lang="en-US" b="0" i="1" dirty="0">
                <a:solidFill>
                  <a:srgbClr val="000000"/>
                </a:solidFill>
                <a:ea typeface="ＭＳ Ｐゴシック" pitchFamily="108" charset="-128"/>
              </a:rPr>
              <a:t>‘</a:t>
            </a:r>
            <a:r>
              <a:rPr lang="uk-UA" b="0" i="1" dirty="0">
                <a:solidFill>
                  <a:srgbClr val="000000"/>
                </a:solidFill>
                <a:ea typeface="ＭＳ Ｐゴシック" pitchFamily="108" charset="-128"/>
              </a:rPr>
              <a:t>На очікуванні</a:t>
            </a:r>
            <a:r>
              <a:rPr lang="en-US" b="0" i="1" dirty="0">
                <a:solidFill>
                  <a:srgbClr val="000000"/>
                </a:solidFill>
                <a:ea typeface="ＭＳ Ｐゴシック" pitchFamily="108" charset="-128"/>
              </a:rPr>
              <a:t>’</a:t>
            </a:r>
            <a:r>
              <a:rPr lang="uk-UA" b="0" i="1" dirty="0">
                <a:solidFill>
                  <a:srgbClr val="000000"/>
                </a:solidFill>
                <a:ea typeface="ＭＳ Ｐゴシック" pitchFamily="108" charset="-128"/>
              </a:rPr>
              <a:t>).</a:t>
            </a: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Для контролю статусу рахунка (інвойсу) з домашньої сторінки клацніть гіперпосилання рахунка (інвойсу) в рядку меню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uk-UA" b="0" dirty="0">
                <a:solidFill>
                  <a:srgbClr val="000000"/>
                </a:solidFill>
                <a:ea typeface="ＭＳ Ｐゴシック" pitchFamily="108" charset="-128"/>
              </a:rPr>
              <a:t>Після того як рахунок (інвойс) затверджений і встановлена його відповідність  із замовленням на закупівлю, рахунок (інвойс) буде оплачений згідно зі стандартними умовами платежів </a:t>
            </a:r>
            <a:r>
              <a:rPr lang="en-US" b="0" dirty="0">
                <a:solidFill>
                  <a:srgbClr val="000000"/>
                </a:solidFill>
                <a:ea typeface="ＭＳ Ｐゴシック" pitchFamily="108" charset="-128"/>
              </a:rPr>
              <a:t>Jabil</a:t>
            </a:r>
            <a:r>
              <a:rPr lang="uk-UA" b="0" dirty="0">
                <a:solidFill>
                  <a:srgbClr val="000000"/>
                </a:solidFill>
                <a:ea typeface="ＭＳ Ｐゴシック" pitchFamily="108" charset="-128"/>
              </a:rPr>
              <a:t> або  на  договірних умовах,  що  погоджені між </a:t>
            </a:r>
            <a:r>
              <a:rPr lang="en-US" b="0" dirty="0">
                <a:solidFill>
                  <a:srgbClr val="000000"/>
                </a:solidFill>
                <a:ea typeface="ＭＳ Ｐゴシック" pitchFamily="108" charset="-128"/>
              </a:rPr>
              <a:t>Jabil</a:t>
            </a:r>
            <a:r>
              <a:rPr lang="uk-UA" b="0" dirty="0">
                <a:solidFill>
                  <a:srgbClr val="000000"/>
                </a:solidFill>
                <a:ea typeface="ＭＳ Ｐゴシック" pitchFamily="108" charset="-128"/>
              </a:rPr>
              <a:t> і постачальником. Платіжні реквізити  будуть відображені в </a:t>
            </a:r>
            <a:r>
              <a:rPr lang="en-US" b="0" dirty="0">
                <a:solidFill>
                  <a:srgbClr val="000000"/>
                </a:solidFill>
                <a:ea typeface="ＭＳ Ｐゴシック" pitchFamily="108" charset="-128"/>
              </a:rPr>
              <a:t>Coupa</a:t>
            </a:r>
            <a:r>
              <a:rPr lang="uk-UA" b="0" dirty="0">
                <a:solidFill>
                  <a:srgbClr val="000000"/>
                </a:solidFill>
                <a:ea typeface="ＭＳ Ｐゴシック" pitchFamily="108" charset="-128"/>
              </a:rPr>
              <a:t> та </a:t>
            </a:r>
            <a:r>
              <a:rPr lang="en-US" b="0" dirty="0">
                <a:solidFill>
                  <a:srgbClr val="000000"/>
                </a:solidFill>
                <a:ea typeface="ＭＳ Ｐゴシック" pitchFamily="108" charset="-128"/>
              </a:rPr>
              <a:t>CSP.</a:t>
            </a: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</p:txBody>
      </p:sp>
      <p:sp>
        <p:nvSpPr>
          <p:cNvPr id="61445" name="Rectangle 18"/>
          <p:cNvSpPr>
            <a:spLocks noChangeArrowheads="1"/>
          </p:cNvSpPr>
          <p:nvPr/>
        </p:nvSpPr>
        <p:spPr bwMode="auto">
          <a:xfrm>
            <a:off x="3156017" y="4009690"/>
            <a:ext cx="1044575" cy="211137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4292706"/>
      </p:ext>
    </p:extLst>
  </p:cSld>
  <p:clrMapOvr>
    <a:masterClrMapping/>
  </p:clrMapOvr>
  <p:transition spd="slow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 </a:t>
            </a:r>
            <a:r>
              <a:rPr lang="uk-UA" altLang="en-US" dirty="0"/>
              <a:t>Статус рахунку  (інвойсу)</a:t>
            </a:r>
            <a:endParaRPr lang="en-US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29609" y="987999"/>
            <a:ext cx="8329480" cy="2489489"/>
          </a:xfrm>
        </p:spPr>
        <p:txBody>
          <a:bodyPr/>
          <a:lstStyle/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Постачальник  має змогу переглядати   наступні статуси рахунків (інвойсів)  у системі 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CSP:</a:t>
            </a: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Робочий варіант (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Draft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)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 Робочий варіант рахунку (інвойсу), який ще не був поданий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У процесі обробки   (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Processing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)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 Invoice that is between invoice being submitted by the Supplier and the submission being recorded in Jabil’s instance.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Рахунок (інвойс) на стадії подання  Постачальником  та реєстрацією  подання рахунку (інвойсу)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з боку 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Jabil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endParaRPr lang="en-US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Очікування  погодження (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Pending Approval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) 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–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Це може включати  очікування на отримання або очікування на погодження. </a:t>
            </a:r>
            <a:endParaRPr lang="en-GB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Спірний (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Disputed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)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–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Рахунок (інвойс),  щодо якого мають місце спірні питання з боку бізнес-підрозділу або  відділу розрахунків служби фінансів  (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AP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)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  <a:endParaRPr lang="en-US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Погоджено (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Approved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)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Погоджений рахунок (інвойс),  готовий до оплати  відповідно до умов  здійснення оплати  або  такий, що підлягає оплаті негайно, якщо  оплата по ньому прострочена. </a:t>
            </a:r>
            <a:endParaRPr lang="en-US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Анульовано (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Voided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)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-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Рахунок (інвойс), який було анульовано, після того як був повністю завершений процес його погодження та обробки. </a:t>
            </a:r>
            <a:endParaRPr lang="en-GB" kern="0" dirty="0">
              <a:solidFill>
                <a:srgbClr val="000000"/>
              </a:solidFill>
              <a:ea typeface="ＭＳ Ｐゴシック" pitchFamily="108" charset="-128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CC76A2D-1372-4131-882C-3C94BB59E666}"/>
              </a:ext>
            </a:extLst>
          </p:cNvPr>
          <p:cNvSpPr txBox="1">
            <a:spLocks/>
          </p:cNvSpPr>
          <p:nvPr/>
        </p:nvSpPr>
        <p:spPr bwMode="auto">
          <a:xfrm>
            <a:off x="752475" y="4081026"/>
            <a:ext cx="76390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2pPr>
            <a:lvl3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3pPr>
            <a:lvl4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4pPr>
            <a:lvl5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5pPr>
            <a:lvl6pPr marL="4572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6pPr>
            <a:lvl7pPr marL="9144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7pPr>
            <a:lvl8pPr marL="13716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8pPr>
            <a:lvl9pPr marL="18288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9pPr>
          </a:lstStyle>
          <a:p>
            <a:pPr defTabSz="914400"/>
            <a:r>
              <a:rPr lang="uk-UA" altLang="en-US" dirty="0"/>
              <a:t>Інформація щодо оплати </a:t>
            </a:r>
            <a:endParaRPr lang="en-US" alt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0D698799-54D6-42F5-BE2E-484F3FEB0FF5}"/>
              </a:ext>
            </a:extLst>
          </p:cNvPr>
          <p:cNvSpPr txBox="1">
            <a:spLocks/>
          </p:cNvSpPr>
          <p:nvPr/>
        </p:nvSpPr>
        <p:spPr bwMode="auto">
          <a:xfrm>
            <a:off x="678047" y="4599745"/>
            <a:ext cx="8210772" cy="112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ts val="60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4163" indent="-284163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74675" indent="-230188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3913" indent="-284163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8000" indent="-2304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371600" indent="-2844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645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1775" indent="-231775" defTabSz="914400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 Постачальник має змогу переглядати  статус. Інформацію про оплату  кожного  рахунку (інвойсу) у системі 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CSP:</a:t>
            </a:r>
          </a:p>
          <a:p>
            <a:pPr marL="742950" lvl="1" indent="-285750" defTabSz="91440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Так (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Yes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)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Рахунок (інвойс) був оплачений, наявна інформація про його оплату, включаючи дату здійснення оплати та сплачену суму. </a:t>
            </a:r>
            <a:endParaRPr lang="en-GB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 defTabSz="91440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Ні (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No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)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Рахунок (інвойс) не був  оплачений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4D849E3-7E98-4436-BB81-5B15768124B2}"/>
              </a:ext>
            </a:extLst>
          </p:cNvPr>
          <p:cNvSpPr txBox="1">
            <a:spLocks/>
          </p:cNvSpPr>
          <p:nvPr/>
        </p:nvSpPr>
        <p:spPr bwMode="auto">
          <a:xfrm>
            <a:off x="752475" y="5814581"/>
            <a:ext cx="7906615" cy="484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70000"/>
              </a:lnSpc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70000"/>
              </a:lnSpc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2pPr>
            <a:lvl3pPr>
              <a:lnSpc>
                <a:spcPct val="70000"/>
              </a:lnSpc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3pPr>
            <a:lvl4pPr>
              <a:lnSpc>
                <a:spcPct val="70000"/>
              </a:lnSpc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4pPr>
            <a:lvl5pPr>
              <a:lnSpc>
                <a:spcPct val="70000"/>
              </a:lnSpc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5pPr>
            <a:lvl6pPr marL="45720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6pPr>
            <a:lvl7pPr marL="91440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7pPr>
            <a:lvl8pPr marL="137160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8pPr>
            <a:lvl9pPr marL="182880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9pPr>
          </a:lstStyle>
          <a:p>
            <a:r>
              <a:rPr lang="uk-UA" sz="2300" dirty="0">
                <a:solidFill>
                  <a:srgbClr val="000000"/>
                </a:solidFill>
              </a:rPr>
              <a:t> Якщо ви маєте бажання мати обліковий запис  у системі </a:t>
            </a:r>
            <a:r>
              <a:rPr lang="en-US" sz="2300" dirty="0">
                <a:solidFill>
                  <a:srgbClr val="000000"/>
                </a:solidFill>
              </a:rPr>
              <a:t>CSP</a:t>
            </a:r>
            <a:r>
              <a:rPr lang="uk-UA" sz="2300" dirty="0">
                <a:solidFill>
                  <a:srgbClr val="000000"/>
                </a:solidFill>
              </a:rPr>
              <a:t>,  прохання звернутися 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uk-UA" sz="2300" dirty="0">
                <a:solidFill>
                  <a:srgbClr val="000000"/>
                </a:solidFill>
              </a:rPr>
              <a:t> до </a:t>
            </a:r>
            <a:r>
              <a:rPr lang="en-US" sz="2300" dirty="0">
                <a:solidFill>
                  <a:srgbClr val="000000"/>
                </a:solidFill>
              </a:rPr>
              <a:t>Jabil (</a:t>
            </a:r>
            <a:r>
              <a:rPr lang="uk-UA" sz="2300" b="1" dirty="0">
                <a:solidFill>
                  <a:srgbClr val="000000"/>
                </a:solidFill>
              </a:rPr>
              <a:t>Безкоштовно)</a:t>
            </a:r>
            <a:r>
              <a:rPr lang="en-US" sz="2300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28875303"/>
      </p:ext>
    </p:extLst>
  </p:cSld>
  <p:clrMapOvr>
    <a:masterClrMapping/>
  </p:clrMapOvr>
  <p:transition spd="slow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dirty="0"/>
              <a:t>Оновлення налаштувань  профілю</a:t>
            </a:r>
            <a:endParaRPr lang="en-US" altLang="en-US" dirty="0"/>
          </a:p>
        </p:txBody>
      </p:sp>
      <p:sp>
        <p:nvSpPr>
          <p:cNvPr id="2662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757238"/>
          </a:xfrm>
        </p:spPr>
        <p:txBody>
          <a:bodyPr/>
          <a:lstStyle/>
          <a:p>
            <a:pPr marL="285750" indent="-28575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Є доступним, як тільки Ви клацнете на надіслане електронною поштою посилання й зареєструєтесь на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CSP.</a:t>
            </a:r>
          </a:p>
          <a:p>
            <a:pPr marL="285750" indent="-28575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Клацніть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Profile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(Профіль) 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із Рядка меню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6" y="1908176"/>
            <a:ext cx="7639049" cy="4214418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19"/>
          <p:cNvSpPr>
            <a:spLocks noChangeArrowheads="1"/>
          </p:cNvSpPr>
          <p:nvPr/>
        </p:nvSpPr>
        <p:spPr bwMode="auto">
          <a:xfrm>
            <a:off x="1382624" y="2230462"/>
            <a:ext cx="531209" cy="293798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</p:spTree>
  </p:cSld>
  <p:clrMapOvr>
    <a:masterClrMapping/>
  </p:clrMapOvr>
  <p:transition spd="slow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dirty="0"/>
              <a:t>Оновлення налаштувань  профілю</a:t>
            </a:r>
            <a:endParaRPr lang="en-US" altLang="en-US" dirty="0"/>
          </a:p>
        </p:txBody>
      </p:sp>
      <p:sp>
        <p:nvSpPr>
          <p:cNvPr id="80899" name="Text Placeholder 2"/>
          <p:cNvSpPr txBox="1">
            <a:spLocks/>
          </p:cNvSpPr>
          <p:nvPr/>
        </p:nvSpPr>
        <p:spPr bwMode="auto">
          <a:xfrm>
            <a:off x="1986915" y="1510322"/>
            <a:ext cx="2225675" cy="77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Aft>
                <a:spcPts val="60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Aft>
                <a:spcPts val="60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284163" indent="-284163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574675" indent="-230188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823913" indent="-284163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81113" indent="-284163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738313" indent="-284163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95513" indent="-284163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652713" indent="-284163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lang="uk-UA" altLang="en-US" spc="-30" dirty="0"/>
              <a:t>Для початку заповніть Ваш Загальний профіль (</a:t>
            </a:r>
            <a:r>
              <a:rPr lang="en-US" altLang="en-US" spc="-30" dirty="0"/>
              <a:t>Public Profile</a:t>
            </a:r>
            <a:r>
              <a:rPr lang="uk-UA" altLang="en-US" spc="-30" dirty="0"/>
              <a:t>)</a:t>
            </a:r>
            <a:r>
              <a:rPr lang="en-US" altLang="en-US" spc="-30" dirty="0"/>
              <a:t>: </a:t>
            </a:r>
          </a:p>
        </p:txBody>
      </p:sp>
      <p:sp>
        <p:nvSpPr>
          <p:cNvPr id="9" name="Rectangle 8"/>
          <p:cNvSpPr txBox="1">
            <a:spLocks noChangeArrowheads="1"/>
          </p:cNvSpPr>
          <p:nvPr/>
        </p:nvSpPr>
        <p:spPr>
          <a:xfrm>
            <a:off x="1490798" y="2444496"/>
            <a:ext cx="2604608" cy="2032253"/>
          </a:xfrm>
          <a:prstGeom prst="rect">
            <a:avLst/>
          </a:prstGeom>
        </p:spPr>
        <p:txBody>
          <a:bodyPr tIns="0"/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ts val="60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4163" indent="-284163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74675" indent="-230188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3913" indent="-284163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8000" indent="-2304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371600" indent="-2844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645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defTabSz="9144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uk-UA" sz="1200" kern="0" dirty="0">
                <a:solidFill>
                  <a:srgbClr val="000000"/>
                </a:solidFill>
                <a:ea typeface="ＭＳ Ｐゴシック"/>
              </a:rPr>
              <a:t>Клацніть</a:t>
            </a:r>
            <a:r>
              <a:rPr lang="en-US" sz="1200" kern="0" dirty="0">
                <a:solidFill>
                  <a:srgbClr val="000000"/>
                </a:solidFill>
                <a:ea typeface="ＭＳ Ｐゴシック"/>
              </a:rPr>
              <a:t> Profile</a:t>
            </a:r>
            <a:r>
              <a:rPr lang="uk-UA" sz="1200" kern="0" dirty="0">
                <a:solidFill>
                  <a:srgbClr val="000000"/>
                </a:solidFill>
                <a:ea typeface="ＭＳ Ｐゴシック"/>
              </a:rPr>
              <a:t> (Профіль)</a:t>
            </a:r>
            <a:r>
              <a:rPr lang="en-US" sz="120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uk-UA" sz="1200" b="0" kern="0" dirty="0">
                <a:solidFill>
                  <a:srgbClr val="000000"/>
                </a:solidFill>
                <a:ea typeface="ＭＳ Ｐゴシック"/>
              </a:rPr>
              <a:t>із Рядка меню</a:t>
            </a:r>
            <a:r>
              <a:rPr lang="en-US" sz="1200" b="0" kern="0" dirty="0">
                <a:solidFill>
                  <a:srgbClr val="000000"/>
                </a:solidFill>
                <a:ea typeface="ＭＳ Ｐゴシック"/>
              </a:rPr>
              <a:t>.</a:t>
            </a:r>
          </a:p>
          <a:p>
            <a:pPr marL="228600" indent="-228600" defTabSz="9144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uk-UA" sz="1200" b="0" kern="0" dirty="0">
                <a:solidFill>
                  <a:srgbClr val="000000"/>
                </a:solidFill>
                <a:ea typeface="ＭＳ Ｐゴシック"/>
              </a:rPr>
              <a:t>Клацніть</a:t>
            </a:r>
            <a:r>
              <a:rPr lang="en-US" sz="1200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sz="1200" kern="0" dirty="0">
                <a:solidFill>
                  <a:srgbClr val="000000"/>
                </a:solidFill>
                <a:ea typeface="ＭＳ Ｐゴシック"/>
              </a:rPr>
              <a:t>Edit Profile</a:t>
            </a:r>
            <a:r>
              <a:rPr lang="uk-UA" sz="1200" kern="0" dirty="0">
                <a:solidFill>
                  <a:srgbClr val="000000"/>
                </a:solidFill>
                <a:ea typeface="ＭＳ Ｐゴシック"/>
              </a:rPr>
              <a:t> (Редагувати профіль)</a:t>
            </a:r>
            <a:r>
              <a:rPr lang="en-US" sz="1200" b="0" kern="0" dirty="0">
                <a:solidFill>
                  <a:srgbClr val="000000"/>
                </a:solidFill>
                <a:ea typeface="ＭＳ Ｐゴシック"/>
              </a:rPr>
              <a:t>.</a:t>
            </a:r>
          </a:p>
          <a:p>
            <a:pPr marL="228600" indent="-228600" defTabSz="9144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uk-UA" sz="1200" kern="0" dirty="0">
                <a:solidFill>
                  <a:srgbClr val="000000"/>
                </a:solidFill>
                <a:ea typeface="ＭＳ Ｐゴシック"/>
              </a:rPr>
              <a:t>Введіть  інформацію  про  Вашу компанію </a:t>
            </a:r>
            <a:r>
              <a:rPr lang="uk-UA" sz="1200" b="0" kern="0" dirty="0">
                <a:solidFill>
                  <a:srgbClr val="000000"/>
                </a:solidFill>
                <a:ea typeface="ＭＳ Ｐゴシック"/>
              </a:rPr>
              <a:t>у відповідні поля.</a:t>
            </a:r>
            <a:endParaRPr lang="en-US" sz="1200" b="0" kern="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defTabSz="9144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uk-UA" sz="1200" b="0" kern="0" dirty="0">
                <a:solidFill>
                  <a:srgbClr val="000000"/>
                </a:solidFill>
                <a:ea typeface="ＭＳ Ｐゴシック"/>
              </a:rPr>
              <a:t>Обов'язкові для заповнення поля позначені зірочкою</a:t>
            </a:r>
            <a:r>
              <a:rPr lang="en-US" sz="1200" b="0" kern="0" dirty="0">
                <a:solidFill>
                  <a:srgbClr val="000000"/>
                </a:solidFill>
                <a:ea typeface="ＭＳ Ｐゴシック"/>
              </a:rPr>
              <a:t>.</a:t>
            </a:r>
          </a:p>
          <a:p>
            <a:pPr marL="228600" indent="-228600" defTabSz="9144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uk-UA" sz="1200" b="0" kern="0" dirty="0">
                <a:solidFill>
                  <a:srgbClr val="000000"/>
                </a:solidFill>
                <a:ea typeface="ＭＳ Ｐゴシック"/>
              </a:rPr>
              <a:t>Клацніть</a:t>
            </a:r>
            <a:r>
              <a:rPr lang="en-US" sz="1200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US" sz="1200" kern="0" dirty="0">
                <a:solidFill>
                  <a:srgbClr val="000000"/>
                </a:solidFill>
                <a:ea typeface="ＭＳ Ｐゴシック"/>
              </a:rPr>
              <a:t>Save</a:t>
            </a:r>
            <a:r>
              <a:rPr lang="uk-UA" sz="1200" kern="0" dirty="0">
                <a:solidFill>
                  <a:srgbClr val="000000"/>
                </a:solidFill>
                <a:ea typeface="ＭＳ Ｐゴシック"/>
              </a:rPr>
              <a:t> (Зберегти) </a:t>
            </a:r>
            <a:r>
              <a:rPr lang="uk-UA" sz="1200" b="0" kern="0" dirty="0">
                <a:solidFill>
                  <a:srgbClr val="000000"/>
                </a:solidFill>
                <a:ea typeface="ＭＳ Ｐゴシック"/>
              </a:rPr>
              <a:t>по завершенні</a:t>
            </a:r>
            <a:r>
              <a:rPr lang="en-US" sz="1200" b="0" kern="0" dirty="0">
                <a:solidFill>
                  <a:srgbClr val="000000"/>
                </a:solidFill>
                <a:ea typeface="ＭＳ Ｐゴシック"/>
              </a:rPr>
              <a:t>. </a:t>
            </a:r>
            <a:endParaRPr lang="en-US" sz="1100" b="0" kern="0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42975" y="4979988"/>
            <a:ext cx="3213100" cy="835025"/>
          </a:xfrm>
          <a:prstGeom prst="rect">
            <a:avLst/>
          </a:prstGeom>
          <a:noFill/>
          <a:ln w="34925" cap="flat" cmpd="sng" algn="ctr">
            <a:solidFill>
              <a:srgbClr val="F0AB00"/>
            </a:solidFill>
            <a:prstDash val="solid"/>
          </a:ln>
          <a:effectLst/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100" b="1" dirty="0">
                <a:latin typeface="+mn-lt"/>
              </a:rPr>
              <a:t>Примітка</a:t>
            </a:r>
            <a:r>
              <a:rPr lang="en-US" sz="1100" dirty="0">
                <a:latin typeface="+mn-lt"/>
              </a:rPr>
              <a:t>: </a:t>
            </a:r>
            <a:r>
              <a:rPr lang="uk-UA" sz="1100" dirty="0">
                <a:latin typeface="+mn-lt"/>
              </a:rPr>
              <a:t>Коли це дозволено для конкретного клієнта, користувач має доступ до всіх замовлень на закупівлю й може створювати рахунки (інвойси) для даного клієнта</a:t>
            </a:r>
            <a:r>
              <a:rPr lang="en-US" sz="1100" dirty="0">
                <a:latin typeface="+mn-lt"/>
              </a:rPr>
              <a:t>.</a:t>
            </a:r>
            <a:endParaRPr lang="en-US" sz="1100" kern="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647700" y="1012821"/>
            <a:ext cx="1339215" cy="1554480"/>
          </a:xfrm>
          <a:custGeom>
            <a:avLst/>
            <a:gdLst>
              <a:gd name="T0" fmla="*/ 722 w 722"/>
              <a:gd name="T1" fmla="*/ 626 h 834"/>
              <a:gd name="T2" fmla="*/ 361 w 722"/>
              <a:gd name="T3" fmla="*/ 834 h 834"/>
              <a:gd name="T4" fmla="*/ 0 w 722"/>
              <a:gd name="T5" fmla="*/ 626 h 834"/>
              <a:gd name="T6" fmla="*/ 0 w 722"/>
              <a:gd name="T7" fmla="*/ 208 h 834"/>
              <a:gd name="T8" fmla="*/ 361 w 722"/>
              <a:gd name="T9" fmla="*/ 0 h 834"/>
              <a:gd name="T10" fmla="*/ 722 w 722"/>
              <a:gd name="T11" fmla="*/ 208 h 834"/>
              <a:gd name="T12" fmla="*/ 722 w 722"/>
              <a:gd name="T13" fmla="*/ 626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22" h="834">
                <a:moveTo>
                  <a:pt x="722" y="626"/>
                </a:moveTo>
                <a:lnTo>
                  <a:pt x="361" y="834"/>
                </a:lnTo>
                <a:lnTo>
                  <a:pt x="0" y="626"/>
                </a:lnTo>
                <a:lnTo>
                  <a:pt x="0" y="208"/>
                </a:lnTo>
                <a:lnTo>
                  <a:pt x="361" y="0"/>
                </a:lnTo>
                <a:lnTo>
                  <a:pt x="722" y="208"/>
                </a:lnTo>
                <a:lnTo>
                  <a:pt x="722" y="626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uk-UA" sz="1400" b="1" dirty="0">
                <a:solidFill>
                  <a:schemeClr val="bg1"/>
                </a:solidFill>
                <a:latin typeface="+mn-lt"/>
              </a:rPr>
              <a:t>Редагування інформації про </a:t>
            </a:r>
            <a:r>
              <a:rPr lang="en-US" sz="14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uk-UA" sz="1400" b="1" dirty="0">
                <a:solidFill>
                  <a:schemeClr val="bg1"/>
                </a:solidFill>
                <a:latin typeface="+mn-lt"/>
              </a:rPr>
              <a:t>компанію</a:t>
            </a:r>
            <a:endParaRPr lang="en-US" sz="1400" b="1" dirty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80904" name="Group 12"/>
          <p:cNvGrpSpPr>
            <a:grpSpLocks/>
          </p:cNvGrpSpPr>
          <p:nvPr/>
        </p:nvGrpSpPr>
        <p:grpSpPr bwMode="auto">
          <a:xfrm>
            <a:off x="4212590" y="1012821"/>
            <a:ext cx="4361496" cy="2201614"/>
            <a:chOff x="3884025" y="521624"/>
            <a:chExt cx="4737721" cy="2201999"/>
          </a:xfrm>
        </p:grpSpPr>
        <p:sp>
          <p:nvSpPr>
            <p:cNvPr id="14" name="Text Placeholder 2"/>
            <p:cNvSpPr txBox="1">
              <a:spLocks/>
            </p:cNvSpPr>
            <p:nvPr/>
          </p:nvSpPr>
          <p:spPr bwMode="auto">
            <a:xfrm>
              <a:off x="5686752" y="1207544"/>
              <a:ext cx="2934994" cy="5827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marL="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2" charset="2"/>
                <a:buNone/>
                <a:defRPr sz="18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2000" b="1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91440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800" b="1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37160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2" charset="2"/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182880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Arial" pitchFamily="34" charset="0"/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286000" indent="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743200" indent="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200400" indent="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657600" indent="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>
                <a:defRPr/>
              </a:pPr>
              <a:r>
                <a:rPr lang="uk-UA" sz="1400" kern="0" dirty="0"/>
                <a:t>Для додавання нових Адрес переказу коштів</a:t>
              </a:r>
              <a:r>
                <a:rPr lang="en-US" sz="1400" kern="0" dirty="0"/>
                <a:t>:</a:t>
              </a:r>
            </a:p>
            <a:p>
              <a:pPr>
                <a:defRPr/>
              </a:pPr>
              <a:endParaRPr lang="en-US" sz="1400" kern="0" dirty="0"/>
            </a:p>
            <a:p>
              <a:pPr>
                <a:defRPr/>
              </a:pPr>
              <a:endParaRPr lang="en-US" sz="1400" kern="0" dirty="0"/>
            </a:p>
          </p:txBody>
        </p:sp>
        <p:sp>
          <p:nvSpPr>
            <p:cNvPr id="15" name="Rectangle 8"/>
            <p:cNvSpPr txBox="1">
              <a:spLocks noChangeArrowheads="1"/>
            </p:cNvSpPr>
            <p:nvPr/>
          </p:nvSpPr>
          <p:spPr bwMode="auto">
            <a:xfrm>
              <a:off x="5164247" y="1953550"/>
              <a:ext cx="3457499" cy="7700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marL="228600" indent="-22860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71500" indent="-22860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1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914400" indent="-22860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Char char="•"/>
                <a:defRPr sz="1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254125" indent="-225425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2" charset="2"/>
                <a:buChar char=""/>
                <a:defRPr sz="14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1600200" indent="-231775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Arial" pitchFamily="34" charset="0"/>
                <a:buChar char="-"/>
                <a:defRPr sz="140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057400" indent="-231775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»"/>
                <a:defRPr sz="16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514600" indent="-231775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»"/>
                <a:defRPr sz="16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2971800" indent="-231775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»"/>
                <a:defRPr sz="16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429000" indent="-231775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»"/>
                <a:defRPr sz="16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>
                <a:defRPr/>
              </a:pPr>
              <a:r>
                <a:rPr lang="uk-UA" sz="1200" kern="0" spc="-30" dirty="0"/>
                <a:t>Клацніть</a:t>
              </a:r>
              <a:r>
                <a:rPr lang="en-US" sz="1200" kern="0" spc="-30" dirty="0"/>
                <a:t> </a:t>
              </a:r>
              <a:r>
                <a:rPr lang="en-US" sz="1200" b="1" kern="0" spc="-30" dirty="0"/>
                <a:t>Admin</a:t>
              </a:r>
              <a:r>
                <a:rPr lang="uk-UA" sz="1200" b="1" kern="0" spc="-30" dirty="0"/>
                <a:t> (Адміністратор)</a:t>
              </a:r>
              <a:r>
                <a:rPr lang="en-US" sz="1200" b="1" kern="0" spc="-30" dirty="0"/>
                <a:t> </a:t>
              </a:r>
              <a:r>
                <a:rPr lang="uk-UA" sz="1200" kern="0" spc="-30" dirty="0">
                  <a:solidFill>
                    <a:srgbClr val="000000"/>
                  </a:solidFill>
                  <a:ea typeface="ＭＳ Ｐゴシック"/>
                </a:rPr>
                <a:t>із Рядка меню й услід за цим вкладку </a:t>
              </a:r>
              <a:r>
                <a:rPr lang="en-US" sz="1200" b="1" kern="0" spc="-30" dirty="0"/>
                <a:t>E-Invoicing Setup</a:t>
              </a:r>
              <a:r>
                <a:rPr lang="uk-UA" sz="1200" b="1" kern="0" spc="-30" dirty="0"/>
                <a:t> (Встановлення електронного виставлення рахунків) </a:t>
              </a:r>
              <a:r>
                <a:rPr lang="uk-UA" sz="1200" kern="0" spc="-30" dirty="0"/>
                <a:t>зліва</a:t>
              </a:r>
              <a:r>
                <a:rPr lang="en-US" sz="1200" kern="0" spc="-30" dirty="0"/>
                <a:t>.</a:t>
              </a:r>
            </a:p>
            <a:p>
              <a:pPr>
                <a:defRPr/>
              </a:pPr>
              <a:r>
                <a:rPr lang="uk-UA" sz="1200" kern="0" dirty="0"/>
                <a:t>Клацніть кнопку</a:t>
              </a:r>
              <a:r>
                <a:rPr lang="en-US" sz="1200" kern="0" dirty="0"/>
                <a:t> </a:t>
              </a:r>
              <a:r>
                <a:rPr lang="en-US" sz="1200" b="1" kern="0" dirty="0"/>
                <a:t>Add Legal Entity</a:t>
              </a:r>
              <a:r>
                <a:rPr lang="uk-UA" sz="1200" b="1" kern="0" dirty="0"/>
                <a:t> (Додати юридичну особу)</a:t>
              </a:r>
              <a:r>
                <a:rPr lang="en-US" sz="1200" b="1" kern="0" dirty="0"/>
                <a:t> </a:t>
              </a:r>
              <a:r>
                <a:rPr lang="uk-UA" sz="1200" kern="0" dirty="0"/>
                <a:t>для пуску</a:t>
              </a:r>
              <a:r>
                <a:rPr lang="en-US" sz="1200" kern="0" dirty="0"/>
                <a:t>.</a:t>
              </a:r>
            </a:p>
          </p:txBody>
        </p:sp>
        <p:sp>
          <p:nvSpPr>
            <p:cNvPr id="16" name="Freeform 18"/>
            <p:cNvSpPr>
              <a:spLocks noChangeAspect="1"/>
            </p:cNvSpPr>
            <p:nvPr/>
          </p:nvSpPr>
          <p:spPr bwMode="auto">
            <a:xfrm>
              <a:off x="3884025" y="521624"/>
              <a:ext cx="1735544" cy="1554752"/>
            </a:xfrm>
            <a:custGeom>
              <a:avLst/>
              <a:gdLst>
                <a:gd name="T0" fmla="*/ 723 w 723"/>
                <a:gd name="T1" fmla="*/ 626 h 836"/>
                <a:gd name="T2" fmla="*/ 362 w 723"/>
                <a:gd name="T3" fmla="*/ 836 h 836"/>
                <a:gd name="T4" fmla="*/ 0 w 723"/>
                <a:gd name="T5" fmla="*/ 626 h 836"/>
                <a:gd name="T6" fmla="*/ 0 w 723"/>
                <a:gd name="T7" fmla="*/ 210 h 836"/>
                <a:gd name="T8" fmla="*/ 362 w 723"/>
                <a:gd name="T9" fmla="*/ 0 h 836"/>
                <a:gd name="T10" fmla="*/ 723 w 723"/>
                <a:gd name="T11" fmla="*/ 210 h 836"/>
                <a:gd name="T12" fmla="*/ 723 w 723"/>
                <a:gd name="T13" fmla="*/ 626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3" h="836">
                  <a:moveTo>
                    <a:pt x="723" y="626"/>
                  </a:moveTo>
                  <a:lnTo>
                    <a:pt x="362" y="836"/>
                  </a:lnTo>
                  <a:lnTo>
                    <a:pt x="0" y="626"/>
                  </a:lnTo>
                  <a:lnTo>
                    <a:pt x="0" y="210"/>
                  </a:lnTo>
                  <a:lnTo>
                    <a:pt x="362" y="0"/>
                  </a:lnTo>
                  <a:lnTo>
                    <a:pt x="723" y="210"/>
                  </a:lnTo>
                  <a:lnTo>
                    <a:pt x="723" y="62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+mn-lt"/>
                </a:rPr>
                <a:t>Додавання Адреси  переказу коштів </a:t>
              </a:r>
              <a:endParaRPr lang="en-US" sz="1400" b="1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80905" name="Group 17"/>
          <p:cNvGrpSpPr>
            <a:grpSpLocks/>
          </p:cNvGrpSpPr>
          <p:nvPr/>
        </p:nvGrpSpPr>
        <p:grpSpPr bwMode="auto">
          <a:xfrm>
            <a:off x="4280759" y="3308624"/>
            <a:ext cx="4809264" cy="3273151"/>
            <a:chOff x="3493321" y="2813216"/>
            <a:chExt cx="5130950" cy="3259200"/>
          </a:xfrm>
        </p:grpSpPr>
        <p:sp>
          <p:nvSpPr>
            <p:cNvPr id="19" name="Text Placeholder 2"/>
            <p:cNvSpPr txBox="1">
              <a:spLocks/>
            </p:cNvSpPr>
            <p:nvPr/>
          </p:nvSpPr>
          <p:spPr bwMode="auto">
            <a:xfrm>
              <a:off x="5161899" y="3220533"/>
              <a:ext cx="3110563" cy="1337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marL="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2" charset="2"/>
                <a:buNone/>
                <a:defRPr sz="18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2000" b="1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91440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800" b="1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37160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2" charset="2"/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182880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Arial" pitchFamily="34" charset="0"/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286000" indent="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743200" indent="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200400" indent="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657600" indent="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>
                <a:defRPr/>
              </a:pPr>
              <a:r>
                <a:rPr lang="uk-UA" sz="1400" kern="0" dirty="0"/>
                <a:t>Уможливлює</a:t>
              </a:r>
              <a:r>
                <a:rPr lang="en-US" sz="1400" kern="0" dirty="0"/>
                <a:t> </a:t>
              </a:r>
              <a:r>
                <a:rPr lang="uk-UA" sz="1400" kern="0" dirty="0"/>
                <a:t>доступ додаткових користувачів до Вашого облікового запису постачальника для виконання всіх завдань</a:t>
              </a:r>
              <a:r>
                <a:rPr lang="en-US" sz="1400" kern="0" dirty="0"/>
                <a:t>.</a:t>
              </a:r>
            </a:p>
            <a:p>
              <a:pPr>
                <a:defRPr/>
              </a:pPr>
              <a:endParaRPr lang="en-US" sz="1400" kern="0" dirty="0"/>
            </a:p>
          </p:txBody>
        </p:sp>
        <p:sp>
          <p:nvSpPr>
            <p:cNvPr id="20" name="Rectangle 8"/>
            <p:cNvSpPr txBox="1">
              <a:spLocks noChangeArrowheads="1"/>
            </p:cNvSpPr>
            <p:nvPr/>
          </p:nvSpPr>
          <p:spPr bwMode="auto">
            <a:xfrm>
              <a:off x="4640722" y="4166473"/>
              <a:ext cx="3983549" cy="1905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marL="228600" indent="-22860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71500" indent="-22860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1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914400" indent="-22860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Char char="•"/>
                <a:defRPr sz="1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254125" indent="-225425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2" charset="2"/>
                <a:buChar char=""/>
                <a:defRPr sz="14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1600200" indent="-231775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Arial" pitchFamily="34" charset="0"/>
                <a:buChar char="-"/>
                <a:defRPr sz="140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057400" indent="-231775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»"/>
                <a:defRPr sz="16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514600" indent="-231775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»"/>
                <a:defRPr sz="16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2971800" indent="-231775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»"/>
                <a:defRPr sz="16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429000" indent="-231775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»"/>
                <a:defRPr sz="16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>
                <a:lnSpc>
                  <a:spcPct val="80000"/>
                </a:lnSpc>
                <a:defRPr/>
              </a:pPr>
              <a:r>
                <a:rPr lang="uk-UA" sz="1200" kern="0" spc="-30" dirty="0"/>
                <a:t>Клацніть</a:t>
              </a:r>
              <a:r>
                <a:rPr lang="en-US" sz="1200" kern="0" spc="-30" dirty="0"/>
                <a:t> </a:t>
              </a:r>
              <a:r>
                <a:rPr lang="en-US" sz="1200" b="1" kern="0" spc="-30" dirty="0"/>
                <a:t>Admin</a:t>
              </a:r>
              <a:r>
                <a:rPr lang="uk-UA" sz="1200" b="1" kern="0" spc="-30" dirty="0"/>
                <a:t> (Адміністратор)</a:t>
              </a:r>
              <a:r>
                <a:rPr lang="en-US" sz="1200" b="1" kern="0" spc="-30" dirty="0"/>
                <a:t> </a:t>
              </a:r>
              <a:r>
                <a:rPr lang="uk-UA" sz="1200" kern="0" spc="-30" dirty="0">
                  <a:solidFill>
                    <a:srgbClr val="000000"/>
                  </a:solidFill>
                  <a:ea typeface="ＭＳ Ｐゴシック"/>
                </a:rPr>
                <a:t>із Рядка меню й услід за цим вкладку </a:t>
              </a:r>
              <a:r>
                <a:rPr lang="en-US" sz="1200" b="1" kern="0" spc="-30" dirty="0"/>
                <a:t>User</a:t>
              </a:r>
              <a:r>
                <a:rPr lang="uk-UA" sz="1200" b="1" kern="0" spc="-30" dirty="0"/>
                <a:t> (Користувач)</a:t>
              </a:r>
              <a:r>
                <a:rPr lang="en-US" sz="1200" kern="0" spc="-30" dirty="0"/>
                <a:t> </a:t>
              </a:r>
              <a:r>
                <a:rPr lang="uk-UA" sz="1200" kern="0" spc="-30" dirty="0"/>
                <a:t>зліва та клацніть</a:t>
              </a:r>
              <a:r>
                <a:rPr lang="en-US" sz="1200" kern="0" spc="-30" dirty="0"/>
                <a:t> </a:t>
              </a:r>
              <a:r>
                <a:rPr lang="en-US" sz="1200" b="1" kern="0" spc="-30" dirty="0"/>
                <a:t>Invite User</a:t>
              </a:r>
              <a:r>
                <a:rPr lang="uk-UA" sz="1200" b="1" kern="0" spc="-30" dirty="0"/>
                <a:t> (Запросити користувача)</a:t>
              </a:r>
              <a:r>
                <a:rPr lang="en-US" sz="1200" b="1" kern="0" spc="-30" dirty="0"/>
                <a:t>.</a:t>
              </a:r>
              <a:r>
                <a:rPr lang="en-US" sz="1200" kern="0" spc="-30" dirty="0"/>
                <a:t> </a:t>
              </a:r>
            </a:p>
            <a:p>
              <a:pPr>
                <a:lnSpc>
                  <a:spcPct val="80000"/>
                </a:lnSpc>
                <a:defRPr/>
              </a:pPr>
              <a:r>
                <a:rPr lang="uk-UA" sz="1200" b="1" kern="0" dirty="0"/>
                <a:t>Введіть адресу </a:t>
              </a:r>
              <a:r>
                <a:rPr lang="en-US" sz="1200" b="1" kern="0" dirty="0"/>
                <a:t> </a:t>
              </a:r>
              <a:r>
                <a:rPr lang="uk-UA" sz="1200" b="1" kern="0" dirty="0"/>
                <a:t>електронної пошти працівника </a:t>
              </a:r>
              <a:r>
                <a:rPr lang="uk-UA" sz="1200" kern="0" dirty="0"/>
                <a:t>в текстове поле і </a:t>
              </a:r>
              <a:r>
                <a:rPr lang="uk-UA" sz="1200" b="1" kern="0" dirty="0"/>
                <a:t>клацніть </a:t>
              </a:r>
              <a:r>
                <a:rPr lang="en-US" sz="1200" b="1" kern="0" dirty="0"/>
                <a:t>Send Invitation</a:t>
              </a:r>
              <a:r>
                <a:rPr lang="uk-UA" sz="1200" b="1" kern="0" dirty="0"/>
                <a:t> (Відправити запрошення)</a:t>
              </a:r>
              <a:r>
                <a:rPr lang="en-US" sz="1200" kern="0" dirty="0"/>
                <a:t>. </a:t>
              </a:r>
            </a:p>
            <a:p>
              <a:pPr>
                <a:lnSpc>
                  <a:spcPct val="80000"/>
                </a:lnSpc>
                <a:defRPr/>
              </a:pPr>
              <a:r>
                <a:rPr lang="uk-UA" sz="1200" kern="0" dirty="0"/>
                <a:t>Ви можете обмежувати доступ для конкретних користувачів відмітивши  галочкою/знявши галочки у полі під іменем клієнта в</a:t>
              </a:r>
              <a:r>
                <a:rPr lang="en-US" sz="1200" kern="0" dirty="0"/>
                <a:t> </a:t>
              </a:r>
              <a:r>
                <a:rPr lang="uk-UA" sz="1200" kern="0" dirty="0"/>
                <a:t>таблиці користувачів</a:t>
              </a:r>
              <a:r>
                <a:rPr lang="en-US" sz="1200" kern="0" dirty="0"/>
                <a:t>.</a:t>
              </a:r>
            </a:p>
            <a:p>
              <a:pPr>
                <a:lnSpc>
                  <a:spcPct val="80000"/>
                </a:lnSpc>
                <a:defRPr/>
              </a:pPr>
              <a:r>
                <a:rPr lang="uk-UA" sz="1200" kern="0" dirty="0"/>
                <a:t>Ви можете видалити користувача клацнувши  іконки </a:t>
              </a:r>
              <a:r>
                <a:rPr lang="en-US" sz="1200" kern="0" dirty="0"/>
                <a:t>Delete</a:t>
              </a:r>
              <a:r>
                <a:rPr lang="uk-UA" sz="1200" kern="0" dirty="0"/>
                <a:t> (Видалити)</a:t>
              </a:r>
              <a:r>
                <a:rPr lang="en-US" sz="1200" kern="0" dirty="0"/>
                <a:t>.</a:t>
              </a: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493321" y="2813216"/>
              <a:ext cx="1470825" cy="1603350"/>
            </a:xfrm>
            <a:custGeom>
              <a:avLst/>
              <a:gdLst>
                <a:gd name="T0" fmla="*/ 723 w 723"/>
                <a:gd name="T1" fmla="*/ 626 h 836"/>
                <a:gd name="T2" fmla="*/ 362 w 723"/>
                <a:gd name="T3" fmla="*/ 836 h 836"/>
                <a:gd name="T4" fmla="*/ 0 w 723"/>
                <a:gd name="T5" fmla="*/ 626 h 836"/>
                <a:gd name="T6" fmla="*/ 0 w 723"/>
                <a:gd name="T7" fmla="*/ 210 h 836"/>
                <a:gd name="T8" fmla="*/ 362 w 723"/>
                <a:gd name="T9" fmla="*/ 0 h 836"/>
                <a:gd name="T10" fmla="*/ 723 w 723"/>
                <a:gd name="T11" fmla="*/ 210 h 836"/>
                <a:gd name="T12" fmla="*/ 723 w 723"/>
                <a:gd name="T13" fmla="*/ 626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3" h="836">
                  <a:moveTo>
                    <a:pt x="723" y="626"/>
                  </a:moveTo>
                  <a:lnTo>
                    <a:pt x="362" y="836"/>
                  </a:lnTo>
                  <a:lnTo>
                    <a:pt x="0" y="626"/>
                  </a:lnTo>
                  <a:lnTo>
                    <a:pt x="0" y="210"/>
                  </a:lnTo>
                  <a:lnTo>
                    <a:pt x="362" y="0"/>
                  </a:lnTo>
                  <a:lnTo>
                    <a:pt x="723" y="210"/>
                  </a:lnTo>
                  <a:lnTo>
                    <a:pt x="723" y="62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uk-UA" sz="1400" b="1" dirty="0">
                  <a:solidFill>
                    <a:schemeClr val="bg1"/>
                  </a:solidFill>
                  <a:latin typeface="+mn-lt"/>
                </a:rPr>
                <a:t>Додавання користувачів</a:t>
              </a:r>
              <a:endParaRPr lang="en-US" sz="1400" b="1" dirty="0">
                <a:solidFill>
                  <a:schemeClr val="bg1"/>
                </a:solidFill>
                <a:latin typeface="+mn-lt"/>
              </a:endParaRPr>
            </a:p>
          </p:txBody>
        </p:sp>
      </p:grpSp>
    </p:spTree>
  </p:cSld>
  <p:clrMapOvr>
    <a:masterClrMapping/>
  </p:clrMapOvr>
  <p:transition spd="slow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9D29C-4B2C-45FD-AFC8-6F9C1D753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Повноваження користувачів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BB0144B4-74F9-4801-96BF-D5F0F8120C9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2325" y="950913"/>
            <a:ext cx="7963050" cy="5783262"/>
          </a:xfrm>
        </p:spPr>
        <p:txBody>
          <a:bodyPr/>
          <a:lstStyle/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Диспетчер Порталу постачальників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 Coupa </a:t>
            </a: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(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Coupa Supplier Portal</a:t>
            </a: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) може управляти повноваженнями користувачів і доступом 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Jabil</a:t>
            </a:r>
            <a:r>
              <a:rPr lang="uk-UA" b="0" kern="0" dirty="0">
                <a:solidFill>
                  <a:srgbClr val="000000"/>
                </a:solidFill>
                <a:ea typeface="ＭＳ Ｐゴシック" pitchFamily="108" charset="-128"/>
              </a:rPr>
              <a:t> шляхом прикріплення певних користувачів до певних користувачів, шляхом обмеження того, до яких типів документів вони можуть мати доступ, і вибору того, які функції вони можуть виконувати з прикріпленими до них клієнтами. Повноваження можуть бути такими</a:t>
            </a:r>
            <a:r>
              <a:rPr lang="en-US" b="0" kern="0" dirty="0">
                <a:solidFill>
                  <a:srgbClr val="000000"/>
                </a:solidFill>
                <a:ea typeface="ＭＳ Ｐゴシック" pitchFamily="108" charset="-128"/>
              </a:rPr>
              <a:t>:</a:t>
            </a:r>
          </a:p>
          <a:p>
            <a:pPr>
              <a:spcBef>
                <a:spcPts val="400"/>
              </a:spcBef>
              <a:spcAft>
                <a:spcPct val="0"/>
              </a:spcAft>
              <a:defRPr/>
            </a:pPr>
            <a:endParaRPr lang="en-US" sz="200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>
              <a:lnSpc>
                <a:spcPct val="92000"/>
              </a:lnSpc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All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(Усе)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Дає повний доступ до всіх функцій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CSP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за винятком адміністрування користувачів і управління користувачами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</a:p>
          <a:p>
            <a:pPr marL="742950" lvl="1" indent="-285750">
              <a:lnSpc>
                <a:spcPct val="92000"/>
              </a:lnSpc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Admin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(Адміністратор)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 –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Має повний доступ до всіх функцій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CSP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включно з адмініструванням користувачів і управлінням користувачами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Користувачі, що не є адміністраторами, можуть ще проглядати вкладку 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b="1" kern="0" dirty="0">
                <a:solidFill>
                  <a:srgbClr val="000000"/>
                </a:solidFill>
                <a:ea typeface="ＭＳ Ｐゴシック" pitchFamily="108" charset="-128"/>
              </a:rPr>
              <a:t>Users</a:t>
            </a:r>
            <a:r>
              <a:rPr lang="uk-UA" b="1" kern="0" dirty="0">
                <a:solidFill>
                  <a:srgbClr val="000000"/>
                </a:solidFill>
                <a:ea typeface="ＭＳ Ｐゴシック" pitchFamily="108" charset="-128"/>
              </a:rPr>
              <a:t> (Користувачі) 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сторінки </a:t>
            </a:r>
            <a:r>
              <a:rPr lang="en-GB" b="1" kern="0" dirty="0">
                <a:solidFill>
                  <a:srgbClr val="000000"/>
                </a:solidFill>
                <a:ea typeface="ＭＳ Ｐゴシック" pitchFamily="108" charset="-128"/>
              </a:rPr>
              <a:t>Admin</a:t>
            </a:r>
            <a:r>
              <a:rPr lang="uk-UA" b="1" kern="0" dirty="0">
                <a:solidFill>
                  <a:srgbClr val="000000"/>
                </a:solidFill>
                <a:ea typeface="ＭＳ Ｐゴシック" pitchFamily="108" charset="-128"/>
              </a:rPr>
              <a:t> (Адміністратор)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і запрошувати користувачів, однак вони не можуть редагувати існуючих користувачів. Повноваження за запрошенням не можуть перевищувати повноваження користувача, що створює запрошення.</a:t>
            </a:r>
            <a:endParaRPr lang="en-US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>
              <a:lnSpc>
                <a:spcPct val="92000"/>
              </a:lnSpc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Orders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(Замовлення)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 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Дає змогу  проглядати  та адмініструвати  замовлення на закупівлю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(PO)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, отриманих від клієнтів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</a:p>
          <a:p>
            <a:pPr marL="742950" lvl="1" indent="-285750">
              <a:lnSpc>
                <a:spcPct val="92000"/>
              </a:lnSpc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Invoices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(Рахунки)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Дає змогу створювати  та відправляти  рахунки (інвойси) клієнтам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  <a:endParaRPr lang="en-US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>
              <a:lnSpc>
                <a:spcPct val="92000"/>
              </a:lnSpc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Catalogs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(Каталоги)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Дає змогу  створювати  та  адмініструвати  специфічні для клієнта електронні каталоги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  <a:endParaRPr lang="en-US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>
              <a:lnSpc>
                <a:spcPct val="92000"/>
              </a:lnSpc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Profiles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(Профілі)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Дає змогу  модифікувати  специфічні  для клієнта профілі.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uk-UA" b="1" i="1" kern="0" dirty="0">
                <a:solidFill>
                  <a:srgbClr val="000000"/>
                </a:solidFill>
                <a:ea typeface="ＭＳ Ｐゴシック" pitchFamily="108" charset="-128"/>
              </a:rPr>
              <a:t>Примітка</a:t>
            </a:r>
            <a:r>
              <a:rPr lang="en-GB" b="1" i="1" kern="0" dirty="0">
                <a:solidFill>
                  <a:srgbClr val="000000"/>
                </a:solidFill>
                <a:ea typeface="ＭＳ Ｐゴシック" pitchFamily="108" charset="-128"/>
              </a:rPr>
              <a:t>:</a:t>
            </a:r>
            <a:r>
              <a:rPr lang="en-GB" i="1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uk-UA" i="1" kern="0" dirty="0">
                <a:solidFill>
                  <a:srgbClr val="000000"/>
                </a:solidFill>
                <a:ea typeface="ＭＳ Ｐゴシック" pitchFamily="108" charset="-128"/>
              </a:rPr>
              <a:t>Всі користувачі</a:t>
            </a:r>
            <a:r>
              <a:rPr lang="en-GB" i="1" kern="0" dirty="0">
                <a:solidFill>
                  <a:srgbClr val="000000"/>
                </a:solidFill>
                <a:ea typeface="ＭＳ Ｐゴシック" pitchFamily="108" charset="-128"/>
              </a:rPr>
              <a:t>, </a:t>
            </a:r>
            <a:r>
              <a:rPr lang="uk-UA" i="1" kern="0" dirty="0">
                <a:solidFill>
                  <a:srgbClr val="000000"/>
                </a:solidFill>
                <a:ea typeface="ＭＳ Ｐゴシック" pitchFamily="108" charset="-128"/>
              </a:rPr>
              <a:t>незалежно від повноважень</a:t>
            </a:r>
            <a:r>
              <a:rPr lang="en-GB" i="1" kern="0" dirty="0">
                <a:solidFill>
                  <a:srgbClr val="000000"/>
                </a:solidFill>
                <a:ea typeface="ＭＳ Ｐゴシック" pitchFamily="108" charset="-128"/>
              </a:rPr>
              <a:t>, </a:t>
            </a:r>
            <a:r>
              <a:rPr lang="uk-UA" i="1" kern="0" dirty="0">
                <a:solidFill>
                  <a:srgbClr val="000000"/>
                </a:solidFill>
                <a:ea typeface="ＭＳ Ｐゴシック" pitchFamily="108" charset="-128"/>
              </a:rPr>
              <a:t>можуть редагувати публічний (загальний) профіль</a:t>
            </a:r>
            <a:r>
              <a:rPr lang="en-GB" i="1" kern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</a:p>
          <a:p>
            <a:pPr marL="742950" lvl="1" indent="-285750">
              <a:lnSpc>
                <a:spcPct val="92000"/>
              </a:lnSpc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ASNs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(Попередні </a:t>
            </a:r>
            <a:r>
              <a:rPr lang="en-US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повідомлення про відвантаження)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Дає змогу  створювати  та відправляти  попередні  повідомлення   про відвантаження 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(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advance ship notice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– ASNs)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клієнтам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</a:p>
          <a:p>
            <a:pPr marL="742950" lvl="1" indent="-285750">
              <a:lnSpc>
                <a:spcPct val="92000"/>
              </a:lnSpc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Service/Time Sheets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(Акти виконаних робіт і табелі обліку відпрацьованих годин)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 – 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 Дає змогу  створювати  та подавати  акти виконаних робіт/табелі обліку відпрацьованих годин на основі замовлень на закупівлю (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PO</a:t>
            </a:r>
            <a:r>
              <a:rPr lang="uk-UA" kern="0" dirty="0">
                <a:solidFill>
                  <a:srgbClr val="000000"/>
                </a:solidFill>
                <a:ea typeface="ＭＳ Ｐゴシック" pitchFamily="108" charset="-128"/>
              </a:rPr>
              <a:t>)</a:t>
            </a:r>
            <a:r>
              <a:rPr lang="en-GB" kern="0" dirty="0">
                <a:solidFill>
                  <a:srgbClr val="000000"/>
                </a:solidFill>
                <a:ea typeface="ＭＳ Ｐゴシック" pitchFamily="108" charset="-12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6649405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3"/>
          <p:cNvSpPr>
            <a:spLocks noGrp="1"/>
          </p:cNvSpPr>
          <p:nvPr>
            <p:ph type="ctrTitle"/>
          </p:nvPr>
        </p:nvSpPr>
        <p:spPr>
          <a:xfrm>
            <a:off x="2044700" y="1346200"/>
            <a:ext cx="6337300" cy="3509963"/>
          </a:xfrm>
        </p:spPr>
        <p:txBody>
          <a:bodyPr/>
          <a:lstStyle/>
          <a:p>
            <a:r>
              <a:rPr lang="uk-UA" altLang="en-US" sz="7200" dirty="0"/>
              <a:t>Наступні кроки</a:t>
            </a:r>
            <a:endParaRPr lang="en-US" altLang="en-US" sz="7200" dirty="0"/>
          </a:p>
        </p:txBody>
      </p:sp>
    </p:spTree>
    <p:extLst>
      <p:ext uri="{BB962C8B-B14F-4D97-AF65-F5344CB8AC3E}">
        <p14:creationId xmlns:p14="http://schemas.microsoft.com/office/powerpoint/2010/main" val="1595569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dirty="0"/>
              <a:t>Що таке </a:t>
            </a:r>
            <a:r>
              <a:rPr lang="en-US" altLang="en-US" dirty="0"/>
              <a:t>Coupa?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950913"/>
            <a:ext cx="7639050" cy="4852987"/>
          </a:xfrm>
        </p:spPr>
        <p:txBody>
          <a:bodyPr/>
          <a:lstStyle/>
          <a:p>
            <a:pPr algn="just">
              <a:defRPr/>
            </a:pPr>
            <a:r>
              <a:rPr lang="en-US" b="0" dirty="0"/>
              <a:t>Jabil </a:t>
            </a:r>
            <a:r>
              <a:rPr lang="uk-UA" b="0" dirty="0"/>
              <a:t>вибрав </a:t>
            </a:r>
            <a:r>
              <a:rPr lang="en-US" b="0" dirty="0"/>
              <a:t>Coupa </a:t>
            </a:r>
            <a:r>
              <a:rPr lang="uk-UA" b="0" dirty="0"/>
              <a:t>як технологічну платформу для впорядкування процесів закупівель і платежів та уможливлення електронних трансакцій</a:t>
            </a:r>
            <a:r>
              <a:rPr lang="en-US" b="0" dirty="0"/>
              <a:t>. </a:t>
            </a:r>
          </a:p>
          <a:p>
            <a:pPr algn="just">
              <a:defRPr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n-US" b="0" dirty="0"/>
              <a:t>Coupa </a:t>
            </a:r>
            <a:r>
              <a:rPr lang="uk-UA" b="0" dirty="0"/>
              <a:t>є провідною платформою електронних закупівель, що зв'язує покупців із їхніми постачальниками.</a:t>
            </a:r>
            <a:r>
              <a:rPr lang="en-US" b="0" dirty="0"/>
              <a:t> </a:t>
            </a:r>
            <a:endParaRPr lang="uk-UA" b="0" dirty="0"/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n-US" b="0" dirty="0"/>
              <a:t>“Coupa </a:t>
            </a:r>
            <a:r>
              <a:rPr lang="uk-UA" b="0" dirty="0"/>
              <a:t>являє собою рішення на основі інтернету, здатне акомодувати широкий спектр різноманітних систем</a:t>
            </a:r>
            <a:r>
              <a:rPr lang="en-US" b="0" dirty="0"/>
              <a:t>” (</a:t>
            </a:r>
            <a:r>
              <a:rPr lang="uk-UA" b="0" dirty="0"/>
              <a:t>«вмикай і працюй»</a:t>
            </a:r>
            <a:r>
              <a:rPr lang="en-US" b="0" dirty="0"/>
              <a:t>)</a:t>
            </a:r>
            <a:r>
              <a:rPr lang="uk-UA" b="0" dirty="0"/>
              <a:t>.</a:t>
            </a:r>
            <a:endParaRPr lang="en-US" b="0" dirty="0"/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uk-UA" b="0" dirty="0"/>
              <a:t>Портал постачальників</a:t>
            </a:r>
            <a:r>
              <a:rPr lang="en-US" b="0" dirty="0"/>
              <a:t> Coupa </a:t>
            </a:r>
            <a:r>
              <a:rPr lang="uk-UA" b="0" dirty="0"/>
              <a:t>– </a:t>
            </a:r>
            <a:r>
              <a:rPr lang="en-US" b="0" dirty="0"/>
              <a:t>Coupa</a:t>
            </a:r>
            <a:r>
              <a:rPr lang="uk-UA" dirty="0"/>
              <a:t> </a:t>
            </a:r>
            <a:r>
              <a:rPr lang="en-US" b="0" dirty="0"/>
              <a:t>Supplier Portal (CSP)</a:t>
            </a:r>
            <a:r>
              <a:rPr lang="uk-UA" b="0" dirty="0"/>
              <a:t> –</a:t>
            </a:r>
            <a:r>
              <a:rPr lang="en-US" b="0" dirty="0"/>
              <a:t> </a:t>
            </a:r>
            <a:r>
              <a:rPr lang="uk-UA" b="0" dirty="0"/>
              <a:t>буде використовуватися </a:t>
            </a:r>
            <a:r>
              <a:rPr lang="en-US" b="0" dirty="0"/>
              <a:t>Jabil </a:t>
            </a:r>
            <a:r>
              <a:rPr lang="uk-UA" b="0" dirty="0"/>
              <a:t>для розміщення запитів  щодо  матеріалів і послуг, що безпосередньо не стосуються основного виробництва</a:t>
            </a:r>
            <a:r>
              <a:rPr lang="en-US" b="0" dirty="0"/>
              <a:t> (indirect materials and services)</a:t>
            </a:r>
            <a:r>
              <a:rPr lang="uk-UA" b="0" dirty="0"/>
              <a:t>, створення та доведення до відома замовлень на закупівлю і для приймання рахунків (інвойсів) від постачальників.</a:t>
            </a:r>
            <a:endParaRPr lang="en-US" b="0" dirty="0"/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uk-UA" b="0" dirty="0"/>
              <a:t>Портал постачальників</a:t>
            </a:r>
            <a:r>
              <a:rPr lang="en-US" b="0" dirty="0"/>
              <a:t> Coupa (CSP) </a:t>
            </a:r>
            <a:r>
              <a:rPr lang="uk-UA" b="0" dirty="0"/>
              <a:t>є безкоштовним</a:t>
            </a:r>
            <a:r>
              <a:rPr lang="en-US" b="0" dirty="0"/>
              <a:t>, </a:t>
            </a:r>
            <a:r>
              <a:rPr lang="uk-UA" b="0" dirty="0"/>
              <a:t> постачальники не несуть жодних витрат.</a:t>
            </a:r>
            <a:endParaRPr lang="en-US" b="0" dirty="0"/>
          </a:p>
        </p:txBody>
      </p:sp>
      <p:grpSp>
        <p:nvGrpSpPr>
          <p:cNvPr id="23556" name="Group 3"/>
          <p:cNvGrpSpPr>
            <a:grpSpLocks/>
          </p:cNvGrpSpPr>
          <p:nvPr/>
        </p:nvGrpSpPr>
        <p:grpSpPr bwMode="auto">
          <a:xfrm>
            <a:off x="1245657" y="4225925"/>
            <a:ext cx="6915680" cy="1274763"/>
            <a:chOff x="1204469" y="4226541"/>
            <a:chExt cx="6915642" cy="1274763"/>
          </a:xfrm>
        </p:grpSpPr>
        <p:grpSp>
          <p:nvGrpSpPr>
            <p:cNvPr id="23557" name="Group 63"/>
            <p:cNvGrpSpPr>
              <a:grpSpLocks/>
            </p:cNvGrpSpPr>
            <p:nvPr/>
          </p:nvGrpSpPr>
          <p:grpSpPr bwMode="auto">
            <a:xfrm>
              <a:off x="2440036" y="4318616"/>
              <a:ext cx="1463675" cy="1035050"/>
              <a:chOff x="2895563" y="2086609"/>
              <a:chExt cx="1371600" cy="1635125"/>
            </a:xfrm>
          </p:grpSpPr>
          <p:sp>
            <p:nvSpPr>
              <p:cNvPr id="5" name="Right Arrow 4"/>
              <p:cNvSpPr/>
              <p:nvPr/>
            </p:nvSpPr>
            <p:spPr bwMode="auto">
              <a:xfrm>
                <a:off x="2895593" y="2086609"/>
                <a:ext cx="1371593" cy="915370"/>
              </a:xfrm>
              <a:prstGeom prst="rightArrow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pPr algn="ctr" defTabSz="914400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uk-UA" sz="800" b="1" kern="0" dirty="0">
                    <a:solidFill>
                      <a:srgbClr val="000000"/>
                    </a:solidFill>
                    <a:latin typeface="Arial"/>
                  </a:rPr>
                  <a:t>Каталоги</a:t>
                </a:r>
                <a:r>
                  <a:rPr lang="en-US" sz="800" b="1" kern="0" dirty="0">
                    <a:solidFill>
                      <a:srgbClr val="000000"/>
                    </a:solidFill>
                    <a:latin typeface="Arial"/>
                  </a:rPr>
                  <a:t>, </a:t>
                </a:r>
                <a:r>
                  <a:rPr lang="uk-UA" sz="800" b="1" kern="0" dirty="0">
                    <a:solidFill>
                      <a:srgbClr val="000000"/>
                    </a:solidFill>
                    <a:latin typeface="Arial"/>
                  </a:rPr>
                  <a:t>Робочий процес</a:t>
                </a:r>
                <a:endParaRPr lang="en-US" sz="800" b="1" kern="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6" name="Left Arrow 5"/>
              <p:cNvSpPr/>
              <p:nvPr/>
            </p:nvSpPr>
            <p:spPr bwMode="auto">
              <a:xfrm>
                <a:off x="2895593" y="2806366"/>
                <a:ext cx="1371593" cy="915368"/>
              </a:xfrm>
              <a:prstGeom prst="leftArrow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pPr algn="ctr" defTabSz="914400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uk-UA" sz="800" b="1" kern="0" dirty="0">
                    <a:solidFill>
                      <a:srgbClr val="000000"/>
                    </a:solidFill>
                    <a:latin typeface="Arial"/>
                  </a:rPr>
                  <a:t>Ототожнення за 3 пунктами (Звірення первинних документів)</a:t>
                </a:r>
                <a:endParaRPr lang="en-US" sz="800" b="1" kern="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23558" name="Group 64"/>
            <p:cNvGrpSpPr>
              <a:grpSpLocks/>
            </p:cNvGrpSpPr>
            <p:nvPr/>
          </p:nvGrpSpPr>
          <p:grpSpPr bwMode="auto">
            <a:xfrm>
              <a:off x="5013373" y="4318616"/>
              <a:ext cx="1463675" cy="1035050"/>
              <a:chOff x="5269902" y="2086609"/>
              <a:chExt cx="1371600" cy="1635125"/>
            </a:xfrm>
          </p:grpSpPr>
          <p:sp>
            <p:nvSpPr>
              <p:cNvPr id="8" name="Right Arrow 7"/>
              <p:cNvSpPr/>
              <p:nvPr/>
            </p:nvSpPr>
            <p:spPr bwMode="auto">
              <a:xfrm>
                <a:off x="5269918" y="2086609"/>
                <a:ext cx="1371593" cy="915370"/>
              </a:xfrm>
              <a:prstGeom prst="rightArrow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pPr algn="ctr" defTabSz="914400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uk-UA" sz="800" b="1" kern="0" dirty="0">
                    <a:solidFill>
                      <a:srgbClr val="000000"/>
                    </a:solidFill>
                    <a:latin typeface="Arial"/>
                  </a:rPr>
                  <a:t>Замовлення на закупівлю</a:t>
                </a:r>
                <a:r>
                  <a:rPr lang="en-US" sz="800" b="1" kern="0" dirty="0">
                    <a:solidFill>
                      <a:srgbClr val="000000"/>
                    </a:solidFill>
                    <a:latin typeface="Arial"/>
                  </a:rPr>
                  <a:t>, </a:t>
                </a:r>
                <a:r>
                  <a:rPr lang="uk-UA" sz="800" b="1" kern="0" dirty="0">
                    <a:solidFill>
                      <a:srgbClr val="000000"/>
                    </a:solidFill>
                    <a:latin typeface="Arial"/>
                  </a:rPr>
                  <a:t>Зміна Замовлення на закупівлю </a:t>
                </a:r>
                <a:endParaRPr lang="en-US" sz="800" b="1" kern="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9" name="Left Arrow 8"/>
              <p:cNvSpPr/>
              <p:nvPr/>
            </p:nvSpPr>
            <p:spPr bwMode="auto">
              <a:xfrm>
                <a:off x="5269918" y="2806366"/>
                <a:ext cx="1371593" cy="915368"/>
              </a:xfrm>
              <a:prstGeom prst="leftArrow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pPr algn="ctr" defTabSz="914400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uk-UA" sz="800" b="1" kern="0" dirty="0">
                    <a:solidFill>
                      <a:srgbClr val="000000"/>
                    </a:solidFill>
                    <a:latin typeface="Arial"/>
                  </a:rPr>
                  <a:t>Підтвердження Замовлення на закупівлю</a:t>
                </a:r>
                <a:endParaRPr lang="en-US" sz="800" b="1" kern="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23559" name="Group 81"/>
            <p:cNvGrpSpPr>
              <a:grpSpLocks/>
            </p:cNvGrpSpPr>
            <p:nvPr/>
          </p:nvGrpSpPr>
          <p:grpSpPr bwMode="auto">
            <a:xfrm>
              <a:off x="6565948" y="4226541"/>
              <a:ext cx="1554163" cy="1274763"/>
              <a:chOff x="6702743" y="1889759"/>
              <a:chExt cx="1554480" cy="1463040"/>
            </a:xfrm>
          </p:grpSpPr>
          <p:pic>
            <p:nvPicPr>
              <p:cNvPr id="23562" name="Picture 8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5143" y="2114273"/>
                <a:ext cx="548640" cy="5712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563" name="Picture 8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5143" y="2716444"/>
                <a:ext cx="548640" cy="5712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564" name="Picture 8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6183" y="2716444"/>
                <a:ext cx="548640" cy="5712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Rectangle 13"/>
              <p:cNvSpPr/>
              <p:nvPr/>
            </p:nvSpPr>
            <p:spPr bwMode="auto">
              <a:xfrm>
                <a:off x="6702752" y="1889759"/>
                <a:ext cx="1554471" cy="146304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lIns="18288" tIns="18288" rIns="18288" bIns="18288"/>
              <a:lstStyle/>
              <a:p>
                <a:pPr algn="ctr" defTabSz="914400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uk-UA" sz="1200" b="1" kern="0" dirty="0">
                    <a:solidFill>
                      <a:srgbClr val="000000"/>
                    </a:solidFill>
                    <a:latin typeface="Arial"/>
                  </a:rPr>
                  <a:t>Постачальники</a:t>
                </a:r>
                <a:endParaRPr lang="en-US" sz="1200" b="1" kern="0" dirty="0">
                  <a:solidFill>
                    <a:srgbClr val="000000"/>
                  </a:solidFill>
                  <a:latin typeface="Arial"/>
                </a:endParaRPr>
              </a:p>
            </p:txBody>
          </p:sp>
          <p:pic>
            <p:nvPicPr>
              <p:cNvPr id="23566" name="Picture 8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6183" y="2114273"/>
                <a:ext cx="548640" cy="5712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3560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7211" y="4721841"/>
              <a:ext cx="955675" cy="284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561" name="TextBox 1"/>
            <p:cNvSpPr txBox="1">
              <a:spLocks noChangeArrowheads="1"/>
            </p:cNvSpPr>
            <p:nvPr/>
          </p:nvSpPr>
          <p:spPr bwMode="auto">
            <a:xfrm>
              <a:off x="1204469" y="4648968"/>
              <a:ext cx="1202041" cy="372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610" tIns="54610" rIns="54610" bIns="5461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Aft>
                  <a:spcPts val="600"/>
                </a:spcAft>
              </a:pPr>
              <a:r>
                <a:rPr lang="en-US" altLang="en-US" sz="1600" b="1" dirty="0">
                  <a:solidFill>
                    <a:schemeClr val="tx2"/>
                  </a:solidFill>
                </a:rPr>
                <a:t>Jabil</a:t>
              </a:r>
            </a:p>
          </p:txBody>
        </p:sp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752475" y="441325"/>
            <a:ext cx="7639050" cy="519113"/>
          </a:xfrm>
        </p:spPr>
        <p:txBody>
          <a:bodyPr/>
          <a:lstStyle/>
          <a:p>
            <a:r>
              <a:rPr lang="uk-UA" altLang="en-US" dirty="0"/>
              <a:t>Наступні кроки для впровадження </a:t>
            </a:r>
            <a:r>
              <a:rPr lang="en-US" altLang="en-US" dirty="0"/>
              <a:t>CSP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en-US" b="0" dirty="0"/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uk-UA" b="0" dirty="0"/>
              <a:t>Впевніться, що Ви отримали надіслане електронною поштою запрошення Порталу постачальників </a:t>
            </a:r>
            <a:r>
              <a:rPr lang="en-US" b="0" dirty="0"/>
              <a:t>Coupa </a:t>
            </a:r>
            <a:r>
              <a:rPr lang="uk-UA" b="0" dirty="0"/>
              <a:t>(</a:t>
            </a:r>
            <a:r>
              <a:rPr lang="en-US" b="0" dirty="0"/>
              <a:t>Coupa Supplier Portal</a:t>
            </a:r>
            <a:r>
              <a:rPr lang="uk-UA" b="0" dirty="0"/>
              <a:t> – </a:t>
            </a:r>
            <a:r>
              <a:rPr lang="en-US" b="0" dirty="0"/>
              <a:t>CSP</a:t>
            </a:r>
            <a:r>
              <a:rPr lang="uk-UA" b="0" dirty="0"/>
              <a:t>)</a:t>
            </a:r>
            <a:r>
              <a:rPr lang="en-US" b="0" dirty="0"/>
              <a:t>.</a:t>
            </a:r>
          </a:p>
          <a:p>
            <a:pPr marL="569913" lvl="2" indent="-285750" algn="just">
              <a:buFont typeface="Arial" panose="020B0604020202020204" pitchFamily="34" charset="0"/>
              <a:buChar char="•"/>
              <a:defRPr/>
            </a:pPr>
            <a:r>
              <a:rPr lang="uk-UA" dirty="0"/>
              <a:t>Оновіть усі профілі</a:t>
            </a:r>
            <a:r>
              <a:rPr lang="en-US" dirty="0"/>
              <a:t> </a:t>
            </a:r>
            <a:r>
              <a:rPr lang="uk-UA" dirty="0"/>
              <a:t>та інформацію адміністратора в </a:t>
            </a:r>
            <a:r>
              <a:rPr lang="en-US" dirty="0"/>
              <a:t>CSP </a:t>
            </a:r>
            <a:r>
              <a:rPr lang="uk-UA" dirty="0"/>
              <a:t>відразу після того, як буде створено прив'язаний до Вас обліковий запис</a:t>
            </a:r>
            <a:r>
              <a:rPr lang="en-US" dirty="0"/>
              <a:t>. </a:t>
            </a:r>
            <a:endParaRPr lang="en-US" b="0" dirty="0"/>
          </a:p>
          <a:p>
            <a:pPr lvl="2" indent="0" algn="just">
              <a:buNone/>
              <a:defRPr/>
            </a:pPr>
            <a:endParaRPr lang="en-US" dirty="0"/>
          </a:p>
          <a:p>
            <a:pPr marL="285750" lvl="1" indent="-285750" algn="just">
              <a:buFont typeface="Arial" panose="020B0604020202020204" pitchFamily="34" charset="0"/>
              <a:buChar char="•"/>
              <a:defRPr/>
            </a:pPr>
            <a:r>
              <a:rPr lang="uk-UA" b="0" spc="-10" dirty="0"/>
              <a:t>Узгодьте питання з Вашим Відділом розрахунків із клієнтами (</a:t>
            </a:r>
            <a:r>
              <a:rPr lang="en-US" b="0" spc="-10" dirty="0"/>
              <a:t>Accounts Receivable team</a:t>
            </a:r>
            <a:r>
              <a:rPr lang="uk-UA" spc="-10" dirty="0"/>
              <a:t> – </a:t>
            </a:r>
            <a:r>
              <a:rPr lang="en-US" spc="-10" dirty="0"/>
              <a:t>A/R</a:t>
            </a:r>
            <a:r>
              <a:rPr lang="uk-UA" spc="-10" dirty="0"/>
              <a:t>)</a:t>
            </a:r>
            <a:r>
              <a:rPr lang="en-US" b="0" spc="-10" dirty="0"/>
              <a:t>.</a:t>
            </a:r>
          </a:p>
          <a:p>
            <a:pPr marL="569913" lvl="2" indent="-285750" algn="just">
              <a:buFont typeface="Arial" panose="020B0604020202020204" pitchFamily="34" charset="0"/>
              <a:buChar char="•"/>
              <a:defRPr/>
            </a:pPr>
            <a:r>
              <a:rPr lang="uk-UA" dirty="0"/>
              <a:t>Відправте цю презентацію до  </a:t>
            </a:r>
            <a:r>
              <a:rPr lang="en-US" dirty="0"/>
              <a:t>A/R</a:t>
            </a:r>
            <a:r>
              <a:rPr lang="uk-UA" dirty="0"/>
              <a:t> відділу </a:t>
            </a:r>
            <a:r>
              <a:rPr lang="en-US" dirty="0"/>
              <a:t> </a:t>
            </a:r>
            <a:r>
              <a:rPr lang="uk-UA" dirty="0"/>
              <a:t>і додайте  будь-які супровідні матеріали, якщо це потрібно</a:t>
            </a:r>
            <a:r>
              <a:rPr lang="en-US" dirty="0"/>
              <a:t>.</a:t>
            </a:r>
          </a:p>
          <a:p>
            <a:pPr marL="569913" lvl="2" indent="-285750" algn="just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lvl="2" indent="0" algn="just">
              <a:buNone/>
              <a:defRPr/>
            </a:pPr>
            <a:endParaRPr lang="en-US" dirty="0"/>
          </a:p>
          <a:p>
            <a:pPr marL="569913" lvl="2" indent="-285750" algn="just">
              <a:buFont typeface="Arial" panose="020B0604020202020204" pitchFamily="34" charset="0"/>
              <a:buChar char="•"/>
              <a:defRPr/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53769658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3"/>
          <p:cNvSpPr>
            <a:spLocks noGrp="1"/>
          </p:cNvSpPr>
          <p:nvPr>
            <p:ph type="ctrTitle"/>
          </p:nvPr>
        </p:nvSpPr>
        <p:spPr>
          <a:xfrm>
            <a:off x="2044700" y="1346200"/>
            <a:ext cx="6192838" cy="3509963"/>
          </a:xfrm>
        </p:spPr>
        <p:txBody>
          <a:bodyPr/>
          <a:lstStyle/>
          <a:p>
            <a:r>
              <a:rPr lang="uk-UA" altLang="en-US" sz="7200" dirty="0"/>
              <a:t>Заключна частина</a:t>
            </a:r>
            <a:endParaRPr lang="en-US" altLang="en-US" sz="7200" dirty="0"/>
          </a:p>
        </p:txBody>
      </p:sp>
      <p:sp>
        <p:nvSpPr>
          <p:cNvPr id="81923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063750" y="5037138"/>
            <a:ext cx="6173788" cy="2159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dirty="0"/>
              <a:t>Ключові аргументи</a:t>
            </a:r>
            <a:endParaRPr lang="en-US" altLang="en-US" dirty="0"/>
          </a:p>
        </p:txBody>
      </p:sp>
      <p:sp>
        <p:nvSpPr>
          <p:cNvPr id="2969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4595813" cy="5013325"/>
          </a:xfrm>
        </p:spPr>
        <p:txBody>
          <a:bodyPr/>
          <a:lstStyle/>
          <a:p>
            <a:pPr marL="228600" indent="-228600" algn="just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Coupa </a:t>
            </a: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централізує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закупівельні та платіжні процеси і практичні методи 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Jabil</a:t>
            </a: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 і забезпечує ряд вигод для  відносин із нашими стратегічними постачальниками.  </a:t>
            </a: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571500" lvl="1" indent="-228600" algn="just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Tx/>
              <a:buChar char="–"/>
              <a:defRPr/>
            </a:pPr>
            <a:r>
              <a:rPr lang="uk-UA" kern="0" dirty="0">
                <a:solidFill>
                  <a:srgbClr val="000000"/>
                </a:solidFill>
                <a:ea typeface="ＭＳ Ｐゴシック"/>
              </a:rPr>
              <a:t>Ви маєте змогу проглядати стан оплати рахунків (інвойсів) у режимі онлайн. 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</a:t>
            </a:r>
          </a:p>
          <a:p>
            <a:pPr marL="228600" indent="-228600" algn="just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uk-UA" b="0" kern="0" spc="-20" dirty="0">
                <a:solidFill>
                  <a:srgbClr val="000000"/>
                </a:solidFill>
                <a:ea typeface="ＭＳ Ｐゴシック"/>
              </a:rPr>
              <a:t>Постачальники мають розширені можливості в режимі онлайн: управління каталогами та ціноутворення, приймання/підтвердження замовлень на закупівлю, відправлення рахунків (інвойсів) онлайн, створення розміщуваних на своїх ресурсах каталогів (якщо це впроваджено на</a:t>
            </a:r>
            <a:r>
              <a:rPr lang="en-US" b="0" kern="0" spc="-20" dirty="0">
                <a:solidFill>
                  <a:srgbClr val="000000"/>
                </a:solidFill>
                <a:ea typeface="ＭＳ Ｐゴシック"/>
              </a:rPr>
              <a:t> CSP)</a:t>
            </a:r>
            <a:r>
              <a:rPr lang="uk-UA" b="0" kern="0" spc="-20" dirty="0">
                <a:solidFill>
                  <a:srgbClr val="000000"/>
                </a:solidFill>
                <a:ea typeface="ＭＳ Ｐゴシック"/>
              </a:rPr>
              <a:t> та контроль стану їхніх оплат і платіжного статусу. </a:t>
            </a:r>
            <a:endParaRPr lang="en-US" b="0" kern="0" spc="-2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algn="just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Очікування постачальників</a:t>
            </a:r>
            <a:r>
              <a:rPr lang="en-US" b="0" kern="0" dirty="0">
                <a:solidFill>
                  <a:srgbClr val="000000"/>
                </a:solidFill>
                <a:ea typeface="ＭＳ Ｐゴシック"/>
              </a:rPr>
              <a:t>:  </a:t>
            </a:r>
            <a:r>
              <a:rPr lang="uk-UA" b="0" kern="0" dirty="0">
                <a:solidFill>
                  <a:srgbClr val="000000"/>
                </a:solidFill>
                <a:ea typeface="ＭＳ Ｐゴシック"/>
              </a:rPr>
              <a:t>Робота в режимі онлайн (жодного паперу), забезпечення замовлення на закупівлю зазначається на кожному рахунку (інвойсі).</a:t>
            </a: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571500" lvl="1" indent="-228600" algn="just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Tx/>
              <a:buChar char="–"/>
              <a:defRPr/>
            </a:pPr>
            <a:r>
              <a:rPr lang="uk-UA" kern="0" dirty="0">
                <a:solidFill>
                  <a:srgbClr val="000000"/>
                </a:solidFill>
                <a:ea typeface="ＭＳ Ｐゴシック"/>
              </a:rPr>
              <a:t>Рахунки (інвойси) оплачуються автоматично (згідно з усталеним порядком розрахунків), коли   сума замовлення на закупівлю дорівнює отримуваній сумі й рахунок (інвойс) прийнятий; жодних інших дій  з боку  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Jabil</a:t>
            </a:r>
            <a:r>
              <a:rPr lang="uk-UA" kern="0" dirty="0">
                <a:solidFill>
                  <a:srgbClr val="000000"/>
                </a:solidFill>
                <a:ea typeface="ＭＳ Ｐゴシック"/>
              </a:rPr>
              <a:t> не вимагається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(</a:t>
            </a:r>
            <a:r>
              <a:rPr lang="uk-UA" kern="0" dirty="0">
                <a:solidFill>
                  <a:srgbClr val="000000"/>
                </a:solidFill>
                <a:ea typeface="ＭＳ Ｐゴシック"/>
              </a:rPr>
              <a:t>забезпечення своєчасної оплати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).</a:t>
            </a:r>
            <a:endParaRPr lang="en-US" sz="1200" kern="0" dirty="0">
              <a:solidFill>
                <a:srgbClr val="000000"/>
              </a:solidFill>
              <a:ea typeface="ＭＳ Ｐゴシック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575" y="2045061"/>
            <a:ext cx="2647950" cy="2647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3"/>
          <p:cNvSpPr>
            <a:spLocks noGrp="1"/>
          </p:cNvSpPr>
          <p:nvPr>
            <p:ph type="ctrTitle"/>
          </p:nvPr>
        </p:nvSpPr>
        <p:spPr>
          <a:xfrm>
            <a:off x="2044700" y="1346200"/>
            <a:ext cx="6192838" cy="3509963"/>
          </a:xfrm>
        </p:spPr>
        <p:txBody>
          <a:bodyPr/>
          <a:lstStyle/>
          <a:p>
            <a:r>
              <a:rPr lang="uk-UA" altLang="en-US" sz="7200" dirty="0"/>
              <a:t>Дякуємо Вам</a:t>
            </a:r>
            <a:r>
              <a:rPr lang="en-US" altLang="en-US" sz="7200" dirty="0"/>
              <a:t>!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064100" y="5036399"/>
            <a:ext cx="6172700" cy="402375"/>
          </a:xfrm>
        </p:spPr>
        <p:txBody>
          <a:bodyPr/>
          <a:lstStyle/>
          <a:p>
            <a:r>
              <a:rPr lang="uk-UA" dirty="0"/>
              <a:t>Якщо у Вас є які-небудь запитання, просимо без вагань звертатися до </a:t>
            </a:r>
            <a:r>
              <a:rPr lang="en-US" dirty="0"/>
              <a:t>Jabil </a:t>
            </a:r>
            <a:r>
              <a:rPr lang="uk-UA" dirty="0"/>
              <a:t>або надіслати листа електронною поштою на</a:t>
            </a:r>
            <a:r>
              <a:rPr lang="en-US" dirty="0"/>
              <a:t> P2P_Support@Jabil.com.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752475" y="431800"/>
            <a:ext cx="7639050" cy="519113"/>
          </a:xfrm>
        </p:spPr>
        <p:txBody>
          <a:bodyPr/>
          <a:lstStyle/>
          <a:p>
            <a:r>
              <a:rPr lang="uk-UA" altLang="en-US" dirty="0"/>
              <a:t>Якими будуть Ваші вигоди</a:t>
            </a:r>
            <a:r>
              <a:rPr lang="en-US" altLang="en-US" dirty="0"/>
              <a:t>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3725863" cy="4594225"/>
          </a:xfrm>
        </p:spPr>
        <p:txBody>
          <a:bodyPr/>
          <a:lstStyle/>
          <a:p>
            <a:pPr>
              <a:defRPr/>
            </a:pPr>
            <a:r>
              <a:rPr lang="uk-UA" b="0" dirty="0"/>
              <a:t>Працюючи з</a:t>
            </a:r>
            <a:r>
              <a:rPr lang="en-US" b="0" dirty="0"/>
              <a:t> Jabil </a:t>
            </a:r>
            <a:r>
              <a:rPr lang="uk-UA" b="0" dirty="0"/>
              <a:t>електронним чином</a:t>
            </a:r>
            <a:r>
              <a:rPr lang="en-US" b="0" dirty="0"/>
              <a:t>, </a:t>
            </a:r>
            <a:r>
              <a:rPr lang="uk-UA" b="0" dirty="0"/>
              <a:t>Ви підвищите Вашу ефективність приймання замовлень, знизите число помилок і затримок у виконанні замовлень</a:t>
            </a:r>
            <a:r>
              <a:rPr lang="en-US" b="0" dirty="0"/>
              <a:t> </a:t>
            </a:r>
            <a:r>
              <a:rPr lang="uk-UA" b="0" dirty="0"/>
              <a:t>та підтримуватиме кращі стосунки з </a:t>
            </a:r>
            <a:r>
              <a:rPr lang="en-US" b="0" dirty="0"/>
              <a:t>Jabil.</a:t>
            </a:r>
          </a:p>
          <a:p>
            <a:pPr algn="just">
              <a:defRPr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uk-UA" b="0" dirty="0"/>
              <a:t>Ефективне опрацювання Рахунків</a:t>
            </a:r>
            <a:r>
              <a:rPr lang="en-US" b="0" dirty="0"/>
              <a:t> (</a:t>
            </a:r>
            <a:r>
              <a:rPr lang="uk-UA" b="0" dirty="0"/>
              <a:t>Миттєва обробка Замовлень на закупівлю  – </a:t>
            </a:r>
            <a:r>
              <a:rPr lang="en-US" b="0" dirty="0"/>
              <a:t>PO Flip)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uk-UA" b="0" dirty="0"/>
              <a:t>Можливість моментального   перегляду  Замовлень за закупівлю та Статусу рахунків (інвойсів) </a:t>
            </a:r>
            <a:r>
              <a:rPr lang="en-US" b="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uk-UA" b="0" dirty="0"/>
              <a:t>Зниження обсягу  ручного опрацювання трансакцій у паперовому вигляді</a:t>
            </a:r>
            <a:endParaRPr lang="en-US" b="0" dirty="0"/>
          </a:p>
        </p:txBody>
      </p:sp>
      <p:grpSp>
        <p:nvGrpSpPr>
          <p:cNvPr id="24580" name="Group 1"/>
          <p:cNvGrpSpPr>
            <a:grpSpLocks/>
          </p:cNvGrpSpPr>
          <p:nvPr/>
        </p:nvGrpSpPr>
        <p:grpSpPr bwMode="auto">
          <a:xfrm>
            <a:off x="4572000" y="1204913"/>
            <a:ext cx="3843338" cy="4506119"/>
            <a:chOff x="4856163" y="1347788"/>
            <a:chExt cx="3843337" cy="4506119"/>
          </a:xfrm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7270750" y="1362075"/>
              <a:ext cx="1428750" cy="1652588"/>
            </a:xfrm>
            <a:custGeom>
              <a:avLst/>
              <a:gdLst>
                <a:gd name="T0" fmla="*/ 723 w 723"/>
                <a:gd name="T1" fmla="*/ 626 h 836"/>
                <a:gd name="T2" fmla="*/ 362 w 723"/>
                <a:gd name="T3" fmla="*/ 836 h 836"/>
                <a:gd name="T4" fmla="*/ 0 w 723"/>
                <a:gd name="T5" fmla="*/ 626 h 836"/>
                <a:gd name="T6" fmla="*/ 0 w 723"/>
                <a:gd name="T7" fmla="*/ 210 h 836"/>
                <a:gd name="T8" fmla="*/ 362 w 723"/>
                <a:gd name="T9" fmla="*/ 0 h 836"/>
                <a:gd name="T10" fmla="*/ 723 w 723"/>
                <a:gd name="T11" fmla="*/ 210 h 836"/>
                <a:gd name="T12" fmla="*/ 723 w 723"/>
                <a:gd name="T13" fmla="*/ 626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3" h="836">
                  <a:moveTo>
                    <a:pt x="723" y="626"/>
                  </a:moveTo>
                  <a:lnTo>
                    <a:pt x="362" y="836"/>
                  </a:lnTo>
                  <a:lnTo>
                    <a:pt x="0" y="626"/>
                  </a:lnTo>
                  <a:lnTo>
                    <a:pt x="0" y="210"/>
                  </a:lnTo>
                  <a:lnTo>
                    <a:pt x="362" y="0"/>
                  </a:lnTo>
                  <a:lnTo>
                    <a:pt x="723" y="210"/>
                  </a:lnTo>
                  <a:lnTo>
                    <a:pt x="723" y="626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uk-UA" sz="1600" b="1" dirty="0">
                  <a:solidFill>
                    <a:schemeClr val="bg1"/>
                  </a:solidFill>
                  <a:latin typeface="+mn-lt"/>
                </a:rPr>
                <a:t>Знижене </a:t>
              </a:r>
            </a:p>
            <a:p>
              <a:pPr algn="ctr">
                <a:defRPr/>
              </a:pPr>
              <a:r>
                <a:rPr lang="uk-UA" sz="1600" b="1" dirty="0">
                  <a:solidFill>
                    <a:schemeClr val="bg1"/>
                  </a:solidFill>
                  <a:latin typeface="+mn-lt"/>
                </a:rPr>
                <a:t>ручне </a:t>
              </a:r>
            </a:p>
            <a:p>
              <a:pPr algn="ctr">
                <a:defRPr/>
              </a:pPr>
              <a:r>
                <a:rPr lang="uk-UA" sz="1600" b="1" dirty="0">
                  <a:solidFill>
                    <a:schemeClr val="bg1"/>
                  </a:solidFill>
                  <a:latin typeface="+mn-lt"/>
                </a:rPr>
                <a:t>опрацювання</a:t>
              </a:r>
              <a:endParaRPr lang="en-US" sz="16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5726113" y="1347788"/>
              <a:ext cx="1477963" cy="1708150"/>
            </a:xfrm>
            <a:custGeom>
              <a:avLst/>
              <a:gdLst>
                <a:gd name="T0" fmla="*/ 723 w 723"/>
                <a:gd name="T1" fmla="*/ 626 h 836"/>
                <a:gd name="T2" fmla="*/ 362 w 723"/>
                <a:gd name="T3" fmla="*/ 836 h 836"/>
                <a:gd name="T4" fmla="*/ 0 w 723"/>
                <a:gd name="T5" fmla="*/ 626 h 836"/>
                <a:gd name="T6" fmla="*/ 0 w 723"/>
                <a:gd name="T7" fmla="*/ 210 h 836"/>
                <a:gd name="T8" fmla="*/ 362 w 723"/>
                <a:gd name="T9" fmla="*/ 0 h 836"/>
                <a:gd name="T10" fmla="*/ 723 w 723"/>
                <a:gd name="T11" fmla="*/ 210 h 836"/>
                <a:gd name="T12" fmla="*/ 723 w 723"/>
                <a:gd name="T13" fmla="*/ 626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3" h="836">
                  <a:moveTo>
                    <a:pt x="723" y="626"/>
                  </a:moveTo>
                  <a:lnTo>
                    <a:pt x="362" y="836"/>
                  </a:lnTo>
                  <a:lnTo>
                    <a:pt x="0" y="626"/>
                  </a:lnTo>
                  <a:lnTo>
                    <a:pt x="0" y="210"/>
                  </a:lnTo>
                  <a:lnTo>
                    <a:pt x="362" y="0"/>
                  </a:lnTo>
                  <a:lnTo>
                    <a:pt x="723" y="210"/>
                  </a:lnTo>
                  <a:lnTo>
                    <a:pt x="723" y="626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uk-UA" sz="1600" b="1" dirty="0">
                  <a:solidFill>
                    <a:schemeClr val="bg1"/>
                  </a:solidFill>
                  <a:latin typeface="+mn-lt"/>
                </a:rPr>
                <a:t>Зручно</a:t>
              </a:r>
              <a:endParaRPr lang="en-US" sz="16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6467884" y="2707482"/>
              <a:ext cx="1859734" cy="1787525"/>
            </a:xfrm>
            <a:custGeom>
              <a:avLst/>
              <a:gdLst>
                <a:gd name="T0" fmla="*/ 722 w 722"/>
                <a:gd name="T1" fmla="*/ 626 h 834"/>
                <a:gd name="T2" fmla="*/ 361 w 722"/>
                <a:gd name="T3" fmla="*/ 834 h 834"/>
                <a:gd name="T4" fmla="*/ 0 w 722"/>
                <a:gd name="T5" fmla="*/ 626 h 834"/>
                <a:gd name="T6" fmla="*/ 0 w 722"/>
                <a:gd name="T7" fmla="*/ 208 h 834"/>
                <a:gd name="T8" fmla="*/ 361 w 722"/>
                <a:gd name="T9" fmla="*/ 0 h 834"/>
                <a:gd name="T10" fmla="*/ 722 w 722"/>
                <a:gd name="T11" fmla="*/ 208 h 834"/>
                <a:gd name="T12" fmla="*/ 722 w 722"/>
                <a:gd name="T13" fmla="*/ 626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2" h="834">
                  <a:moveTo>
                    <a:pt x="722" y="626"/>
                  </a:moveTo>
                  <a:lnTo>
                    <a:pt x="361" y="834"/>
                  </a:lnTo>
                  <a:lnTo>
                    <a:pt x="0" y="626"/>
                  </a:lnTo>
                  <a:lnTo>
                    <a:pt x="0" y="208"/>
                  </a:lnTo>
                  <a:lnTo>
                    <a:pt x="361" y="0"/>
                  </a:lnTo>
                  <a:lnTo>
                    <a:pt x="722" y="208"/>
                  </a:lnTo>
                  <a:lnTo>
                    <a:pt x="722" y="626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uk-UA" sz="1600" b="1" dirty="0">
                  <a:solidFill>
                    <a:schemeClr val="bg1"/>
                  </a:solidFill>
                  <a:latin typeface="+mn-lt"/>
                </a:rPr>
                <a:t>Знижує затрати постачальників</a:t>
              </a:r>
              <a:endParaRPr lang="en-US" sz="16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5624059" y="4066382"/>
              <a:ext cx="1682069" cy="1787525"/>
            </a:xfrm>
            <a:custGeom>
              <a:avLst/>
              <a:gdLst>
                <a:gd name="T0" fmla="*/ 723 w 723"/>
                <a:gd name="T1" fmla="*/ 626 h 834"/>
                <a:gd name="T2" fmla="*/ 362 w 723"/>
                <a:gd name="T3" fmla="*/ 834 h 834"/>
                <a:gd name="T4" fmla="*/ 0 w 723"/>
                <a:gd name="T5" fmla="*/ 626 h 834"/>
                <a:gd name="T6" fmla="*/ 0 w 723"/>
                <a:gd name="T7" fmla="*/ 208 h 834"/>
                <a:gd name="T8" fmla="*/ 362 w 723"/>
                <a:gd name="T9" fmla="*/ 0 h 834"/>
                <a:gd name="T10" fmla="*/ 723 w 723"/>
                <a:gd name="T11" fmla="*/ 208 h 834"/>
                <a:gd name="T12" fmla="*/ 723 w 723"/>
                <a:gd name="T13" fmla="*/ 626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3" h="834">
                  <a:moveTo>
                    <a:pt x="723" y="626"/>
                  </a:moveTo>
                  <a:lnTo>
                    <a:pt x="362" y="834"/>
                  </a:lnTo>
                  <a:lnTo>
                    <a:pt x="0" y="626"/>
                  </a:lnTo>
                  <a:lnTo>
                    <a:pt x="0" y="208"/>
                  </a:lnTo>
                  <a:lnTo>
                    <a:pt x="362" y="0"/>
                  </a:lnTo>
                  <a:lnTo>
                    <a:pt x="723" y="208"/>
                  </a:lnTo>
                  <a:lnTo>
                    <a:pt x="723" y="626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uk-UA" sz="1600" b="1" dirty="0">
                  <a:solidFill>
                    <a:schemeClr val="bg1"/>
                  </a:solidFill>
                  <a:latin typeface="+mn-lt"/>
                </a:rPr>
                <a:t>Точність і ефективність</a:t>
              </a:r>
              <a:endParaRPr lang="en-US" sz="16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3" name="Freeform 18"/>
            <p:cNvSpPr>
              <a:spLocks noChangeAspect="1"/>
            </p:cNvSpPr>
            <p:nvPr/>
          </p:nvSpPr>
          <p:spPr bwMode="auto">
            <a:xfrm>
              <a:off x="4856163" y="2665413"/>
              <a:ext cx="1582738" cy="1828800"/>
            </a:xfrm>
            <a:custGeom>
              <a:avLst/>
              <a:gdLst>
                <a:gd name="T0" fmla="*/ 723 w 723"/>
                <a:gd name="T1" fmla="*/ 626 h 836"/>
                <a:gd name="T2" fmla="*/ 362 w 723"/>
                <a:gd name="T3" fmla="*/ 836 h 836"/>
                <a:gd name="T4" fmla="*/ 0 w 723"/>
                <a:gd name="T5" fmla="*/ 626 h 836"/>
                <a:gd name="T6" fmla="*/ 0 w 723"/>
                <a:gd name="T7" fmla="*/ 210 h 836"/>
                <a:gd name="T8" fmla="*/ 362 w 723"/>
                <a:gd name="T9" fmla="*/ 0 h 836"/>
                <a:gd name="T10" fmla="*/ 723 w 723"/>
                <a:gd name="T11" fmla="*/ 210 h 836"/>
                <a:gd name="T12" fmla="*/ 723 w 723"/>
                <a:gd name="T13" fmla="*/ 626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3" h="836">
                  <a:moveTo>
                    <a:pt x="723" y="626"/>
                  </a:moveTo>
                  <a:lnTo>
                    <a:pt x="362" y="836"/>
                  </a:lnTo>
                  <a:lnTo>
                    <a:pt x="0" y="626"/>
                  </a:lnTo>
                  <a:lnTo>
                    <a:pt x="0" y="210"/>
                  </a:lnTo>
                  <a:lnTo>
                    <a:pt x="362" y="0"/>
                  </a:lnTo>
                  <a:lnTo>
                    <a:pt x="723" y="210"/>
                  </a:lnTo>
                  <a:lnTo>
                    <a:pt x="723" y="62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uk-UA" sz="1600" b="1" dirty="0">
                  <a:solidFill>
                    <a:schemeClr val="bg1"/>
                  </a:solidFill>
                  <a:latin typeface="+mn-lt"/>
                </a:rPr>
                <a:t>Кращий рух грошових потоків</a:t>
              </a:r>
              <a:endParaRPr lang="en-US" sz="1600" b="1" dirty="0">
                <a:solidFill>
                  <a:schemeClr val="bg1"/>
                </a:solidFill>
                <a:latin typeface="+mn-lt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3"/>
          <p:cNvSpPr>
            <a:spLocks noGrp="1"/>
          </p:cNvSpPr>
          <p:nvPr>
            <p:ph type="ctrTitle"/>
          </p:nvPr>
        </p:nvSpPr>
        <p:spPr>
          <a:xfrm>
            <a:off x="2044700" y="1346200"/>
            <a:ext cx="6524534" cy="3509963"/>
          </a:xfrm>
        </p:spPr>
        <p:txBody>
          <a:bodyPr/>
          <a:lstStyle/>
          <a:p>
            <a:r>
              <a:rPr lang="uk-UA" altLang="en-US" sz="7200" dirty="0"/>
              <a:t>Приєднання до Порталу постачальників </a:t>
            </a:r>
            <a:r>
              <a:rPr lang="en-US" altLang="en-US" sz="7200" dirty="0"/>
              <a:t>Coupa</a:t>
            </a:r>
            <a:r>
              <a:rPr lang="uk-UA" altLang="en-US" sz="7200" dirty="0"/>
              <a:t> </a:t>
            </a:r>
            <a:r>
              <a:rPr lang="uk-UA" sz="7200" dirty="0"/>
              <a:t>(</a:t>
            </a:r>
            <a:r>
              <a:rPr lang="en-US" sz="7200" dirty="0"/>
              <a:t>Coupa Supplier Portal</a:t>
            </a:r>
            <a:r>
              <a:rPr lang="uk-UA" sz="7200" dirty="0"/>
              <a:t>)</a:t>
            </a:r>
            <a:br>
              <a:rPr lang="en-US" sz="7200" dirty="0"/>
            </a:br>
            <a:endParaRPr lang="en-US" altLang="en-US" sz="7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dirty="0"/>
              <a:t>Зв’язок із</a:t>
            </a:r>
            <a:r>
              <a:rPr lang="en-US" altLang="en-US" dirty="0"/>
              <a:t> Jabil </a:t>
            </a:r>
            <a:r>
              <a:rPr lang="uk-UA" altLang="en-US" dirty="0"/>
              <a:t>через</a:t>
            </a:r>
            <a:r>
              <a:rPr lang="en-US" altLang="en-US" dirty="0"/>
              <a:t> Coupa</a:t>
            </a:r>
          </a:p>
        </p:txBody>
      </p:sp>
      <p:sp>
        <p:nvSpPr>
          <p:cNvPr id="2765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5216525"/>
          </a:xfrm>
        </p:spPr>
        <p:txBody>
          <a:bodyPr/>
          <a:lstStyle/>
          <a:p>
            <a:pPr algn="just"/>
            <a:r>
              <a:rPr lang="uk-UA" altLang="en-US" b="0" dirty="0"/>
              <a:t>Дуже важливо і необхідно, щоб усі постачальники приєдналися до платформи </a:t>
            </a:r>
            <a:r>
              <a:rPr lang="en-US" altLang="en-US" b="0" dirty="0"/>
              <a:t>Coupa </a:t>
            </a:r>
            <a:r>
              <a:rPr lang="uk-UA" altLang="en-US" b="0" dirty="0"/>
              <a:t>для успішної взаємодії з </a:t>
            </a:r>
            <a:r>
              <a:rPr lang="en-US" altLang="en-US" b="0" dirty="0"/>
              <a:t>Jabil.  </a:t>
            </a:r>
            <a:r>
              <a:rPr lang="uk-UA" altLang="en-US" b="0" dirty="0"/>
              <a:t>Є два шляхи для постачальника</a:t>
            </a:r>
            <a:r>
              <a:rPr lang="en-US" altLang="en-US" b="0" dirty="0"/>
              <a:t> Jabil</a:t>
            </a:r>
            <a:r>
              <a:rPr lang="uk-UA" altLang="en-US" b="0" dirty="0"/>
              <a:t>, щоб зареєструватися на Порталі постачальників </a:t>
            </a:r>
            <a:r>
              <a:rPr lang="en-US" altLang="en-US" b="0" dirty="0"/>
              <a:t>Coupa</a:t>
            </a:r>
            <a:r>
              <a:rPr lang="uk-UA" altLang="en-US" b="0" dirty="0"/>
              <a:t> (</a:t>
            </a:r>
            <a:r>
              <a:rPr lang="en-US" altLang="en-US" b="0" dirty="0"/>
              <a:t>CSP</a:t>
            </a:r>
            <a:r>
              <a:rPr lang="uk-UA" altLang="en-US" b="0" dirty="0"/>
              <a:t>)</a:t>
            </a:r>
            <a:r>
              <a:rPr lang="en-US" altLang="en-US" b="0" dirty="0"/>
              <a:t>:</a:t>
            </a:r>
          </a:p>
          <a:p>
            <a:pPr marL="342900" indent="-342900" algn="just">
              <a:buFont typeface="+mj-lt"/>
              <a:buAutoNum type="arabicParenR"/>
            </a:pPr>
            <a:r>
              <a:rPr lang="uk-UA" altLang="en-US" b="0" dirty="0"/>
              <a:t>Створене</a:t>
            </a:r>
            <a:r>
              <a:rPr lang="en-US" altLang="en-US" b="0" dirty="0"/>
              <a:t> Jabil</a:t>
            </a:r>
            <a:r>
              <a:rPr lang="uk-UA" altLang="en-US" b="0" dirty="0"/>
              <a:t> запрошення</a:t>
            </a:r>
            <a:r>
              <a:rPr lang="en-US" altLang="en-US" b="0" dirty="0"/>
              <a:t>:  </a:t>
            </a:r>
            <a:r>
              <a:rPr lang="uk-UA" altLang="en-US" b="0" dirty="0"/>
              <a:t> Слід виконати кожен із наведених нижче кроків, перш ніж постачальник зможе належним чином взаємодіяти з </a:t>
            </a:r>
            <a:r>
              <a:rPr lang="en-US" altLang="en-US" b="0" dirty="0"/>
              <a:t>Jabil:</a:t>
            </a:r>
          </a:p>
        </p:txBody>
      </p:sp>
      <p:grpSp>
        <p:nvGrpSpPr>
          <p:cNvPr id="27652" name="Group 17"/>
          <p:cNvGrpSpPr>
            <a:grpSpLocks/>
          </p:cNvGrpSpPr>
          <p:nvPr/>
        </p:nvGrpSpPr>
        <p:grpSpPr bwMode="auto">
          <a:xfrm>
            <a:off x="1495425" y="2486818"/>
            <a:ext cx="6118225" cy="4514057"/>
            <a:chOff x="1214723" y="1658490"/>
            <a:chExt cx="6119050" cy="4234460"/>
          </a:xfrm>
        </p:grpSpPr>
        <p:grpSp>
          <p:nvGrpSpPr>
            <p:cNvPr id="27654" name="Group 18"/>
            <p:cNvGrpSpPr>
              <a:grpSpLocks/>
            </p:cNvGrpSpPr>
            <p:nvPr/>
          </p:nvGrpSpPr>
          <p:grpSpPr bwMode="auto">
            <a:xfrm>
              <a:off x="5913663" y="1658595"/>
              <a:ext cx="1420110" cy="3445248"/>
              <a:chOff x="5391237" y="2059812"/>
              <a:chExt cx="1420110" cy="3445248"/>
            </a:xfrm>
          </p:grpSpPr>
          <p:sp>
            <p:nvSpPr>
              <p:cNvPr id="46" name="Oval 45"/>
              <p:cNvSpPr/>
              <p:nvPr/>
            </p:nvSpPr>
            <p:spPr>
              <a:xfrm>
                <a:off x="5391931" y="2059708"/>
                <a:ext cx="1419416" cy="1479073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80000">
                    <a:schemeClr val="accent1"/>
                  </a:gs>
                  <a:gs pos="100000">
                    <a:schemeClr val="accent1"/>
                  </a:gs>
                </a:gsLst>
              </a:gra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grpSp>
            <p:nvGrpSpPr>
              <p:cNvPr id="27682" name="Group 46"/>
              <p:cNvGrpSpPr>
                <a:grpSpLocks/>
              </p:cNvGrpSpPr>
              <p:nvPr/>
            </p:nvGrpSpPr>
            <p:grpSpPr bwMode="auto">
              <a:xfrm>
                <a:off x="5438737" y="2109105"/>
                <a:ext cx="1325720" cy="1379940"/>
                <a:chOff x="5917412" y="1115736"/>
                <a:chExt cx="1631769" cy="1631482"/>
              </a:xfrm>
            </p:grpSpPr>
            <p:sp>
              <p:nvSpPr>
                <p:cNvPr id="51" name="Oval 50"/>
                <p:cNvSpPr/>
                <p:nvPr/>
              </p:nvSpPr>
              <p:spPr>
                <a:xfrm>
                  <a:off x="5924291" y="1115498"/>
                  <a:ext cx="1623977" cy="1632357"/>
                </a:xfrm>
                <a:prstGeom prst="ellips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2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52" name="Oval 5"/>
                <p:cNvSpPr/>
                <p:nvPr/>
              </p:nvSpPr>
              <p:spPr>
                <a:xfrm>
                  <a:off x="6150983" y="1348156"/>
                  <a:ext cx="1164730" cy="1167041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lIns="26670" tIns="26670" rIns="26670" bIns="26670" spcCol="1270" anchor="ctr"/>
                <a:lstStyle/>
                <a:p>
                  <a:pPr algn="ctr" defTabSz="933450">
                    <a:lnSpc>
                      <a:spcPct val="90000"/>
                    </a:lnSpc>
                    <a:spcAft>
                      <a:spcPct val="35000"/>
                    </a:spcAft>
                    <a:defRPr/>
                  </a:pPr>
                  <a:r>
                    <a:rPr lang="uk-UA" sz="1400" dirty="0"/>
                    <a:t>Трансакції з </a:t>
                  </a:r>
                  <a:r>
                    <a:rPr lang="en-US" sz="1400" dirty="0"/>
                    <a:t>Jabil </a:t>
                  </a:r>
                </a:p>
              </p:txBody>
            </p:sp>
          </p:grpSp>
          <p:grpSp>
            <p:nvGrpSpPr>
              <p:cNvPr id="27683" name="Group 47"/>
              <p:cNvGrpSpPr>
                <a:grpSpLocks/>
              </p:cNvGrpSpPr>
              <p:nvPr/>
            </p:nvGrpSpPr>
            <p:grpSpPr bwMode="auto">
              <a:xfrm>
                <a:off x="5438737" y="3565579"/>
                <a:ext cx="1325720" cy="1939481"/>
                <a:chOff x="5917412" y="2837704"/>
                <a:chExt cx="1631769" cy="958216"/>
              </a:xfrm>
            </p:grpSpPr>
            <p:sp>
              <p:nvSpPr>
                <p:cNvPr id="49" name="Rectangle 48"/>
                <p:cNvSpPr/>
                <p:nvPr/>
              </p:nvSpPr>
              <p:spPr>
                <a:xfrm>
                  <a:off x="5924291" y="2837793"/>
                  <a:ext cx="1623977" cy="958127"/>
                </a:xfrm>
                <a:prstGeom prst="rect">
                  <a:avLst/>
                </a:prstGeom>
              </p:spPr>
              <p:style>
                <a:lnRef idx="0">
                  <a:schemeClr val="dk1">
                    <a:alpha val="0"/>
                    <a:hueOff val="0"/>
                    <a:satOff val="0"/>
                    <a:lumOff val="0"/>
                    <a:alphaOff val="0"/>
                  </a:schemeClr>
                </a:lnRef>
                <a:fill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50" name="Rectangle 49"/>
                <p:cNvSpPr/>
                <p:nvPr/>
              </p:nvSpPr>
              <p:spPr>
                <a:xfrm>
                  <a:off x="5924291" y="2837793"/>
                  <a:ext cx="1623977" cy="958127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lIns="49530" tIns="49530" rIns="49530" bIns="49530" spcCol="1270"/>
                <a:lstStyle/>
                <a:p>
                  <a:pPr marL="112713" lvl="1" indent="-112713" defTabSz="444500">
                    <a:lnSpc>
                      <a:spcPct val="90000"/>
                    </a:lnSpc>
                    <a:spcAft>
                      <a:spcPct val="15000"/>
                    </a:spcAft>
                    <a:buFontTx/>
                    <a:buChar char="••"/>
                    <a:defRPr/>
                  </a:pPr>
                  <a:r>
                    <a:rPr lang="uk-UA" sz="1200" dirty="0"/>
                    <a:t>Приймання Замовлень на закупівлю</a:t>
                  </a:r>
                  <a:endParaRPr lang="en-US" sz="1200" dirty="0"/>
                </a:p>
                <a:p>
                  <a:pPr marL="112713" lvl="1" indent="-112713" defTabSz="444500">
                    <a:lnSpc>
                      <a:spcPct val="90000"/>
                    </a:lnSpc>
                    <a:spcAft>
                      <a:spcPct val="15000"/>
                    </a:spcAft>
                    <a:buFontTx/>
                    <a:buChar char="••"/>
                    <a:defRPr/>
                  </a:pPr>
                  <a:r>
                    <a:rPr lang="uk-UA" sz="1200" dirty="0"/>
                    <a:t>Рахунки (Інвойси)</a:t>
                  </a:r>
                  <a:endParaRPr lang="en-US" sz="1200" dirty="0"/>
                </a:p>
                <a:p>
                  <a:pPr marL="112713" lvl="1" indent="-112713" defTabSz="444500">
                    <a:lnSpc>
                      <a:spcPct val="90000"/>
                    </a:lnSpc>
                    <a:spcAft>
                      <a:spcPct val="15000"/>
                    </a:spcAft>
                    <a:buFontTx/>
                    <a:buChar char="••"/>
                    <a:defRPr/>
                  </a:pPr>
                  <a:r>
                    <a:rPr lang="uk-UA" sz="1200" dirty="0"/>
                    <a:t>Проглядання платіжних даних, платіжних реквізитів</a:t>
                  </a:r>
                  <a:endParaRPr lang="en-US" sz="1200" dirty="0"/>
                </a:p>
              </p:txBody>
            </p:sp>
          </p:grpSp>
        </p:grpSp>
        <p:grpSp>
          <p:nvGrpSpPr>
            <p:cNvPr id="27655" name="Group 19"/>
            <p:cNvGrpSpPr>
              <a:grpSpLocks/>
            </p:cNvGrpSpPr>
            <p:nvPr/>
          </p:nvGrpSpPr>
          <p:grpSpPr bwMode="auto">
            <a:xfrm>
              <a:off x="4358398" y="1658490"/>
              <a:ext cx="1421004" cy="3445353"/>
              <a:chOff x="3916931" y="2059707"/>
              <a:chExt cx="1421004" cy="3445353"/>
            </a:xfrm>
          </p:grpSpPr>
          <p:sp>
            <p:nvSpPr>
              <p:cNvPr id="38" name="Teardrop 37"/>
              <p:cNvSpPr/>
              <p:nvPr/>
            </p:nvSpPr>
            <p:spPr>
              <a:xfrm rot="2700000">
                <a:off x="3887896" y="2088742"/>
                <a:ext cx="1479073" cy="1421004"/>
              </a:xfrm>
              <a:prstGeom prst="teardrop">
                <a:avLst>
                  <a:gd name="adj" fmla="val 10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grpSp>
            <p:nvGrpSpPr>
              <p:cNvPr id="27674" name="Group 38"/>
              <p:cNvGrpSpPr>
                <a:grpSpLocks/>
              </p:cNvGrpSpPr>
              <p:nvPr/>
            </p:nvGrpSpPr>
            <p:grpSpPr bwMode="auto">
              <a:xfrm>
                <a:off x="3970912" y="2108904"/>
                <a:ext cx="1325934" cy="3396156"/>
                <a:chOff x="3970912" y="2108904"/>
                <a:chExt cx="1325934" cy="3396156"/>
              </a:xfrm>
            </p:grpSpPr>
            <p:grpSp>
              <p:nvGrpSpPr>
                <p:cNvPr id="27675" name="Group 39"/>
                <p:cNvGrpSpPr>
                  <a:grpSpLocks/>
                </p:cNvGrpSpPr>
                <p:nvPr/>
              </p:nvGrpSpPr>
              <p:grpSpPr bwMode="auto">
                <a:xfrm>
                  <a:off x="3970912" y="2108904"/>
                  <a:ext cx="1325741" cy="1380680"/>
                  <a:chOff x="4110734" y="1115498"/>
                  <a:chExt cx="1631795" cy="1632357"/>
                </a:xfrm>
              </p:grpSpPr>
              <p:sp>
                <p:nvSpPr>
                  <p:cNvPr id="44" name="Oval 43"/>
                  <p:cNvSpPr/>
                  <p:nvPr/>
                </p:nvSpPr>
                <p:spPr>
                  <a:xfrm>
                    <a:off x="4110734" y="1115498"/>
                    <a:ext cx="1631795" cy="1632357"/>
                  </a:xfrm>
                  <a:prstGeom prst="ellipse">
                    <a:avLst/>
                  </a:prstGeom>
                </p:spPr>
                <p:style>
                  <a:lnRef idx="1">
                    <a:schemeClr val="accent3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lt1">
                      <a:alpha val="9000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9000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dk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45" name="Oval 10"/>
                  <p:cNvSpPr/>
                  <p:nvPr/>
                </p:nvSpPr>
                <p:spPr>
                  <a:xfrm>
                    <a:off x="4343289" y="1348156"/>
                    <a:ext cx="1383600" cy="1167041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dk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lIns="26670" tIns="26670" rIns="26670" bIns="26670" spcCol="1270" anchor="ctr"/>
                  <a:lstStyle/>
                  <a:p>
                    <a:pPr algn="ctr" defTabSz="933450">
                      <a:lnSpc>
                        <a:spcPct val="90000"/>
                      </a:lnSpc>
                      <a:spcAft>
                        <a:spcPct val="35000"/>
                      </a:spcAft>
                      <a:defRPr/>
                    </a:pPr>
                    <a:r>
                      <a:rPr lang="uk-UA" sz="1400" dirty="0"/>
                      <a:t>Оновлення облікового запису</a:t>
                    </a:r>
                    <a:endParaRPr lang="en-US" sz="1400" dirty="0"/>
                  </a:p>
                </p:txBody>
              </p:sp>
            </p:grpSp>
            <p:grpSp>
              <p:nvGrpSpPr>
                <p:cNvPr id="27676" name="Group 40"/>
                <p:cNvGrpSpPr>
                  <a:grpSpLocks/>
                </p:cNvGrpSpPr>
                <p:nvPr/>
              </p:nvGrpSpPr>
              <p:grpSpPr bwMode="auto">
                <a:xfrm>
                  <a:off x="3971126" y="3565579"/>
                  <a:ext cx="1325720" cy="1939481"/>
                  <a:chOff x="4110997" y="2837704"/>
                  <a:chExt cx="1631769" cy="958216"/>
                </a:xfrm>
              </p:grpSpPr>
              <p:sp>
                <p:nvSpPr>
                  <p:cNvPr id="42" name="Rectangle 41"/>
                  <p:cNvSpPr/>
                  <p:nvPr/>
                </p:nvSpPr>
                <p:spPr>
                  <a:xfrm>
                    <a:off x="4110734" y="2837793"/>
                    <a:ext cx="1631795" cy="958127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43" name="Rectangle 42"/>
                  <p:cNvSpPr/>
                  <p:nvPr/>
                </p:nvSpPr>
                <p:spPr>
                  <a:xfrm>
                    <a:off x="4110734" y="2837793"/>
                    <a:ext cx="1631795" cy="958127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lIns="49530" tIns="49530" rIns="49530" bIns="49530" spcCol="1270"/>
                  <a:lstStyle/>
                  <a:p>
                    <a:pPr marL="112713" lvl="1" indent="-112713" defTabSz="444500">
                      <a:lnSpc>
                        <a:spcPct val="90000"/>
                      </a:lnSpc>
                      <a:spcAft>
                        <a:spcPct val="15000"/>
                      </a:spcAft>
                      <a:buFontTx/>
                      <a:buChar char="••"/>
                      <a:defRPr/>
                    </a:pPr>
                    <a:r>
                      <a:rPr lang="uk-UA" sz="1200" dirty="0"/>
                      <a:t>Додати користувачів</a:t>
                    </a:r>
                    <a:endParaRPr lang="en-US" sz="1200" dirty="0"/>
                  </a:p>
                  <a:p>
                    <a:pPr marL="112713" lvl="1" indent="-112713" defTabSz="444500">
                      <a:lnSpc>
                        <a:spcPct val="90000"/>
                      </a:lnSpc>
                      <a:spcAft>
                        <a:spcPct val="15000"/>
                      </a:spcAft>
                      <a:buFontTx/>
                      <a:buChar char="••"/>
                      <a:defRPr/>
                    </a:pPr>
                    <a:r>
                      <a:rPr lang="uk-UA" sz="1200" dirty="0"/>
                      <a:t>Оновити профіль </a:t>
                    </a:r>
                    <a:endParaRPr lang="en-US" sz="1200" dirty="0"/>
                  </a:p>
                  <a:p>
                    <a:pPr marL="112713" lvl="1" indent="-112713" defTabSz="444500">
                      <a:lnSpc>
                        <a:spcPct val="90000"/>
                      </a:lnSpc>
                      <a:spcAft>
                        <a:spcPct val="15000"/>
                      </a:spcAft>
                      <a:buFontTx/>
                      <a:buChar char="••"/>
                      <a:defRPr/>
                    </a:pPr>
                    <a:r>
                      <a:rPr lang="uk-UA" sz="1200" dirty="0"/>
                      <a:t>Об'єднати облікові записи</a:t>
                    </a:r>
                    <a:endParaRPr lang="en-US" sz="1200" dirty="0"/>
                  </a:p>
                </p:txBody>
              </p:sp>
            </p:grpSp>
          </p:grpSp>
        </p:grpSp>
        <p:grpSp>
          <p:nvGrpSpPr>
            <p:cNvPr id="27656" name="Group 20"/>
            <p:cNvGrpSpPr>
              <a:grpSpLocks/>
            </p:cNvGrpSpPr>
            <p:nvPr/>
          </p:nvGrpSpPr>
          <p:grpSpPr bwMode="auto">
            <a:xfrm>
              <a:off x="2804026" y="1658491"/>
              <a:ext cx="1540786" cy="4234459"/>
              <a:chOff x="2455709" y="2059708"/>
              <a:chExt cx="1540786" cy="4234459"/>
            </a:xfrm>
          </p:grpSpPr>
          <p:sp>
            <p:nvSpPr>
              <p:cNvPr id="31" name="Teardrop 30"/>
              <p:cNvSpPr/>
              <p:nvPr/>
            </p:nvSpPr>
            <p:spPr>
              <a:xfrm rot="2700000">
                <a:off x="2426674" y="2088743"/>
                <a:ext cx="1479073" cy="1421003"/>
              </a:xfrm>
              <a:prstGeom prst="teardrop">
                <a:avLst>
                  <a:gd name="adj" fmla="val 10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grpSp>
            <p:nvGrpSpPr>
              <p:cNvPr id="27667" name="Group 31"/>
              <p:cNvGrpSpPr>
                <a:grpSpLocks/>
              </p:cNvGrpSpPr>
              <p:nvPr/>
            </p:nvGrpSpPr>
            <p:grpSpPr bwMode="auto">
              <a:xfrm>
                <a:off x="2503339" y="2108904"/>
                <a:ext cx="1325740" cy="1380680"/>
                <a:chOff x="2304365" y="1115498"/>
                <a:chExt cx="1631794" cy="1632357"/>
              </a:xfrm>
            </p:grpSpPr>
            <p:sp>
              <p:nvSpPr>
                <p:cNvPr id="36" name="Oval 35"/>
                <p:cNvSpPr/>
                <p:nvPr/>
              </p:nvSpPr>
              <p:spPr>
                <a:xfrm>
                  <a:off x="2304365" y="1115498"/>
                  <a:ext cx="1631794" cy="1632357"/>
                </a:xfrm>
                <a:prstGeom prst="ellipse">
                  <a:avLst/>
                </a:prstGeom>
              </p:spPr>
              <p:style>
                <a:lnRef idx="1">
                  <a:schemeClr val="accent4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37" name="Oval 15"/>
                <p:cNvSpPr/>
                <p:nvPr/>
              </p:nvSpPr>
              <p:spPr>
                <a:xfrm>
                  <a:off x="2536920" y="1348156"/>
                  <a:ext cx="1391421" cy="1167041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lIns="26670" tIns="26670" rIns="26670" bIns="26670" spcCol="1270" anchor="ctr"/>
                <a:lstStyle/>
                <a:p>
                  <a:pPr algn="ctr" defTabSz="933450">
                    <a:lnSpc>
                      <a:spcPct val="90000"/>
                    </a:lnSpc>
                    <a:spcAft>
                      <a:spcPct val="35000"/>
                    </a:spcAft>
                    <a:defRPr/>
                  </a:pPr>
                  <a:r>
                    <a:rPr lang="uk-UA" sz="1400" dirty="0"/>
                    <a:t>Приймання</a:t>
                  </a:r>
                  <a:r>
                    <a:rPr lang="en-US" sz="1400" dirty="0"/>
                    <a:t> </a:t>
                  </a:r>
                  <a:r>
                    <a:rPr lang="uk-UA" sz="1400" dirty="0"/>
                    <a:t>Запрошення</a:t>
                  </a:r>
                  <a:r>
                    <a:rPr lang="en-US" sz="1400" dirty="0"/>
                    <a:t> </a:t>
                  </a:r>
                  <a:r>
                    <a:rPr lang="uk-UA" sz="1400" dirty="0"/>
                    <a:t>з</a:t>
                  </a:r>
                  <a:r>
                    <a:rPr lang="en-US" sz="1400" dirty="0"/>
                    <a:t> CSP</a:t>
                  </a:r>
                </a:p>
              </p:txBody>
            </p:sp>
          </p:grpSp>
          <p:grpSp>
            <p:nvGrpSpPr>
              <p:cNvPr id="27668" name="Group 32"/>
              <p:cNvGrpSpPr>
                <a:grpSpLocks/>
              </p:cNvGrpSpPr>
              <p:nvPr/>
            </p:nvGrpSpPr>
            <p:grpSpPr bwMode="auto">
              <a:xfrm>
                <a:off x="2503340" y="3565760"/>
                <a:ext cx="1493155" cy="2728407"/>
                <a:chOff x="2304365" y="2837793"/>
                <a:chExt cx="1837857" cy="1347991"/>
              </a:xfrm>
            </p:grpSpPr>
            <p:sp>
              <p:nvSpPr>
                <p:cNvPr id="34" name="Rectangle 33"/>
                <p:cNvSpPr/>
                <p:nvPr/>
              </p:nvSpPr>
              <p:spPr>
                <a:xfrm>
                  <a:off x="2304365" y="2837793"/>
                  <a:ext cx="1631794" cy="958127"/>
                </a:xfrm>
                <a:prstGeom prst="rect">
                  <a:avLst/>
                </a:prstGeom>
              </p:spPr>
              <p:style>
                <a:lnRef idx="0">
                  <a:schemeClr val="dk1">
                    <a:alpha val="0"/>
                    <a:hueOff val="0"/>
                    <a:satOff val="0"/>
                    <a:lumOff val="0"/>
                    <a:alphaOff val="0"/>
                  </a:schemeClr>
                </a:lnRef>
                <a:fill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35" name="Rectangle 34"/>
                <p:cNvSpPr/>
                <p:nvPr/>
              </p:nvSpPr>
              <p:spPr>
                <a:xfrm>
                  <a:off x="2304365" y="2837793"/>
                  <a:ext cx="1837857" cy="1347991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lIns="49530" tIns="49530" rIns="49530" bIns="49530" spcCol="1270"/>
                <a:lstStyle/>
                <a:p>
                  <a:pPr marL="112713" lvl="1" indent="-112713" defTabSz="444500">
                    <a:lnSpc>
                      <a:spcPct val="90000"/>
                    </a:lnSpc>
                    <a:spcAft>
                      <a:spcPct val="15000"/>
                    </a:spcAft>
                    <a:buFontTx/>
                    <a:buChar char="••"/>
                    <a:defRPr/>
                  </a:pPr>
                  <a:r>
                    <a:rPr lang="uk-UA" sz="1200" dirty="0"/>
                    <a:t>Надійде від </a:t>
                  </a:r>
                  <a:r>
                    <a:rPr lang="en-US" sz="1200" dirty="0"/>
                    <a:t>“Coupa </a:t>
                  </a:r>
                  <a:r>
                    <a:rPr lang="uk-UA" sz="1200" dirty="0"/>
                    <a:t>для Постачальників</a:t>
                  </a:r>
                  <a:r>
                    <a:rPr lang="en-US" sz="1200" dirty="0"/>
                    <a:t>”</a:t>
                  </a:r>
                </a:p>
                <a:p>
                  <a:pPr marL="112713" lvl="1" indent="-112713" defTabSz="444500">
                    <a:lnSpc>
                      <a:spcPct val="90000"/>
                    </a:lnSpc>
                    <a:spcAft>
                      <a:spcPct val="15000"/>
                    </a:spcAft>
                    <a:buFontTx/>
                    <a:buChar char="••"/>
                    <a:defRPr/>
                  </a:pPr>
                  <a:r>
                    <a:rPr lang="uk-UA" sz="1200" dirty="0"/>
                    <a:t>Буде доставлене на адресу основної контактної особи</a:t>
                  </a:r>
                  <a:endParaRPr lang="en-US" sz="1200" dirty="0"/>
                </a:p>
                <a:p>
                  <a:pPr marL="112713" lvl="1" indent="-112713" defTabSz="444500">
                    <a:lnSpc>
                      <a:spcPct val="90000"/>
                    </a:lnSpc>
                    <a:spcAft>
                      <a:spcPct val="15000"/>
                    </a:spcAft>
                    <a:buFontTx/>
                    <a:buChar char="••"/>
                    <a:defRPr/>
                  </a:pPr>
                  <a:r>
                    <a:rPr lang="uk-UA" sz="1200" dirty="0"/>
                    <a:t>Може опинитися у спамі</a:t>
                  </a:r>
                  <a:endParaRPr lang="en-US" sz="1200" dirty="0"/>
                </a:p>
                <a:p>
                  <a:pPr marL="112713" lvl="1" indent="-112713" defTabSz="444500">
                    <a:lnSpc>
                      <a:spcPct val="90000"/>
                    </a:lnSpc>
                    <a:spcAft>
                      <a:spcPct val="15000"/>
                    </a:spcAft>
                    <a:buFontTx/>
                    <a:buChar char="••"/>
                    <a:defRPr/>
                  </a:pPr>
                  <a:r>
                    <a:rPr lang="uk-UA" sz="1200" dirty="0"/>
                    <a:t>Повинна бути індивідуальна адреса електронної пошти, якої ще немає на зберіганні</a:t>
                  </a:r>
                  <a:endParaRPr lang="en-US" sz="1200" dirty="0"/>
                </a:p>
              </p:txBody>
            </p:sp>
          </p:grpSp>
        </p:grpSp>
        <p:grpSp>
          <p:nvGrpSpPr>
            <p:cNvPr id="27657" name="Group 21"/>
            <p:cNvGrpSpPr>
              <a:grpSpLocks/>
            </p:cNvGrpSpPr>
            <p:nvPr/>
          </p:nvGrpSpPr>
          <p:grpSpPr bwMode="auto">
            <a:xfrm>
              <a:off x="1214723" y="1658490"/>
              <a:ext cx="1575717" cy="3445354"/>
              <a:chOff x="953466" y="2059707"/>
              <a:chExt cx="1575717" cy="3445354"/>
            </a:xfrm>
          </p:grpSpPr>
          <p:sp>
            <p:nvSpPr>
              <p:cNvPr id="23" name="Teardrop 22"/>
              <p:cNvSpPr/>
              <p:nvPr/>
            </p:nvSpPr>
            <p:spPr>
              <a:xfrm rot="2700000">
                <a:off x="958568" y="2089536"/>
                <a:ext cx="1479073" cy="1419416"/>
              </a:xfrm>
              <a:prstGeom prst="teardrop">
                <a:avLst>
                  <a:gd name="adj" fmla="val 10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grpSp>
            <p:nvGrpSpPr>
              <p:cNvPr id="27659" name="Group 23"/>
              <p:cNvGrpSpPr>
                <a:grpSpLocks/>
              </p:cNvGrpSpPr>
              <p:nvPr/>
            </p:nvGrpSpPr>
            <p:grpSpPr bwMode="auto">
              <a:xfrm>
                <a:off x="953466" y="2108904"/>
                <a:ext cx="1575717" cy="3396157"/>
                <a:chOff x="953466" y="2108904"/>
                <a:chExt cx="1575717" cy="3396157"/>
              </a:xfrm>
            </p:grpSpPr>
            <p:grpSp>
              <p:nvGrpSpPr>
                <p:cNvPr id="27660" name="Group 24"/>
                <p:cNvGrpSpPr>
                  <a:grpSpLocks/>
                </p:cNvGrpSpPr>
                <p:nvPr/>
              </p:nvGrpSpPr>
              <p:grpSpPr bwMode="auto">
                <a:xfrm>
                  <a:off x="1036027" y="2108904"/>
                  <a:ext cx="1319390" cy="1380680"/>
                  <a:chOff x="498316" y="1115498"/>
                  <a:chExt cx="1623978" cy="1632357"/>
                </a:xfrm>
              </p:grpSpPr>
              <p:sp>
                <p:nvSpPr>
                  <p:cNvPr id="29" name="Oval 28"/>
                  <p:cNvSpPr/>
                  <p:nvPr/>
                </p:nvSpPr>
                <p:spPr>
                  <a:xfrm>
                    <a:off x="498316" y="1115498"/>
                    <a:ext cx="1623978" cy="1632357"/>
                  </a:xfrm>
                  <a:prstGeom prst="ellipse">
                    <a:avLst/>
                  </a:prstGeom>
                </p:spPr>
                <p:style>
                  <a:lnRef idx="1">
                    <a:schemeClr val="accent5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lt1">
                      <a:alpha val="9000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9000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dk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30" name="Oval 20"/>
                  <p:cNvSpPr/>
                  <p:nvPr/>
                </p:nvSpPr>
                <p:spPr>
                  <a:xfrm>
                    <a:off x="730871" y="1348156"/>
                    <a:ext cx="1391422" cy="1167041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dk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lIns="26670" tIns="26670" rIns="26670" bIns="26670" spcCol="1270" anchor="ctr"/>
                  <a:lstStyle/>
                  <a:p>
                    <a:pPr algn="ctr" defTabSz="933450">
                      <a:lnSpc>
                        <a:spcPct val="90000"/>
                      </a:lnSpc>
                      <a:spcAft>
                        <a:spcPct val="35000"/>
                      </a:spcAft>
                      <a:defRPr/>
                    </a:pPr>
                    <a:r>
                      <a:rPr lang="uk-UA" sz="1400" dirty="0"/>
                      <a:t>Оновлення</a:t>
                    </a:r>
                    <a:r>
                      <a:rPr lang="en-US" sz="1400" dirty="0"/>
                      <a:t> </a:t>
                    </a:r>
                    <a:r>
                      <a:rPr lang="uk-UA" sz="1400" dirty="0"/>
                      <a:t>контактних даних</a:t>
                    </a:r>
                    <a:endParaRPr lang="en-US" sz="1400" dirty="0"/>
                  </a:p>
                </p:txBody>
              </p:sp>
            </p:grpSp>
            <p:grpSp>
              <p:nvGrpSpPr>
                <p:cNvPr id="27661" name="Group 25"/>
                <p:cNvGrpSpPr>
                  <a:grpSpLocks/>
                </p:cNvGrpSpPr>
                <p:nvPr/>
              </p:nvGrpSpPr>
              <p:grpSpPr bwMode="auto">
                <a:xfrm>
                  <a:off x="953466" y="3565760"/>
                  <a:ext cx="1575717" cy="1939301"/>
                  <a:chOff x="396695" y="2837793"/>
                  <a:chExt cx="1939479" cy="958127"/>
                </a:xfrm>
              </p:grpSpPr>
              <p:sp>
                <p:nvSpPr>
                  <p:cNvPr id="27" name="Rectangle 26"/>
                  <p:cNvSpPr/>
                  <p:nvPr/>
                </p:nvSpPr>
                <p:spPr>
                  <a:xfrm>
                    <a:off x="498316" y="2837793"/>
                    <a:ext cx="1623978" cy="958127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28" name="Rectangle 27"/>
                  <p:cNvSpPr/>
                  <p:nvPr/>
                </p:nvSpPr>
                <p:spPr>
                  <a:xfrm>
                    <a:off x="396695" y="2837793"/>
                    <a:ext cx="1939479" cy="958127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lIns="49530" tIns="49530" rIns="49530" bIns="49530" spcCol="1270"/>
                  <a:lstStyle/>
                  <a:p>
                    <a:pPr marL="112713" lvl="1" indent="-112713" defTabSz="444500">
                      <a:lnSpc>
                        <a:spcPct val="90000"/>
                      </a:lnSpc>
                      <a:spcAft>
                        <a:spcPct val="15000"/>
                      </a:spcAft>
                      <a:buFontTx/>
                      <a:buChar char="••"/>
                      <a:defRPr/>
                    </a:pPr>
                    <a:r>
                      <a:rPr lang="uk-UA" sz="1200" dirty="0"/>
                      <a:t>Повідомити Групу підтримки</a:t>
                    </a:r>
                    <a:r>
                      <a:rPr lang="en-US" sz="1200" dirty="0"/>
                      <a:t> </a:t>
                    </a:r>
                    <a:r>
                      <a:rPr lang="uk-UA" sz="1200" dirty="0"/>
                      <a:t>постачальників про ключові контакти</a:t>
                    </a:r>
                    <a:endParaRPr lang="en-US" sz="1200" dirty="0"/>
                  </a:p>
                  <a:p>
                    <a:pPr marL="112713" lvl="1" indent="-112713" defTabSz="444500">
                      <a:lnSpc>
                        <a:spcPct val="90000"/>
                      </a:lnSpc>
                      <a:spcAft>
                        <a:spcPct val="15000"/>
                      </a:spcAft>
                      <a:buFontTx/>
                      <a:buChar char="••"/>
                      <a:defRPr/>
                    </a:pPr>
                    <a:r>
                      <a:rPr lang="uk-UA" sz="1200" dirty="0"/>
                      <a:t>Основна контактна особа</a:t>
                    </a:r>
                    <a:r>
                      <a:rPr lang="en-US" sz="1200" dirty="0"/>
                      <a:t>, </a:t>
                    </a:r>
                    <a:r>
                      <a:rPr lang="uk-UA" sz="1200" dirty="0"/>
                      <a:t>електронна пошта для замовлень на закупівлю, електронна пошта для рахунків (інвойсів), банківські реквізити</a:t>
                    </a:r>
                    <a:endParaRPr lang="en-US" sz="1200" dirty="0"/>
                  </a:p>
                </p:txBody>
              </p:sp>
            </p:grpSp>
          </p:grp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47F6F-89CF-46C6-A986-19786205D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dirty="0"/>
              <a:t>Зв’язок із</a:t>
            </a:r>
            <a:r>
              <a:rPr lang="en-US" altLang="en-US" dirty="0"/>
              <a:t> Jabil </a:t>
            </a:r>
            <a:r>
              <a:rPr lang="uk-UA" altLang="en-US" dirty="0"/>
              <a:t>через</a:t>
            </a:r>
            <a:r>
              <a:rPr lang="en-US" altLang="en-US" dirty="0"/>
              <a:t> Coupa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AEE654A-82BB-4255-95B6-0D6EE3E5D5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5216525"/>
          </a:xfrm>
        </p:spPr>
        <p:txBody>
          <a:bodyPr/>
          <a:lstStyle/>
          <a:p>
            <a:pPr marL="342900" indent="-342900" algn="just">
              <a:buFont typeface="+mj-lt"/>
              <a:buAutoNum type="arabicParenR" startAt="2"/>
            </a:pPr>
            <a:r>
              <a:rPr lang="uk-UA" altLang="en-US" b="0" dirty="0"/>
              <a:t>Електронна пошта для замовлень на закупівлю</a:t>
            </a:r>
            <a:r>
              <a:rPr lang="en-US" altLang="en-US" b="0" dirty="0"/>
              <a:t>: </a:t>
            </a:r>
            <a:r>
              <a:rPr lang="uk-UA" altLang="en-US" b="0" dirty="0"/>
              <a:t>Якщо Ви взаємодієте з </a:t>
            </a:r>
            <a:r>
              <a:rPr lang="en-US" altLang="en-US" b="0" dirty="0"/>
              <a:t>Jabil</a:t>
            </a:r>
            <a:r>
              <a:rPr lang="uk-UA" altLang="en-US" b="0" dirty="0"/>
              <a:t> через методики опрацювання Замовлень на закупівлю, інші ніж Портал постачальників </a:t>
            </a:r>
            <a:r>
              <a:rPr lang="en-US" altLang="en-US" b="0" dirty="0"/>
              <a:t>Coupa</a:t>
            </a:r>
            <a:r>
              <a:rPr lang="uk-UA" altLang="en-US" b="0" dirty="0"/>
              <a:t> (</a:t>
            </a:r>
            <a:r>
              <a:rPr lang="en-US" altLang="en-US" b="0" dirty="0"/>
              <a:t>CSP</a:t>
            </a:r>
            <a:r>
              <a:rPr lang="uk-UA" altLang="en-US" b="0" dirty="0"/>
              <a:t>), і Ви не прив'язані до</a:t>
            </a:r>
            <a:r>
              <a:rPr lang="en-US" altLang="en-US" b="0" dirty="0"/>
              <a:t> CSP, </a:t>
            </a:r>
            <a:r>
              <a:rPr lang="uk-UA" altLang="en-US" b="0" dirty="0"/>
              <a:t>то Ви можете бачити кнопку </a:t>
            </a:r>
            <a:r>
              <a:rPr lang="en-US" altLang="en-US" b="0" dirty="0"/>
              <a:t>Create Account</a:t>
            </a:r>
            <a:r>
              <a:rPr lang="uk-UA" altLang="en-US" b="0" dirty="0"/>
              <a:t> (Створити обліковий запис) у Вашій електронній пошті</a:t>
            </a:r>
            <a:r>
              <a:rPr lang="en-US" altLang="en-US" b="0" dirty="0"/>
              <a:t> </a:t>
            </a:r>
            <a:r>
              <a:rPr lang="uk-UA" altLang="en-US" b="0" dirty="0"/>
              <a:t>повідомлень про Замовлення на закупівлю</a:t>
            </a:r>
            <a:r>
              <a:rPr lang="en-US" altLang="en-US" b="0" dirty="0"/>
              <a:t>.</a:t>
            </a:r>
          </a:p>
          <a:p>
            <a:pPr marL="342900" indent="-342900" algn="just">
              <a:buFont typeface="+mj-lt"/>
              <a:buAutoNum type="arabicParenR" startAt="2"/>
            </a:pPr>
            <a:endParaRPr lang="en-US" altLang="en-US" b="0" dirty="0"/>
          </a:p>
          <a:p>
            <a:pPr marL="342900" indent="-342900" algn="just">
              <a:buFont typeface="+mj-lt"/>
              <a:buAutoNum type="arabicParenR" startAt="2"/>
            </a:pPr>
            <a:endParaRPr lang="en-US" altLang="en-US" b="0" dirty="0"/>
          </a:p>
          <a:p>
            <a:pPr marL="342900" indent="-342900" algn="just">
              <a:buFont typeface="+mj-lt"/>
              <a:buAutoNum type="arabicParenR" startAt="2"/>
            </a:pPr>
            <a:endParaRPr lang="en-US" altLang="en-US" b="0" dirty="0"/>
          </a:p>
          <a:p>
            <a:pPr marL="342900" indent="-342900" algn="just">
              <a:buFont typeface="+mj-lt"/>
              <a:buAutoNum type="arabicParenR" startAt="2"/>
            </a:pPr>
            <a:endParaRPr lang="en-US" altLang="en-US" b="0" dirty="0"/>
          </a:p>
          <a:p>
            <a:pPr marL="342900" indent="-342900" algn="just">
              <a:buFont typeface="+mj-lt"/>
              <a:buAutoNum type="arabicParenR" startAt="2"/>
            </a:pPr>
            <a:endParaRPr lang="en-US" altLang="en-US" b="0" dirty="0"/>
          </a:p>
          <a:p>
            <a:pPr marL="342900" indent="-342900" algn="just">
              <a:buFont typeface="+mj-lt"/>
              <a:buAutoNum type="arabicParenR" startAt="2"/>
            </a:pPr>
            <a:endParaRPr lang="en-US" altLang="en-US" b="0" dirty="0"/>
          </a:p>
          <a:p>
            <a:pPr marL="342900" indent="-342900" algn="just">
              <a:buFont typeface="+mj-lt"/>
              <a:buAutoNum type="arabicParenR" startAt="2"/>
            </a:pPr>
            <a:endParaRPr lang="en-US" altLang="en-US" b="0" dirty="0"/>
          </a:p>
          <a:p>
            <a:pPr marL="342900" indent="-342900" algn="just">
              <a:buFont typeface="+mj-lt"/>
              <a:buAutoNum type="arabicParenR" startAt="2"/>
            </a:pPr>
            <a:endParaRPr lang="en-US" altLang="en-US" b="0" dirty="0"/>
          </a:p>
          <a:p>
            <a:pPr algn="just"/>
            <a:endParaRPr lang="en-US" altLang="en-US" b="0" dirty="0"/>
          </a:p>
          <a:p>
            <a:pPr algn="just"/>
            <a:r>
              <a:rPr lang="uk-UA" altLang="en-US" b="0" dirty="0"/>
              <a:t>Клацнувши  на кнопку </a:t>
            </a:r>
            <a:r>
              <a:rPr lang="en-US" altLang="en-US" b="0" dirty="0"/>
              <a:t>Create Account</a:t>
            </a:r>
            <a:r>
              <a:rPr lang="uk-UA" altLang="en-US" b="0" dirty="0"/>
              <a:t> (Створити обліковий запис), ви створюєте  обліковий  запис на Порталі постачальників </a:t>
            </a:r>
            <a:r>
              <a:rPr lang="en-US" altLang="en-US" b="0" dirty="0"/>
              <a:t>Coupa</a:t>
            </a:r>
            <a:r>
              <a:rPr lang="uk-UA" altLang="en-US" b="0" dirty="0"/>
              <a:t> (</a:t>
            </a:r>
            <a:r>
              <a:rPr lang="en-US" altLang="en-US" b="0" dirty="0"/>
              <a:t>CSP</a:t>
            </a:r>
            <a:r>
              <a:rPr lang="uk-UA" altLang="en-US" b="0" dirty="0"/>
              <a:t>)</a:t>
            </a:r>
            <a:r>
              <a:rPr lang="en-US" altLang="en-US" b="0" dirty="0"/>
              <a:t>. </a:t>
            </a:r>
          </a:p>
          <a:p>
            <a:pPr algn="just"/>
            <a:r>
              <a:rPr lang="uk-UA" altLang="en-US" b="0" i="1" dirty="0"/>
              <a:t>Примітка</a:t>
            </a:r>
            <a:r>
              <a:rPr lang="en-US" altLang="en-US" b="0" i="1" dirty="0"/>
              <a:t>: </a:t>
            </a:r>
            <a:r>
              <a:rPr lang="uk-UA" altLang="en-US" b="0" i="1" dirty="0"/>
              <a:t>Якщо Ви вже прив'язані до </a:t>
            </a:r>
            <a:r>
              <a:rPr lang="en-US" altLang="en-US" b="0" i="1" dirty="0"/>
              <a:t>CSP, </a:t>
            </a:r>
            <a:r>
              <a:rPr lang="uk-UA" altLang="en-US" b="0" i="1" dirty="0"/>
              <a:t>Ви можете бачити кнопку </a:t>
            </a:r>
            <a:r>
              <a:rPr lang="en-US" altLang="en-US" i="1" dirty="0"/>
              <a:t>Login</a:t>
            </a:r>
            <a:r>
              <a:rPr lang="uk-UA" altLang="en-US" i="1" dirty="0"/>
              <a:t> (Вхід у систему)</a:t>
            </a:r>
            <a:r>
              <a:rPr lang="en-US" altLang="en-US" b="0" i="1" dirty="0"/>
              <a:t> </a:t>
            </a:r>
            <a:r>
              <a:rPr lang="uk-UA" altLang="en-US" b="0" i="1" dirty="0"/>
              <a:t>замість </a:t>
            </a:r>
            <a:r>
              <a:rPr lang="en-US" altLang="en-US" i="1" dirty="0"/>
              <a:t>Create Account</a:t>
            </a:r>
            <a:r>
              <a:rPr lang="uk-UA" altLang="en-US" i="1" dirty="0"/>
              <a:t> (Створити обліковий запис)</a:t>
            </a:r>
            <a:r>
              <a:rPr lang="en-US" altLang="en-US" b="0" i="1" dirty="0"/>
              <a:t>.</a:t>
            </a:r>
          </a:p>
        </p:txBody>
      </p:sp>
      <p:pic>
        <p:nvPicPr>
          <p:cNvPr id="2050" name="Picture 2" descr="po_email_no_csp_account.png">
            <a:extLst>
              <a:ext uri="{FF2B5EF4-FFF2-40B4-BE49-F238E27FC236}">
                <a16:creationId xmlns:a16="http://schemas.microsoft.com/office/drawing/2014/main" id="{8E06FB34-9BD0-4501-8A9D-A92F200B6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225" y="2296391"/>
            <a:ext cx="630555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9796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en-US" dirty="0"/>
              <a:t>Ознайомлення з Порталом постачальників </a:t>
            </a:r>
            <a:r>
              <a:rPr lang="en-US" altLang="en-US" dirty="0"/>
              <a:t>Coupa</a:t>
            </a:r>
            <a:r>
              <a:rPr lang="uk-UA" altLang="en-US" dirty="0"/>
              <a:t> </a:t>
            </a:r>
            <a:r>
              <a:rPr lang="en-US" altLang="en-US" dirty="0"/>
              <a:t>(CSP)</a:t>
            </a:r>
          </a:p>
        </p:txBody>
      </p:sp>
      <p:sp>
        <p:nvSpPr>
          <p:cNvPr id="2867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195388"/>
            <a:ext cx="7639050" cy="4594225"/>
          </a:xfrm>
        </p:spPr>
        <p:txBody>
          <a:bodyPr/>
          <a:lstStyle/>
          <a:p>
            <a:r>
              <a:rPr lang="uk-UA" altLang="en-US" b="0" dirty="0"/>
              <a:t>Ознайомчий лист нижче надійде Вам від</a:t>
            </a:r>
            <a:r>
              <a:rPr lang="en-US" altLang="en-US" b="0" dirty="0"/>
              <a:t> Coupa for Suppliers</a:t>
            </a:r>
            <a:r>
              <a:rPr lang="uk-UA" altLang="en-US" b="0" dirty="0"/>
              <a:t> (</a:t>
            </a:r>
            <a:r>
              <a:rPr lang="en-US" altLang="en-US" b="0" dirty="0"/>
              <a:t>Coupa </a:t>
            </a:r>
            <a:r>
              <a:rPr lang="uk-UA" altLang="en-US" b="0" dirty="0"/>
              <a:t>для Постачальників)</a:t>
            </a:r>
            <a:r>
              <a:rPr lang="en-US" altLang="en-US" b="0" dirty="0"/>
              <a:t>. </a:t>
            </a:r>
            <a:r>
              <a:rPr lang="uk-UA" altLang="en-US" b="0" dirty="0"/>
              <a:t>Будь ласка, попередьте Ваші групи, щоб вони очікували на це запрошення й діяли щодо нього, коли воно надійде.</a:t>
            </a:r>
            <a:endParaRPr lang="en-US" altLang="en-US" b="0" dirty="0"/>
          </a:p>
          <a:p>
            <a:r>
              <a:rPr lang="uk-UA" altLang="en-US" b="0" dirty="0"/>
              <a:t>Просимо пам'ятати, що запрошення має дату закінчення терміну чинності</a:t>
            </a:r>
            <a:r>
              <a:rPr lang="en-US" altLang="en-US" b="0" dirty="0"/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2179094"/>
            <a:ext cx="7639050" cy="40200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REATEDBY" val="Global PowerPoint Toolbar"/>
  <p:tag name="TOOLBARVERSION" val="5.1"/>
  <p:tag name="TYPE" val="Screen"/>
  <p:tag name="KEYWORD" val="SCREEN"/>
  <p:tag name="TEMPLATEVERSION" val="03/03/2016 06:42:0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KPMG_Standard_4x3_0922_2015">
  <a:themeElements>
    <a:clrScheme name="New KPMG Colours">
      <a:dk1>
        <a:srgbClr val="000000"/>
      </a:dk1>
      <a:lt1>
        <a:sysClr val="window" lastClr="FFFFFF"/>
      </a:lt1>
      <a:dk2>
        <a:srgbClr val="00338D"/>
      </a:dk2>
      <a:lt2>
        <a:srgbClr val="F0F0F0"/>
      </a:lt2>
      <a:accent1>
        <a:srgbClr val="0091DA"/>
      </a:accent1>
      <a:accent2>
        <a:srgbClr val="6D2077"/>
      </a:accent2>
      <a:accent3>
        <a:srgbClr val="005EB8"/>
      </a:accent3>
      <a:accent4>
        <a:srgbClr val="00A3A1"/>
      </a:accent4>
      <a:accent5>
        <a:srgbClr val="EAAA00"/>
      </a:accent5>
      <a:accent6>
        <a:srgbClr val="43B02A"/>
      </a:accent6>
      <a:hlink>
        <a:srgbClr val="0091DA"/>
      </a:hlink>
      <a:folHlink>
        <a:srgbClr val="0091DA"/>
      </a:folHlink>
    </a:clrScheme>
    <a:fontScheme name="KPMG">
      <a:majorFont>
        <a:latin typeface="KPMG Extralight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54610" tIns="54610" rIns="54610" bIns="54610" rtlCol="0" anchor="ctr"/>
      <a:lstStyle>
        <a:defPPr algn="l">
          <a:defRPr sz="15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54610" tIns="54610" rIns="54610" bIns="54610" rtlCol="0">
        <a:noAutofit/>
      </a:bodyPr>
      <a:lstStyle>
        <a:defPPr>
          <a:spcAft>
            <a:spcPts val="600"/>
          </a:spcAft>
          <a:defRPr sz="15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KPMG Blue">
      <a:srgbClr val="00338D"/>
    </a:custClr>
    <a:custClr name="Medium Blue">
      <a:srgbClr val="005EB8"/>
    </a:custClr>
    <a:custClr name="Light Blue">
      <a:srgbClr val="0091DA"/>
    </a:custClr>
    <a:custClr name="Violet">
      <a:srgbClr val="483698"/>
    </a:custClr>
    <a:custClr name="Purple">
      <a:srgbClr val="470A68"/>
    </a:custClr>
    <a:custClr name="Light Purple">
      <a:srgbClr val="6D2077"/>
    </a:custClr>
    <a:custClr name="Green">
      <a:srgbClr val="00A3A1"/>
    </a:custClr>
    <a:custClr name="Dark Green">
      <a:srgbClr val="009A44"/>
    </a:custClr>
    <a:custClr name="Light Green">
      <a:srgbClr val="43B02A"/>
    </a:custClr>
    <a:custClr name="Yellow">
      <a:srgbClr val="EAAA00"/>
    </a:custClr>
    <a:custClr name="Orange">
      <a:srgbClr val="F68D2E"/>
    </a:custClr>
    <a:custClr name="Red ">
      <a:srgbClr val="BC204B"/>
    </a:custClr>
    <a:custClr name="Pink">
      <a:srgbClr val="C6007E"/>
    </a:custClr>
    <a:custClr name="Dark Brown">
      <a:srgbClr val="753F19"/>
    </a:custClr>
    <a:custClr name="Light Brown">
      <a:srgbClr val="9B642E"/>
    </a:custClr>
    <a:custClr name="Olive">
      <a:srgbClr val="9D9375"/>
    </a:custClr>
    <a:custClr name="Beige">
      <a:srgbClr val="E3BC9F"/>
    </a:custClr>
    <a:custClr name="Light Pink">
      <a:srgbClr val="E36877"/>
    </a:custClr>
  </a:custClrLst>
  <a:extLst>
    <a:ext uri="{05A4C25C-085E-4340-85A3-A5531E510DB2}">
      <thm15:themeFamily xmlns:thm15="http://schemas.microsoft.com/office/thememl/2012/main" name="KPMG Advisory - Screen Standard.potx" id="{3B7ED50C-F801-4B9D-9EE8-B32BF90E0BFB}" vid="{CDDF1AE7-3229-41A6-B977-E8195C486C1D}"/>
    </a:ext>
  </a:extLst>
</a:theme>
</file>

<file path=ppt/theme/theme2.xml><?xml version="1.0" encoding="utf-8"?>
<a:theme xmlns:a="http://schemas.openxmlformats.org/drawingml/2006/main" name="Default Theme">
  <a:themeElements>
    <a:clrScheme name="Battelle">
      <a:dk1>
        <a:sysClr val="windowText" lastClr="000000"/>
      </a:dk1>
      <a:lt1>
        <a:sysClr val="window" lastClr="FFFFFF"/>
      </a:lt1>
      <a:dk2>
        <a:srgbClr val="004280"/>
      </a:dk2>
      <a:lt2>
        <a:srgbClr val="D2D2D2"/>
      </a:lt2>
      <a:accent1>
        <a:srgbClr val="0076BE"/>
      </a:accent1>
      <a:accent2>
        <a:srgbClr val="DF6420"/>
      </a:accent2>
      <a:accent3>
        <a:srgbClr val="73B564"/>
      </a:accent3>
      <a:accent4>
        <a:srgbClr val="FAA41A"/>
      </a:accent4>
      <a:accent5>
        <a:srgbClr val="004280"/>
      </a:accent5>
      <a:accent6>
        <a:srgbClr val="424242"/>
      </a:accent6>
      <a:hlink>
        <a:srgbClr val="004280"/>
      </a:hlink>
      <a:folHlink>
        <a:srgbClr val="005EB4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rotWithShape="0">
          <a:gsLst>
            <a:gs pos="0">
              <a:srgbClr val="EAEAEA"/>
            </a:gs>
            <a:gs pos="100000">
              <a:schemeClr val="bg2"/>
            </a:gs>
          </a:gsLst>
          <a:lin ang="5400000" scaled="1"/>
        </a:gradFill>
        <a:ln w="127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  <a:no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>
        <a:ln w="2857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oupa Sterring Committe - Inital" id="{DF83BE03-D380-4411-A109-583555D824D8}" vid="{F4B9AEB6-04A4-4030-8167-DFD1A1B8606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13452</TotalTime>
  <Words>3395</Words>
  <Application>Microsoft Office PowerPoint</Application>
  <PresentationFormat>On-screen Show (4:3)</PresentationFormat>
  <Paragraphs>261</Paragraphs>
  <Slides>43</Slides>
  <Notes>1</Notes>
  <HiddenSlides>0</HiddenSlides>
  <MMClips>0</MMClips>
  <ScaleCrop>false</ScaleCrop>
  <HeadingPairs>
    <vt:vector size="10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  <vt:variant>
        <vt:lpstr>Custom Shows</vt:lpstr>
      </vt:variant>
      <vt:variant>
        <vt:i4>1</vt:i4>
      </vt:variant>
    </vt:vector>
  </HeadingPairs>
  <TitlesOfParts>
    <vt:vector size="56" baseType="lpstr">
      <vt:lpstr>MS PGothic</vt:lpstr>
      <vt:lpstr>MS PGothic</vt:lpstr>
      <vt:lpstr>Arial</vt:lpstr>
      <vt:lpstr>Calibri</vt:lpstr>
      <vt:lpstr>Courier New</vt:lpstr>
      <vt:lpstr>KPMG Extralight</vt:lpstr>
      <vt:lpstr>Museo Sans For Dell</vt:lpstr>
      <vt:lpstr>Times New Roman</vt:lpstr>
      <vt:lpstr>Wingdings</vt:lpstr>
      <vt:lpstr>KPMG_Standard_4x3_0922_2015</vt:lpstr>
      <vt:lpstr>Default Theme</vt:lpstr>
      <vt:lpstr>think-cell Slide</vt:lpstr>
      <vt:lpstr>Навчання для постачальників щодо CSP Впровадження Jabil P2P: Портал постачальників Coupa (Coupa Supplier Portal - CSP)</vt:lpstr>
      <vt:lpstr>Детальна програма</vt:lpstr>
      <vt:lpstr>Ознайомлення з Coupa</vt:lpstr>
      <vt:lpstr>Що таке Coupa?</vt:lpstr>
      <vt:lpstr>Якими будуть Ваші вигоди?</vt:lpstr>
      <vt:lpstr>Приєднання до Порталу постачальників Coupa (Coupa Supplier Portal) </vt:lpstr>
      <vt:lpstr>Зв’язок із Jabil через Coupa</vt:lpstr>
      <vt:lpstr>Зв’язок із Jabil через Coupa</vt:lpstr>
      <vt:lpstr>Ознайомлення з Порталом постачальників Coupa (CSP)</vt:lpstr>
      <vt:lpstr>Одна система, Два методи взаємодії</vt:lpstr>
      <vt:lpstr>Робоче повідомлення Постачальника (Миттєва обробка  замовлень  електронною поштою – Email Flip)</vt:lpstr>
      <vt:lpstr>Трансакції в Coupa через електронну пошту</vt:lpstr>
      <vt:lpstr>Приймання Замовлення на закупівлю через електронну пошту</vt:lpstr>
      <vt:lpstr>Підтвердження Замовлення на закупівлю через електронну пошту</vt:lpstr>
      <vt:lpstr>Підтвердження Замовлення на закупівлю через електронну пошту</vt:lpstr>
      <vt:lpstr>Створення Рахунків (Інвойсів) через електронну пошту</vt:lpstr>
      <vt:lpstr>Створення Рахунків (Інвойсів) через електронну пошту</vt:lpstr>
      <vt:lpstr>Створення Рахунків (Інвойсів) через електронну пошту</vt:lpstr>
      <vt:lpstr>Створення Рахунків (Інвойсів) через електронну пошту</vt:lpstr>
      <vt:lpstr>Створення Рахунків (Інвойсів) через електронну пошту</vt:lpstr>
      <vt:lpstr>Портал постачальниківCoupa – Coupa Supplier Portal (CSP)</vt:lpstr>
      <vt:lpstr>Електронна пошта та CSP зв'язані посиланнями</vt:lpstr>
      <vt:lpstr>Приймання та перегляд Замовлень</vt:lpstr>
      <vt:lpstr>Приймання та перегляд  Замовлень</vt:lpstr>
      <vt:lpstr>Підтвердження Замовлень</vt:lpstr>
      <vt:lpstr>Створення Рахунків (Інвойсів)</vt:lpstr>
      <vt:lpstr>Створення Рахунків (Інвойсів)</vt:lpstr>
      <vt:lpstr>Створення Рахунків (Інвойсів)</vt:lpstr>
      <vt:lpstr>Створення Рахунків (Інвойсів)</vt:lpstr>
      <vt:lpstr>Створення Рахунків (Інвойсів)</vt:lpstr>
      <vt:lpstr>Створення Рахунків (Інвойсів)</vt:lpstr>
      <vt:lpstr>Створення Рахунків (Інвойсів)</vt:lpstr>
      <vt:lpstr>Створення Рахунків (Інвойсів)</vt:lpstr>
      <vt:lpstr>Створення Рахунків (Інвойсів)</vt:lpstr>
      <vt:lpstr> Статус рахунку  (інвойсу)</vt:lpstr>
      <vt:lpstr>Оновлення налаштувань  профілю</vt:lpstr>
      <vt:lpstr>Оновлення налаштувань  профілю</vt:lpstr>
      <vt:lpstr>Повноваження користувачів</vt:lpstr>
      <vt:lpstr>Наступні кроки</vt:lpstr>
      <vt:lpstr>Наступні кроки для впровадження CSP </vt:lpstr>
      <vt:lpstr>Заключна частина</vt:lpstr>
      <vt:lpstr>Ключові аргументи</vt:lpstr>
      <vt:lpstr>Дякуємо Вам!</vt:lpstr>
      <vt:lpstr>Custom Show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DART User Guideline</dc:title>
  <dc:creator>Christopher Febreo</dc:creator>
  <cp:lastModifiedBy>Victoria Zaika</cp:lastModifiedBy>
  <cp:revision>611</cp:revision>
  <cp:lastPrinted>2019-02-01T08:24:38Z</cp:lastPrinted>
  <dcterms:created xsi:type="dcterms:W3CDTF">2014-02-24T20:19:36Z</dcterms:created>
  <dcterms:modified xsi:type="dcterms:W3CDTF">2019-02-01T09:03:25Z</dcterms:modified>
</cp:coreProperties>
</file>