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23" r:id="rId1"/>
    <p:sldMasterId id="2147486269" r:id="rId2"/>
  </p:sldMasterIdLst>
  <p:notesMasterIdLst>
    <p:notesMasterId r:id="rId47"/>
  </p:notesMasterIdLst>
  <p:handoutMasterIdLst>
    <p:handoutMasterId r:id="rId48"/>
  </p:handoutMasterIdLst>
  <p:sldIdLst>
    <p:sldId id="702" r:id="rId3"/>
    <p:sldId id="703" r:id="rId4"/>
    <p:sldId id="711" r:id="rId5"/>
    <p:sldId id="704" r:id="rId6"/>
    <p:sldId id="712" r:id="rId7"/>
    <p:sldId id="714" r:id="rId8"/>
    <p:sldId id="715" r:id="rId9"/>
    <p:sldId id="796" r:id="rId10"/>
    <p:sldId id="716" r:id="rId11"/>
    <p:sldId id="719" r:id="rId12"/>
    <p:sldId id="722" r:id="rId13"/>
    <p:sldId id="723" r:id="rId14"/>
    <p:sldId id="720" r:id="rId15"/>
    <p:sldId id="724" r:id="rId16"/>
    <p:sldId id="727" r:id="rId17"/>
    <p:sldId id="797" r:id="rId18"/>
    <p:sldId id="728" r:id="rId19"/>
    <p:sldId id="730" r:id="rId20"/>
    <p:sldId id="717" r:id="rId21"/>
    <p:sldId id="731" r:id="rId22"/>
    <p:sldId id="734" r:id="rId23"/>
    <p:sldId id="735" r:id="rId24"/>
    <p:sldId id="736" r:id="rId25"/>
    <p:sldId id="778" r:id="rId26"/>
    <p:sldId id="779" r:id="rId27"/>
    <p:sldId id="780" r:id="rId28"/>
    <p:sldId id="782" r:id="rId29"/>
    <p:sldId id="783" r:id="rId30"/>
    <p:sldId id="784" r:id="rId31"/>
    <p:sldId id="785" r:id="rId32"/>
    <p:sldId id="786" r:id="rId33"/>
    <p:sldId id="787" r:id="rId34"/>
    <p:sldId id="788" r:id="rId35"/>
    <p:sldId id="789" r:id="rId36"/>
    <p:sldId id="790" r:id="rId37"/>
    <p:sldId id="791" r:id="rId38"/>
    <p:sldId id="767" r:id="rId39"/>
    <p:sldId id="776" r:id="rId40"/>
    <p:sldId id="795" r:id="rId41"/>
    <p:sldId id="792" r:id="rId42"/>
    <p:sldId id="793" r:id="rId43"/>
    <p:sldId id="770" r:id="rId44"/>
    <p:sldId id="708" r:id="rId45"/>
    <p:sldId id="772" r:id="rId46"/>
  </p:sldIdLst>
  <p:sldSz cx="9144000" cy="6858000" type="screen4x3"/>
  <p:notesSz cx="7010400" cy="9296400"/>
  <p:custShowLst>
    <p:custShow name="Custom Show 1" id="0">
      <p:sldLst/>
    </p:custShow>
  </p:custShowLst>
  <p:custDataLst>
    <p:tags r:id="rId49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600">
          <p15:clr>
            <a:srgbClr val="A4A3A4"/>
          </p15:clr>
        </p15:guide>
        <p15:guide id="3" pos="528">
          <p15:clr>
            <a:srgbClr val="A4A3A4"/>
          </p15:clr>
        </p15:guide>
        <p15:guide id="4" pos="1896">
          <p15:clr>
            <a:srgbClr val="A4A3A4"/>
          </p15:clr>
        </p15:guide>
        <p15:guide id="5" orient="horz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13"/>
    <a:srgbClr val="268ECD"/>
    <a:srgbClr val="007A48"/>
    <a:srgbClr val="2895D5"/>
    <a:srgbClr val="6DAF3D"/>
    <a:srgbClr val="595959"/>
    <a:srgbClr val="7053A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184" autoAdjust="0"/>
  </p:normalViewPr>
  <p:slideViewPr>
    <p:cSldViewPr snapToGrid="0">
      <p:cViewPr varScale="1">
        <p:scale>
          <a:sx n="64" d="100"/>
          <a:sy n="64" d="100"/>
        </p:scale>
        <p:origin x="196" y="52"/>
      </p:cViewPr>
      <p:guideLst>
        <p:guide orient="horz" pos="888"/>
        <p:guide orient="horz" pos="600"/>
        <p:guide pos="528"/>
        <p:guide pos="1896"/>
        <p:guide orient="horz"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34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0DC8AC-ECE4-4D05-817B-52DCA0945A59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C850E2-CE76-4A47-836E-9079E821C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8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6900CC-1142-4B79-A3C5-D4E09C09FAF2}" type="datetimeFigureOut">
              <a:rPr lang="en-US"/>
              <a:pPr>
                <a:defRPr/>
              </a:pPr>
              <a:t>2/12/2019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0088" y="696913"/>
            <a:ext cx="3070225" cy="230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3446463"/>
            <a:ext cx="5607050" cy="515302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E3349EA-44F3-438A-BDF6-59F9FEB95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44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rtl="0" eaLnBrk="0" fontAlgn="base" hangingPunct="0">
      <a:spcBef>
        <a:spcPct val="30000"/>
      </a:spcBef>
      <a:spcAft>
        <a:spcPct val="0"/>
      </a:spcAft>
      <a:buFont typeface="Museo Sans For Dell"/>
      <a:buChar char="–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F42A82-0B15-433F-96E6-4D31109C53F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9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 - Righ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9144000" cy="702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089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005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6656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37260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8" name="Group 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6281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76392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752400" y="1209600"/>
            <a:ext cx="7639200" cy="2196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grpSp>
        <p:nvGrpSpPr>
          <p:cNvPr id="7" name="Group 6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859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4128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752400" y="1209600"/>
            <a:ext cx="2390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037200" y="1209600"/>
            <a:ext cx="2354400" cy="21852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33768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001200" y="3607200"/>
            <a:ext cx="2390400" cy="219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4299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52400" y="1209600"/>
            <a:ext cx="7639200" cy="45936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6" name="Group 5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4261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81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5543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103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8682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4261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4076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305594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865063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5424532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984000" y="1222512"/>
            <a:ext cx="14076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6984000" y="2099425"/>
            <a:ext cx="14076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5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120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6716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631200" y="2099425"/>
            <a:ext cx="1760400" cy="37044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46125" y="1222512"/>
            <a:ext cx="1760400" cy="604800"/>
          </a:xfrm>
          <a:prstGeom prst="homePlate">
            <a:avLst>
              <a:gd name="adj" fmla="val 31970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2707817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4669509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631200" y="1222512"/>
            <a:ext cx="1760400" cy="604800"/>
          </a:xfrm>
          <a:prstGeom prst="chevron">
            <a:avLst>
              <a:gd name="adj" fmla="val 31101"/>
            </a:avLst>
          </a:prstGeom>
          <a:solidFill>
            <a:schemeClr val="tx2"/>
          </a:solidFill>
        </p:spPr>
        <p:txBody>
          <a:bodyPr lIns="54000" tIns="54000" rIns="54000" bIns="54000" anchor="ctr"/>
          <a:lstStyle>
            <a:lvl1pPr algn="l"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31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WITH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0"/>
          <p:cNvSpPr>
            <a:spLocks noChangeArrowheads="1"/>
          </p:cNvSpPr>
          <p:nvPr userDrawn="1"/>
        </p:nvSpPr>
        <p:spPr bwMode="gray">
          <a:xfrm rot="2700000" flipH="1" flipV="1">
            <a:off x="4963319" y="4009231"/>
            <a:ext cx="396875" cy="360363"/>
          </a:xfrm>
          <a:prstGeom prst="rightArrow">
            <a:avLst>
              <a:gd name="adj1" fmla="val 63333"/>
              <a:gd name="adj2" fmla="val 49615"/>
            </a:avLst>
          </a:pr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 userDrawn="1"/>
        </p:nvSpPr>
        <p:spPr bwMode="gray">
          <a:xfrm rot="18900000" flipV="1">
            <a:off x="3748881" y="4013994"/>
            <a:ext cx="407988" cy="349250"/>
          </a:xfrm>
          <a:prstGeom prst="rightArrow">
            <a:avLst>
              <a:gd name="adj1" fmla="val 63333"/>
              <a:gd name="adj2" fmla="val 49577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 userDrawn="1"/>
        </p:nvSpPr>
        <p:spPr bwMode="gray">
          <a:xfrm rot="2700000">
            <a:off x="3763169" y="2667794"/>
            <a:ext cx="382587" cy="377825"/>
          </a:xfrm>
          <a:prstGeom prst="rightArrow">
            <a:avLst>
              <a:gd name="adj1" fmla="val 63333"/>
              <a:gd name="adj2" fmla="val 49519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 userDrawn="1"/>
        </p:nvSpPr>
        <p:spPr bwMode="gray">
          <a:xfrm rot="18900000" flipH="1">
            <a:off x="4964113" y="2673350"/>
            <a:ext cx="393700" cy="365125"/>
          </a:xfrm>
          <a:prstGeom prst="rightArrow">
            <a:avLst>
              <a:gd name="adj1" fmla="val 63333"/>
              <a:gd name="adj2" fmla="val 49675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endParaRPr lang="en-CA" altLang="en-US" sz="1400">
              <a:solidFill>
                <a:srgbClr val="48369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3957564" y="2906130"/>
            <a:ext cx="1191600" cy="11920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54000" tIns="54000" rIns="54000" bIns="54000" anchor="ctr" anchorCtr="1">
            <a:noAutofit/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26"/>
          </p:nvPr>
        </p:nvSpPr>
        <p:spPr bwMode="gray">
          <a:xfrm>
            <a:off x="75251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48"/>
          </p:nvPr>
        </p:nvSpPr>
        <p:spPr bwMode="gray">
          <a:xfrm>
            <a:off x="752510" y="39708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0"/>
          <p:cNvSpPr>
            <a:spLocks noGrp="1"/>
          </p:cNvSpPr>
          <p:nvPr>
            <p:ph type="body" sz="quarter" idx="50"/>
          </p:nvPr>
        </p:nvSpPr>
        <p:spPr bwMode="gray">
          <a:xfrm>
            <a:off x="5508000" y="1209600"/>
            <a:ext cx="2885771" cy="388800"/>
          </a:xfrm>
          <a:prstGeom prst="rect">
            <a:avLst/>
          </a:prstGeom>
          <a:solidFill>
            <a:schemeClr val="tx2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0"/>
          <p:cNvSpPr>
            <a:spLocks noGrp="1"/>
          </p:cNvSpPr>
          <p:nvPr>
            <p:ph type="body" sz="quarter" idx="52"/>
          </p:nvPr>
        </p:nvSpPr>
        <p:spPr bwMode="gray">
          <a:xfrm>
            <a:off x="5508000" y="3970800"/>
            <a:ext cx="2885771" cy="388800"/>
          </a:xfrm>
          <a:prstGeom prst="rect">
            <a:avLst/>
          </a:prstGeom>
          <a:solidFill>
            <a:srgbClr val="00338D"/>
          </a:solidFill>
          <a:ln w="12700">
            <a:solidFill>
              <a:srgbClr val="00338D"/>
            </a:solidFill>
          </a:ln>
        </p:spPr>
        <p:txBody>
          <a:bodyPr lIns="54000" tIns="54000" rIns="54000" bIns="54000" rtlCol="0" anchor="ctr">
            <a:noAutofit/>
          </a:bodyPr>
          <a:lstStyle>
            <a:lvl1pPr>
              <a:defRPr lang="en-US" sz="14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53"/>
          </p:nvPr>
        </p:nvSpPr>
        <p:spPr>
          <a:xfrm>
            <a:off x="752510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54"/>
          </p:nvPr>
        </p:nvSpPr>
        <p:spPr>
          <a:xfrm>
            <a:off x="752510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55"/>
          </p:nvPr>
        </p:nvSpPr>
        <p:spPr>
          <a:xfrm>
            <a:off x="5506571" y="1598400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56"/>
          </p:nvPr>
        </p:nvSpPr>
        <p:spPr>
          <a:xfrm>
            <a:off x="5506571" y="4355784"/>
            <a:ext cx="2887200" cy="1447300"/>
          </a:xfrm>
          <a:ln w="12700">
            <a:solidFill>
              <a:schemeClr val="tx2"/>
            </a:solidFill>
          </a:ln>
        </p:spPr>
        <p:txBody>
          <a:bodyPr lIns="54000" tIns="54000" rIns="54000" bIns="54000">
            <a:noAutofit/>
          </a:bodyPr>
          <a:lstStyle>
            <a:lvl1pPr>
              <a:defRPr sz="1400">
                <a:latin typeface="+mn-lt"/>
              </a:defRPr>
            </a:lvl1pPr>
            <a:lvl2pPr>
              <a:defRPr sz="1400">
                <a:latin typeface="+mn-lt"/>
              </a:defRPr>
            </a:lvl2pPr>
            <a:lvl3pPr>
              <a:defRPr sz="1400">
                <a:latin typeface="+mn-lt"/>
              </a:defRPr>
            </a:lvl3pPr>
            <a:lvl4pPr>
              <a:defRPr sz="1400">
                <a:latin typeface="+mn-lt"/>
              </a:defRPr>
            </a:lvl4pPr>
            <a:lvl5pPr>
              <a:defRPr sz="1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50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 - Righ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7556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7200" y="13392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6000" y="5036400"/>
            <a:ext cx="61632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628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41940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594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524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7524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65600" y="1609825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65600" y="1218880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7524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7524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4665600" y="4019650"/>
            <a:ext cx="3726000" cy="1785600"/>
          </a:xfrm>
          <a:ln w="12700">
            <a:solidFill>
              <a:schemeClr val="tx2"/>
            </a:solidFill>
          </a:ln>
        </p:spPr>
        <p:txBody>
          <a:bodyPr lIns="54000" tIns="54000" rIns="54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4665600" y="3628705"/>
            <a:ext cx="3726000" cy="38880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lIns="54000" tIns="54000" rIns="54000" bIns="54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518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43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6D2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A3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728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971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rgbClr val="00A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470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7020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752475" y="1430338"/>
            <a:ext cx="7639050" cy="4324350"/>
            <a:chOff x="752400" y="1211263"/>
            <a:chExt cx="7647063" cy="4594225"/>
          </a:xfrm>
        </p:grpSpPr>
        <p:sp>
          <p:nvSpPr>
            <p:cNvPr id="4" name="TextBox 9"/>
            <p:cNvSpPr txBox="1">
              <a:spLocks noChangeArrowheads="1"/>
            </p:cNvSpPr>
            <p:nvPr userDrawn="1"/>
          </p:nvSpPr>
          <p:spPr bwMode="auto">
            <a:xfrm>
              <a:off x="752400" y="1211263"/>
              <a:ext cx="827956" cy="50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Primary</a:t>
              </a:r>
            </a:p>
          </p:txBody>
        </p:sp>
        <p:sp>
          <p:nvSpPr>
            <p:cNvPr id="5" name="TextBox 10"/>
            <p:cNvSpPr txBox="1">
              <a:spLocks noChangeArrowheads="1"/>
            </p:cNvSpPr>
            <p:nvPr userDrawn="1"/>
          </p:nvSpPr>
          <p:spPr bwMode="auto">
            <a:xfrm>
              <a:off x="752400" y="2258624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Secondary</a:t>
              </a:r>
            </a:p>
          </p:txBody>
        </p:sp>
        <p:sp>
          <p:nvSpPr>
            <p:cNvPr id="6" name="TextBox 11"/>
            <p:cNvSpPr txBox="1">
              <a:spLocks noChangeArrowheads="1"/>
            </p:cNvSpPr>
            <p:nvPr userDrawn="1"/>
          </p:nvSpPr>
          <p:spPr bwMode="auto">
            <a:xfrm>
              <a:off x="752400" y="3304300"/>
              <a:ext cx="897879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Tertiary</a:t>
              </a: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66053" y="1211263"/>
              <a:ext cx="901057" cy="72016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556103" y="1211263"/>
              <a:ext cx="899468" cy="720166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544564" y="1211263"/>
              <a:ext cx="899468" cy="72016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1566053" y="2258624"/>
              <a:ext cx="901057" cy="718480"/>
            </a:xfrm>
            <a:prstGeom prst="rect">
              <a:avLst/>
            </a:prstGeom>
            <a:solidFill>
              <a:srgbClr val="483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Violet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72 / 54 / 152</a:t>
              </a: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2556103" y="2258624"/>
              <a:ext cx="899468" cy="718480"/>
            </a:xfrm>
            <a:prstGeom prst="rect">
              <a:avLst/>
            </a:prstGeom>
            <a:solidFill>
              <a:srgbClr val="470A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71 / 10 / 104</a:t>
              </a: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3544564" y="2258624"/>
              <a:ext cx="899468" cy="718480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4533025" y="2258624"/>
              <a:ext cx="899468" cy="718480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566053" y="3304300"/>
              <a:ext cx="901057" cy="720167"/>
            </a:xfrm>
            <a:prstGeom prst="rect">
              <a:avLst/>
            </a:prstGeom>
            <a:solidFill>
              <a:srgbClr val="009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154 / 68</a:t>
              </a: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2556103" y="3304300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3544564" y="3304300"/>
              <a:ext cx="899468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4533025" y="3304300"/>
              <a:ext cx="899468" cy="720167"/>
            </a:xfrm>
            <a:prstGeom prst="rect">
              <a:avLst/>
            </a:prstGeom>
            <a:solidFill>
              <a:srgbClr val="F68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Orange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246 / 141 / 46</a:t>
              </a: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521485" y="3304300"/>
              <a:ext cx="901056" cy="720167"/>
            </a:xfrm>
            <a:prstGeom prst="rect">
              <a:avLst/>
            </a:prstGeom>
            <a:solidFill>
              <a:srgbClr val="BC20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Red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188 / 32 / 75</a:t>
              </a: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09946" y="3304300"/>
              <a:ext cx="901056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1566053" y="4285885"/>
              <a:ext cx="901057" cy="72016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KPMG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51 / 141</a:t>
              </a: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533025" y="4285885"/>
              <a:ext cx="899468" cy="720167"/>
            </a:xfrm>
            <a:prstGeom prst="rect">
              <a:avLst/>
            </a:prstGeom>
            <a:solidFill>
              <a:srgbClr val="005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Medium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94 / 184</a:t>
              </a:r>
            </a:p>
          </p:txBody>
        </p:sp>
        <p:sp>
          <p:nvSpPr>
            <p:cNvPr id="22" name="Rectangle 21"/>
            <p:cNvSpPr/>
            <p:nvPr userDrawn="1"/>
          </p:nvSpPr>
          <p:spPr>
            <a:xfrm>
              <a:off x="2556103" y="4285885"/>
              <a:ext cx="899468" cy="7201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Blue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145 / 218</a:t>
              </a: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3544564" y="4285885"/>
              <a:ext cx="899468" cy="720167"/>
            </a:xfrm>
            <a:prstGeom prst="rect">
              <a:avLst/>
            </a:prstGeom>
            <a:solidFill>
              <a:srgbClr val="6D2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Purple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109 / 32 / 119</a:t>
              </a:r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5521485" y="4285885"/>
              <a:ext cx="901056" cy="720167"/>
            </a:xfrm>
            <a:prstGeom prst="rect">
              <a:avLst/>
            </a:prstGeom>
            <a:solidFill>
              <a:srgbClr val="00A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0 / 163 / 161</a:t>
              </a: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7499995" y="4285885"/>
              <a:ext cx="899468" cy="720167"/>
            </a:xfrm>
            <a:prstGeom prst="rect">
              <a:avLst/>
            </a:prstGeom>
            <a:solidFill>
              <a:srgbClr val="43B0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Green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67 / 176 / 42</a:t>
              </a: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6509946" y="4285885"/>
              <a:ext cx="901056" cy="720167"/>
            </a:xfrm>
            <a:prstGeom prst="rect">
              <a:avLst/>
            </a:prstGeom>
            <a:solidFill>
              <a:srgbClr val="EAA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Yellow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234 / 170 / 0</a:t>
              </a: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566053" y="5085321"/>
              <a:ext cx="901057" cy="720167"/>
            </a:xfrm>
            <a:prstGeom prst="rect">
              <a:avLst/>
            </a:prstGeom>
            <a:solidFill>
              <a:srgbClr val="C600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198 / 0 / 126</a:t>
              </a: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2556103" y="5085321"/>
              <a:ext cx="899468" cy="720167"/>
            </a:xfrm>
            <a:prstGeom prst="rect">
              <a:avLst/>
            </a:prstGeom>
            <a:solidFill>
              <a:srgbClr val="753F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Dark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117 / 63 / 25</a:t>
              </a: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3544564" y="5085321"/>
              <a:ext cx="899468" cy="720167"/>
            </a:xfrm>
            <a:prstGeom prst="rect">
              <a:avLst/>
            </a:prstGeom>
            <a:solidFill>
              <a:srgbClr val="9B64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Brown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155 / 100 / 46</a:t>
              </a: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5521485" y="5085321"/>
              <a:ext cx="901056" cy="720167"/>
            </a:xfrm>
            <a:prstGeom prst="rect">
              <a:avLst/>
            </a:prstGeom>
            <a:solidFill>
              <a:srgbClr val="E3BC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Beige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188 / 159</a:t>
              </a: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4533025" y="5085321"/>
              <a:ext cx="899468" cy="720167"/>
            </a:xfrm>
            <a:prstGeom prst="rect">
              <a:avLst/>
            </a:prstGeom>
            <a:solidFill>
              <a:srgbClr val="9D93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Olive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157 / 147 / 117</a:t>
              </a: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6509946" y="5085321"/>
              <a:ext cx="901056" cy="720167"/>
            </a:xfrm>
            <a:prstGeom prst="rect">
              <a:avLst/>
            </a:prstGeom>
            <a:solidFill>
              <a:srgbClr val="E368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Light Pink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900" dirty="0">
                  <a:solidFill>
                    <a:prstClr val="white"/>
                  </a:solidFill>
                </a:rPr>
                <a:t>227 / 104 / 119</a:t>
              </a:r>
            </a:p>
          </p:txBody>
        </p:sp>
        <p:sp>
          <p:nvSpPr>
            <p:cNvPr id="33" name="TextBox 41"/>
            <p:cNvSpPr txBox="1">
              <a:spLocks noChangeArrowheads="1"/>
            </p:cNvSpPr>
            <p:nvPr userDrawn="1"/>
          </p:nvSpPr>
          <p:spPr bwMode="auto">
            <a:xfrm>
              <a:off x="752400" y="4285885"/>
              <a:ext cx="813653" cy="504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54007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 eaLnBrk="1" hangingPunct="1">
                <a:defRPr/>
              </a:pPr>
              <a:r>
                <a:rPr lang="en-GB" altLang="en-US" sz="1000" b="1">
                  <a:solidFill>
                    <a:srgbClr val="00338D"/>
                  </a:solidFill>
                </a:rPr>
                <a:t>Colour order for graphs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94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>
            <a:spLocks/>
          </p:cNvSpPr>
          <p:nvPr userDrawn="1"/>
        </p:nvSpPr>
        <p:spPr bwMode="auto">
          <a:xfrm>
            <a:off x="0" y="0"/>
            <a:ext cx="747713" cy="6858000"/>
          </a:xfrm>
          <a:custGeom>
            <a:avLst/>
            <a:gdLst>
              <a:gd name="T0" fmla="*/ 0 w 1742046"/>
              <a:gd name="T1" fmla="*/ 1347559 h 7772400"/>
              <a:gd name="T2" fmla="*/ 12 w 1742046"/>
              <a:gd name="T3" fmla="*/ 1347559 h 7772400"/>
              <a:gd name="T4" fmla="*/ 12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Freeform 19"/>
          <p:cNvSpPr>
            <a:spLocks noEditPoints="1"/>
          </p:cNvSpPr>
          <p:nvPr userDrawn="1"/>
        </p:nvSpPr>
        <p:spPr bwMode="auto">
          <a:xfrm>
            <a:off x="158432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82875"/>
            <a:ext cx="13255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682875"/>
            <a:ext cx="25241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84000" y="4587244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584000" y="5634830"/>
            <a:ext cx="6815463" cy="169277"/>
          </a:xfrm>
        </p:spPr>
        <p:txBody>
          <a:bodyPr>
            <a:noAutofit/>
          </a:bodyPr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84000" y="3539658"/>
            <a:ext cx="6815463" cy="846000"/>
          </a:xfrm>
        </p:spPr>
        <p:txBody>
          <a:bodyPr/>
          <a:lstStyle>
            <a:lvl1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1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84000" y="3187907"/>
            <a:ext cx="241173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75338" y="3187907"/>
            <a:ext cx="2361268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tx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966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 bwMode="gray">
          <a:xfrm>
            <a:off x="0" y="5818475"/>
            <a:ext cx="9144000" cy="507999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 bwMode="gray">
          <a:xfrm>
            <a:off x="0" y="5859419"/>
            <a:ext cx="9144000" cy="50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9144000" cy="60790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 bwMode="gray">
          <a:xfrm>
            <a:off x="0" y="5832475"/>
            <a:ext cx="9144000" cy="472733"/>
          </a:xfrm>
          <a:prstGeom prst="rect">
            <a:avLst/>
          </a:prstGeom>
          <a:solidFill>
            <a:srgbClr val="2121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533400" y="3200400"/>
            <a:ext cx="8067676" cy="1329267"/>
          </a:xfrm>
        </p:spPr>
        <p:txBody>
          <a:bodyPr>
            <a:noAutofit/>
          </a:bodyPr>
          <a:lstStyle>
            <a:lvl1pPr marL="0" indent="0" algn="l">
              <a:buNone/>
              <a:defRPr sz="18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09411A2-0057-4B5D-AE0F-C439A89354DB}" type="datetime1">
              <a:rPr lang="en-US" smtClean="0"/>
              <a:pPr/>
              <a:t>2/12/2019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5133" y="6522651"/>
            <a:ext cx="4221691" cy="1967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7A9008A-481B-4F65-A514-1AA65EA0F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>
          <a:xfrm>
            <a:off x="511630" y="1972855"/>
            <a:ext cx="8089445" cy="1165224"/>
          </a:xfrm>
        </p:spPr>
        <p:txBody>
          <a:bodyPr anchor="b" anchorCtr="0"/>
          <a:lstStyle>
            <a:lvl1pPr>
              <a:defRPr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Box 15" descr="CONFIDENTIAL_TAG_0xFFEE"/>
          <p:cNvSpPr txBox="1"/>
          <p:nvPr userDrawn="1"/>
        </p:nvSpPr>
        <p:spPr>
          <a:xfrm>
            <a:off x="544513" y="180000"/>
            <a:ext cx="4752265" cy="169277"/>
          </a:xfrm>
          <a:prstGeom prst="rect">
            <a:avLst/>
          </a:prstGeom>
          <a:noFill/>
          <a:effectLst>
            <a:glow>
              <a:srgbClr val="000000"/>
            </a:glow>
          </a:effectLst>
        </p:spPr>
        <p:txBody>
          <a:bodyPr vert="horz" wrap="square" lIns="0" tIns="0" rIns="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3620820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 - Left light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5324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595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 - Left dark vertic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19"/>
          <p:cNvSpPr>
            <a:spLocks noEditPoints="1"/>
          </p:cNvSpPr>
          <p:nvPr userDrawn="1"/>
        </p:nvSpPr>
        <p:spPr bwMode="auto">
          <a:xfrm>
            <a:off x="3444875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416175" y="1339200"/>
            <a:ext cx="4983288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44975" y="5036400"/>
            <a:ext cx="4954488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16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 - Si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Freeform 19"/>
          <p:cNvSpPr>
            <a:spLocks noEditPoints="1"/>
          </p:cNvSpPr>
          <p:nvPr userDrawn="1"/>
        </p:nvSpPr>
        <p:spPr bwMode="auto">
          <a:xfrm>
            <a:off x="2063750" y="784225"/>
            <a:ext cx="777875" cy="317500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9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 - No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/>
          <p:cNvSpPr>
            <a:spLocks/>
          </p:cNvSpPr>
          <p:nvPr userDrawn="1"/>
        </p:nvSpPr>
        <p:spPr bwMode="auto">
          <a:xfrm>
            <a:off x="0" y="0"/>
            <a:ext cx="1587500" cy="6858000"/>
          </a:xfrm>
          <a:custGeom>
            <a:avLst/>
            <a:gdLst>
              <a:gd name="T0" fmla="*/ 0 w 1742046"/>
              <a:gd name="T1" fmla="*/ 1347559 h 7772400"/>
              <a:gd name="T2" fmla="*/ 474480 w 1742046"/>
              <a:gd name="T3" fmla="*/ 1347559 h 7772400"/>
              <a:gd name="T4" fmla="*/ 474480 w 1742046"/>
              <a:gd name="T5" fmla="*/ 0 h 7772400"/>
              <a:gd name="T6" fmla="*/ 0 w 1742046"/>
              <a:gd name="T7" fmla="*/ 0 h 7772400"/>
              <a:gd name="T8" fmla="*/ 0 w 1742046"/>
              <a:gd name="T9" fmla="*/ 1347559 h 7772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2046" h="7772400">
                <a:moveTo>
                  <a:pt x="0" y="7772400"/>
                </a:moveTo>
                <a:lnTo>
                  <a:pt x="1742046" y="7772400"/>
                </a:lnTo>
                <a:lnTo>
                  <a:pt x="1742046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0033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800" y="1346400"/>
            <a:ext cx="6192000" cy="3510000"/>
          </a:xfrm>
        </p:spPr>
        <p:txBody>
          <a:bodyPr/>
          <a:lstStyle>
            <a:lvl1pPr algn="l">
              <a:defRPr sz="1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64100" y="5036400"/>
            <a:ext cx="6172700" cy="2160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  <a:lvl2pPr>
              <a:defRPr sz="11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06" y="6373707"/>
            <a:ext cx="1751427" cy="27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43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5" name="Freeform 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767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7639200" cy="45942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5" name="Group 4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365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0" y="432000"/>
            <a:ext cx="7639200" cy="518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524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65600" y="1209600"/>
            <a:ext cx="3726000" cy="4594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7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118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2475" y="43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2475" y="1209675"/>
            <a:ext cx="7639050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Freeform 19"/>
          <p:cNvSpPr>
            <a:spLocks noEditPoints="1"/>
          </p:cNvSpPr>
          <p:nvPr userDrawn="1"/>
        </p:nvSpPr>
        <p:spPr bwMode="auto">
          <a:xfrm>
            <a:off x="747713" y="6319838"/>
            <a:ext cx="423862" cy="173037"/>
          </a:xfrm>
          <a:custGeom>
            <a:avLst/>
            <a:gdLst>
              <a:gd name="T0" fmla="*/ 2147483646 w 283"/>
              <a:gd name="T1" fmla="*/ 2147483646 h 114"/>
              <a:gd name="T2" fmla="*/ 2147483646 w 283"/>
              <a:gd name="T3" fmla="*/ 2147483646 h 114"/>
              <a:gd name="T4" fmla="*/ 2147483646 w 283"/>
              <a:gd name="T5" fmla="*/ 2147483646 h 114"/>
              <a:gd name="T6" fmla="*/ 2147483646 w 283"/>
              <a:gd name="T7" fmla="*/ 2147483646 h 114"/>
              <a:gd name="T8" fmla="*/ 2147483646 w 283"/>
              <a:gd name="T9" fmla="*/ 2147483646 h 114"/>
              <a:gd name="T10" fmla="*/ 2147483646 w 283"/>
              <a:gd name="T11" fmla="*/ 2147483646 h 114"/>
              <a:gd name="T12" fmla="*/ 2147483646 w 283"/>
              <a:gd name="T13" fmla="*/ 2147483646 h 114"/>
              <a:gd name="T14" fmla="*/ 2147483646 w 283"/>
              <a:gd name="T15" fmla="*/ 2147483646 h 114"/>
              <a:gd name="T16" fmla="*/ 2147483646 w 283"/>
              <a:gd name="T17" fmla="*/ 2147483646 h 114"/>
              <a:gd name="T18" fmla="*/ 2147483646 w 283"/>
              <a:gd name="T19" fmla="*/ 2147483646 h 114"/>
              <a:gd name="T20" fmla="*/ 2147483646 w 283"/>
              <a:gd name="T21" fmla="*/ 2147483646 h 114"/>
              <a:gd name="T22" fmla="*/ 2147483646 w 283"/>
              <a:gd name="T23" fmla="*/ 2147483646 h 114"/>
              <a:gd name="T24" fmla="*/ 2147483646 w 283"/>
              <a:gd name="T25" fmla="*/ 2147483646 h 114"/>
              <a:gd name="T26" fmla="*/ 2147483646 w 283"/>
              <a:gd name="T27" fmla="*/ 2147483646 h 114"/>
              <a:gd name="T28" fmla="*/ 2147483646 w 283"/>
              <a:gd name="T29" fmla="*/ 2147483646 h 114"/>
              <a:gd name="T30" fmla="*/ 2147483646 w 283"/>
              <a:gd name="T31" fmla="*/ 2147483646 h 114"/>
              <a:gd name="T32" fmla="*/ 2147483646 w 283"/>
              <a:gd name="T33" fmla="*/ 2147483646 h 114"/>
              <a:gd name="T34" fmla="*/ 2147483646 w 283"/>
              <a:gd name="T35" fmla="*/ 2147483646 h 114"/>
              <a:gd name="T36" fmla="*/ 2147483646 w 283"/>
              <a:gd name="T37" fmla="*/ 2147483646 h 114"/>
              <a:gd name="T38" fmla="*/ 2147483646 w 283"/>
              <a:gd name="T39" fmla="*/ 2147483646 h 114"/>
              <a:gd name="T40" fmla="*/ 2147483646 w 283"/>
              <a:gd name="T41" fmla="*/ 2147483646 h 114"/>
              <a:gd name="T42" fmla="*/ 2147483646 w 283"/>
              <a:gd name="T43" fmla="*/ 2147483646 h 114"/>
              <a:gd name="T44" fmla="*/ 2147483646 w 283"/>
              <a:gd name="T45" fmla="*/ 2147483646 h 114"/>
              <a:gd name="T46" fmla="*/ 2147483646 w 283"/>
              <a:gd name="T47" fmla="*/ 2147483646 h 114"/>
              <a:gd name="T48" fmla="*/ 2147483646 w 283"/>
              <a:gd name="T49" fmla="*/ 2147483646 h 114"/>
              <a:gd name="T50" fmla="*/ 2147483646 w 283"/>
              <a:gd name="T51" fmla="*/ 2147483646 h 114"/>
              <a:gd name="T52" fmla="*/ 2147483646 w 283"/>
              <a:gd name="T53" fmla="*/ 2147483646 h 114"/>
              <a:gd name="T54" fmla="*/ 2147483646 w 283"/>
              <a:gd name="T55" fmla="*/ 2147483646 h 114"/>
              <a:gd name="T56" fmla="*/ 2147483646 w 283"/>
              <a:gd name="T57" fmla="*/ 2147483646 h 114"/>
              <a:gd name="T58" fmla="*/ 2147483646 w 283"/>
              <a:gd name="T59" fmla="*/ 2147483646 h 114"/>
              <a:gd name="T60" fmla="*/ 2147483646 w 283"/>
              <a:gd name="T61" fmla="*/ 0 h 114"/>
              <a:gd name="T62" fmla="*/ 2147483646 w 283"/>
              <a:gd name="T63" fmla="*/ 0 h 114"/>
              <a:gd name="T64" fmla="*/ 2147483646 w 283"/>
              <a:gd name="T65" fmla="*/ 2147483646 h 114"/>
              <a:gd name="T66" fmla="*/ 2147483646 w 283"/>
              <a:gd name="T67" fmla="*/ 2147483646 h 114"/>
              <a:gd name="T68" fmla="*/ 2147483646 w 283"/>
              <a:gd name="T69" fmla="*/ 0 h 114"/>
              <a:gd name="T70" fmla="*/ 2147483646 w 283"/>
              <a:gd name="T71" fmla="*/ 2147483646 h 114"/>
              <a:gd name="T72" fmla="*/ 2147483646 w 283"/>
              <a:gd name="T73" fmla="*/ 2147483646 h 114"/>
              <a:gd name="T74" fmla="*/ 2147483646 w 283"/>
              <a:gd name="T75" fmla="*/ 2147483646 h 114"/>
              <a:gd name="T76" fmla="*/ 2147483646 w 283"/>
              <a:gd name="T77" fmla="*/ 2147483646 h 114"/>
              <a:gd name="T78" fmla="*/ 2147483646 w 283"/>
              <a:gd name="T79" fmla="*/ 2147483646 h 114"/>
              <a:gd name="T80" fmla="*/ 2147483646 w 283"/>
              <a:gd name="T81" fmla="*/ 2147483646 h 114"/>
              <a:gd name="T82" fmla="*/ 2147483646 w 283"/>
              <a:gd name="T83" fmla="*/ 2147483646 h 114"/>
              <a:gd name="T84" fmla="*/ 2147483646 w 283"/>
              <a:gd name="T85" fmla="*/ 2147483646 h 114"/>
              <a:gd name="T86" fmla="*/ 2147483646 w 283"/>
              <a:gd name="T87" fmla="*/ 2147483646 h 114"/>
              <a:gd name="T88" fmla="*/ 2147483646 w 283"/>
              <a:gd name="T89" fmla="*/ 2147483646 h 114"/>
              <a:gd name="T90" fmla="*/ 2147483646 w 283"/>
              <a:gd name="T91" fmla="*/ 2147483646 h 114"/>
              <a:gd name="T92" fmla="*/ 2147483646 w 283"/>
              <a:gd name="T93" fmla="*/ 0 h 11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7191375" y="6319838"/>
            <a:ext cx="1200150" cy="149225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2A0BE3-ABF3-4E37-8B7B-30597425991F}" type="slidenum">
              <a:rPr lang="en-US" smtClean="0">
                <a:solidFill>
                  <a:srgbClr val="00338D"/>
                </a:solidFill>
                <a:cs typeface="Arial" panose="020B0604020202020204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338D"/>
              </a:solidFill>
              <a:cs typeface="Arial" panose="020B0604020202020204" pitchFamily="34" charset="0"/>
            </a:endParaRPr>
          </a:p>
        </p:txBody>
      </p:sp>
      <p:sp>
        <p:nvSpPr>
          <p:cNvPr id="3078" name="TextBox 24"/>
          <p:cNvSpPr txBox="1">
            <a:spLocks noChangeArrowheads="1"/>
          </p:cNvSpPr>
          <p:nvPr userDrawn="1"/>
        </p:nvSpPr>
        <p:spPr bwMode="auto">
          <a:xfrm>
            <a:off x="1846263" y="6691313"/>
            <a:ext cx="544353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GB" altLang="en-US" sz="600" b="1">
                <a:solidFill>
                  <a:srgbClr val="000000"/>
                </a:solidFill>
              </a:rPr>
              <a:t>Document Classification: KPMG Confidential</a:t>
            </a:r>
          </a:p>
        </p:txBody>
      </p:sp>
      <p:sp>
        <p:nvSpPr>
          <p:cNvPr id="3079" name="TextBox 7"/>
          <p:cNvSpPr txBox="1">
            <a:spLocks noChangeArrowheads="1"/>
          </p:cNvSpPr>
          <p:nvPr userDrawn="1"/>
        </p:nvSpPr>
        <p:spPr bwMode="auto">
          <a:xfrm>
            <a:off x="1731963" y="6319838"/>
            <a:ext cx="58166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defRPr/>
            </a:pPr>
            <a:r>
              <a:rPr lang="en-US" altLang="en-US" sz="600" dirty="0">
                <a:solidFill>
                  <a:srgbClr val="A6A6A6"/>
                </a:solidFill>
              </a:rPr>
              <a:t>© 2017 KPMG LLP, a Delaware limited liability partnership and the U.S. member firm of the KPMG network of independent member firms affiliated with KPMG International Cooperative (“KPMG International”), a Swiss entity.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4" r:id="rId1"/>
    <p:sldLayoutId id="2147486255" r:id="rId2"/>
    <p:sldLayoutId id="2147486256" r:id="rId3"/>
    <p:sldLayoutId id="2147486257" r:id="rId4"/>
    <p:sldLayoutId id="2147486258" r:id="rId5"/>
    <p:sldLayoutId id="2147486259" r:id="rId6"/>
    <p:sldLayoutId id="2147486241" r:id="rId7"/>
    <p:sldLayoutId id="2147486242" r:id="rId8"/>
    <p:sldLayoutId id="2147486243" r:id="rId9"/>
    <p:sldLayoutId id="2147486244" r:id="rId10"/>
    <p:sldLayoutId id="2147486245" r:id="rId11"/>
    <p:sldLayoutId id="2147486246" r:id="rId12"/>
    <p:sldLayoutId id="2147486247" r:id="rId13"/>
    <p:sldLayoutId id="2147486248" r:id="rId14"/>
    <p:sldLayoutId id="2147486260" r:id="rId15"/>
    <p:sldLayoutId id="2147486249" r:id="rId16"/>
    <p:sldLayoutId id="2147486250" r:id="rId17"/>
    <p:sldLayoutId id="2147486251" r:id="rId18"/>
    <p:sldLayoutId id="2147486261" r:id="rId19"/>
    <p:sldLayoutId id="2147486252" r:id="rId20"/>
    <p:sldLayoutId id="2147486253" r:id="rId21"/>
    <p:sldLayoutId id="2147486263" r:id="rId22"/>
    <p:sldLayoutId id="2147486264" r:id="rId23"/>
    <p:sldLayoutId id="2147486265" r:id="rId24"/>
    <p:sldLayoutId id="2147486266" r:id="rId25"/>
    <p:sldLayoutId id="2147486267" r:id="rId26"/>
    <p:sldLayoutId id="2147486268" r:id="rId27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KPMG Extralight" panose="020B030303020204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0"/>
        </a:spcBef>
        <a:spcAft>
          <a:spcPts val="600"/>
        </a:spcAft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8416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74675" indent="-230188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3913" indent="-284163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980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2844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—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7050" y="595313"/>
            <a:ext cx="8074025" cy="96332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6680" y="1610880"/>
            <a:ext cx="8074395" cy="41908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6200" y="6522651"/>
            <a:ext cx="2133600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2855670-0EC1-43D1-BFEA-8811FE1591B1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2/12/2019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22651"/>
            <a:ext cx="558799" cy="2062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47A9008A-481B-4F65-A514-1AA65EA0FD5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 bwMode="gray">
          <a:xfrm>
            <a:off x="0" y="6156375"/>
            <a:ext cx="9144000" cy="1608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gray">
          <a:xfrm>
            <a:off x="0" y="6090011"/>
            <a:ext cx="9144000" cy="160865"/>
          </a:xfrm>
          <a:prstGeom prst="rect">
            <a:avLst/>
          </a:prstGeom>
          <a:solidFill>
            <a:schemeClr val="tx1">
              <a:lumMod val="85000"/>
              <a:lumOff val="1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 userDrawn="1"/>
        </p:nvGrpSpPr>
        <p:grpSpPr bwMode="auto">
          <a:xfrm>
            <a:off x="7211907" y="6406620"/>
            <a:ext cx="1696720" cy="276225"/>
            <a:chOff x="0" y="0"/>
            <a:chExt cx="1069" cy="174"/>
          </a:xfrm>
          <a:solidFill>
            <a:srgbClr val="005287"/>
          </a:solidFill>
        </p:grpSpPr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0" y="0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205" y="0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498" y="0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1"/>
            <p:cNvSpPr>
              <a:spLocks noChangeArrowheads="1"/>
            </p:cNvSpPr>
            <p:nvPr userDrawn="1"/>
          </p:nvSpPr>
          <p:spPr bwMode="auto">
            <a:xfrm>
              <a:off x="767" y="0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897" y="0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60" y="80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lc="http://schemas.openxmlformats.org/drawingml/2006/lockedCanvas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268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71" r:id="rId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115000"/>
        <a:buFont typeface="Arial" pitchFamily="34" charset="0"/>
        <a:buChar char="•"/>
        <a:defRPr sz="2400" kern="1200">
          <a:solidFill>
            <a:srgbClr val="424242"/>
          </a:solidFill>
          <a:latin typeface="+mn-lt"/>
          <a:ea typeface="+mn-ea"/>
          <a:cs typeface="+mn-cs"/>
        </a:defRPr>
      </a:lvl1pPr>
      <a:lvl2pPr marL="457200" indent="-169863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7445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−"/>
        <a:tabLst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914400" indent="-17145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Arial" pitchFamily="34" charset="0"/>
        <a:buChar char="-"/>
        <a:defRPr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201738" indent="-228600" algn="l" defTabSz="914400" rtl="0" eaLnBrk="1" latinLnBrk="0" hangingPunct="1">
        <a:spcBef>
          <a:spcPts val="600"/>
        </a:spcBef>
        <a:spcAft>
          <a:spcPts val="50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7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Beszállítói CSP Oktatás</a:t>
            </a:r>
            <a:br>
              <a:rPr lang="hu-HU" sz="7200"/>
            </a:br>
            <a:r>
              <a:rPr lang="hu-HU" sz="4800"/>
              <a:t>Jabil P2P bevezetés: Coupa beszállítói portál (CSP)</a:t>
            </a:r>
          </a:p>
        </p:txBody>
      </p:sp>
      <p:sp>
        <p:nvSpPr>
          <p:cNvPr id="1945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r>
              <a:rPr lang="hu-HU"/>
              <a:t>2018. október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2063749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 rendszer, két kapcsolatfelvételi mód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395288"/>
          </a:xfrm>
        </p:spPr>
        <p:txBody>
          <a:bodyPr/>
          <a:lstStyle/>
          <a:p>
            <a:pPr algn="just"/>
            <a:r>
              <a:rPr lang="hu-HU" b="0"/>
              <a:t>Beszállítóként kétféleképpen vehet fel elektronikus úton kapcsolatot a Jabillal. </a:t>
            </a:r>
          </a:p>
        </p:txBody>
      </p:sp>
      <p:sp>
        <p:nvSpPr>
          <p:cNvPr id="29700" name="TextBox 20"/>
          <p:cNvSpPr txBox="1">
            <a:spLocks noChangeArrowheads="1"/>
          </p:cNvSpPr>
          <p:nvPr/>
        </p:nvSpPr>
        <p:spPr bwMode="auto">
          <a:xfrm>
            <a:off x="717550" y="1787525"/>
            <a:ext cx="11853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hu-HU" sz="1200" b="1"/>
              <a:t>E-mail levelezéssel</a:t>
            </a:r>
          </a:p>
        </p:txBody>
      </p:sp>
      <p:sp>
        <p:nvSpPr>
          <p:cNvPr id="29701" name="TextBox 21"/>
          <p:cNvSpPr txBox="1">
            <a:spLocks noChangeArrowheads="1"/>
          </p:cNvSpPr>
          <p:nvPr/>
        </p:nvSpPr>
        <p:spPr bwMode="auto">
          <a:xfrm>
            <a:off x="4450702" y="2997128"/>
            <a:ext cx="10459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hu-HU" sz="1200" b="1"/>
              <a:t>CSP-n keresztül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502" y="3273353"/>
            <a:ext cx="4721023" cy="29636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 dirty="0"/>
              <a:t>Beszállítói-tevékenység-értesítő (e-mail levelezés)</a:t>
            </a:r>
          </a:p>
        </p:txBody>
      </p:sp>
      <p:sp>
        <p:nvSpPr>
          <p:cNvPr id="307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hu-HU"/>
              <a:t>Coupa tranzakciók e-mailen keresztül 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4760913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hu-HU" b="0" dirty="0"/>
              <a:t>A Coupa segítségével a beszállítók gyorsan megkaphatják és visszaigazolhatják a PO-kat, és beküldhetik ezekhez a rendelésekhez kapcsolódó számlákat e-mailen keresztül.</a:t>
            </a:r>
          </a:p>
          <a:p>
            <a:pPr marL="285750" indent="-285750" algn="just">
              <a:buFontTx/>
              <a:buChar char="•"/>
            </a:pPr>
            <a:r>
              <a:rPr lang="hu-HU" b="0" dirty="0"/>
              <a:t>Beszállítóként intézkedhet közvetlenül a postafiókjából, amikor megkapja a megrendelésről (PO) szóló értesítő e-mailt.</a:t>
            </a:r>
          </a:p>
          <a:p>
            <a:pPr marL="285750" indent="-285750" algn="just">
              <a:buFontTx/>
              <a:buChar char="•"/>
            </a:pPr>
            <a:r>
              <a:rPr lang="hu-HU" b="0" dirty="0"/>
              <a:t>Az értesítő e-mail tartalmaz akciógombokat, vagyis attól függően, hogy mire kattint, beküldhet számlát, visszaigazolhatja a PO-t, vagy jegyzetet fűzhet a PO-hoz.</a:t>
            </a:r>
          </a:p>
          <a:p>
            <a:pPr marL="285750" indent="-285750" algn="just">
              <a:buFontTx/>
              <a:buChar char="•"/>
            </a:pPr>
            <a:r>
              <a:rPr lang="hu-HU" b="0" dirty="0"/>
              <a:t>A beszállítónak nem kell bejelentkeznie újabb weboldalra vagy portálra.</a:t>
            </a:r>
          </a:p>
          <a:p>
            <a:pPr marL="285750" indent="-285750" algn="just">
              <a:buFontTx/>
              <a:buChar char="•"/>
            </a:pPr>
            <a:r>
              <a:rPr lang="hu-HU" b="0" dirty="0"/>
              <a:t>Azok a beszállítók, akik már regisztráltak a Coupa beszállítói portáljára, szintén élvezhetik az ilyen beszállítóitevékenység-értesítők előnyeit.</a:t>
            </a:r>
          </a:p>
        </p:txBody>
      </p:sp>
      <p:grpSp>
        <p:nvGrpSpPr>
          <p:cNvPr id="31748" name="Group 1"/>
          <p:cNvGrpSpPr>
            <a:grpSpLocks/>
          </p:cNvGrpSpPr>
          <p:nvPr/>
        </p:nvGrpSpPr>
        <p:grpSpPr bwMode="auto">
          <a:xfrm>
            <a:off x="5884863" y="1209675"/>
            <a:ext cx="2506662" cy="2565400"/>
            <a:chOff x="6272273" y="1209675"/>
            <a:chExt cx="2506457" cy="2565429"/>
          </a:xfrm>
        </p:grpSpPr>
        <p:grpSp>
          <p:nvGrpSpPr>
            <p:cNvPr id="31749" name="Group 8"/>
            <p:cNvGrpSpPr>
              <a:grpSpLocks/>
            </p:cNvGrpSpPr>
            <p:nvPr/>
          </p:nvGrpSpPr>
          <p:grpSpPr bwMode="auto">
            <a:xfrm>
              <a:off x="6272273" y="1209675"/>
              <a:ext cx="1777366" cy="1854780"/>
              <a:chOff x="437423" y="3051325"/>
              <a:chExt cx="1987190" cy="2097013"/>
            </a:xfrm>
          </p:grpSpPr>
          <p:sp>
            <p:nvSpPr>
              <p:cNvPr id="31751" name="Freeform 16"/>
              <p:cNvSpPr>
                <a:spLocks/>
              </p:cNvSpPr>
              <p:nvPr/>
            </p:nvSpPr>
            <p:spPr bwMode="auto">
              <a:xfrm>
                <a:off x="437423" y="3051325"/>
                <a:ext cx="1987190" cy="2097013"/>
              </a:xfrm>
              <a:custGeom>
                <a:avLst/>
                <a:gdLst>
                  <a:gd name="T0" fmla="*/ 2147483646 w 723"/>
                  <a:gd name="T1" fmla="*/ 2147483646 h 836"/>
                  <a:gd name="T2" fmla="*/ 2147483646 w 723"/>
                  <a:gd name="T3" fmla="*/ 2147483646 h 836"/>
                  <a:gd name="T4" fmla="*/ 0 w 723"/>
                  <a:gd name="T5" fmla="*/ 2147483646 h 836"/>
                  <a:gd name="T6" fmla="*/ 0 w 723"/>
                  <a:gd name="T7" fmla="*/ 2147483646 h 836"/>
                  <a:gd name="T8" fmla="*/ 2147483646 w 723"/>
                  <a:gd name="T9" fmla="*/ 0 h 836"/>
                  <a:gd name="T10" fmla="*/ 2147483646 w 723"/>
                  <a:gd name="T11" fmla="*/ 2147483646 h 836"/>
                  <a:gd name="T12" fmla="*/ 2147483646 w 723"/>
                  <a:gd name="T13" fmla="*/ 2147483646 h 8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3" h="836">
                    <a:moveTo>
                      <a:pt x="723" y="626"/>
                    </a:moveTo>
                    <a:lnTo>
                      <a:pt x="361" y="836"/>
                    </a:lnTo>
                    <a:lnTo>
                      <a:pt x="0" y="626"/>
                    </a:lnTo>
                    <a:lnTo>
                      <a:pt x="0" y="210"/>
                    </a:lnTo>
                    <a:lnTo>
                      <a:pt x="361" y="0"/>
                    </a:lnTo>
                    <a:lnTo>
                      <a:pt x="723" y="210"/>
                    </a:lnTo>
                    <a:lnTo>
                      <a:pt x="723" y="626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pic>
            <p:nvPicPr>
              <p:cNvPr id="31752" name="Picture 8" descr="http://jtsblog.com/wp-content/uploads/2013/12/email-280x250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022" y="3235501"/>
                <a:ext cx="1871076" cy="16706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75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7701" y="3162807"/>
              <a:ext cx="2061029" cy="612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Megrendelés (PO) fogadása e-mailen keresztül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Tx/>
              <a:buChar char="•"/>
            </a:pPr>
            <a:r>
              <a:rPr lang="hu-HU" b="0"/>
              <a:t>Amennyiben a beszállító e-mail-címe szerepel a Jabil rendszereiben, a PO-t automatikusan elküldi Önnek a rendszer, közvetlenül e-mailben.</a:t>
            </a:r>
          </a:p>
          <a:p>
            <a:pPr marL="285750" indent="-285750" algn="just">
              <a:buFontTx/>
              <a:buChar char="•"/>
            </a:pPr>
            <a:r>
              <a:rPr lang="hu-HU" b="0"/>
              <a:t>A megrendelések (PO) mint </a:t>
            </a:r>
            <a:r>
              <a:rPr lang="hu-HU"/>
              <a:t>Coupa értesítések </a:t>
            </a:r>
            <a:r>
              <a:rPr lang="hu-HU" b="0"/>
              <a:t>jelennek meg postafiókjában.</a:t>
            </a:r>
          </a:p>
          <a:p>
            <a:pPr marL="569913" lvl="2" indent="-285750" algn="just">
              <a:buFont typeface="Arial" panose="020B0604020202020204" pitchFamily="34" charset="0"/>
              <a:buChar char="‒"/>
            </a:pPr>
            <a:r>
              <a:rPr lang="hu-HU"/>
              <a:t>A PO-k minden esetben a beszállító által visszaigazolt PO e-mail-címre érkeznek, nem pedig az elsődleges kapcsolattartási címre (hacsak nem azonosak). 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" y="2952750"/>
            <a:ext cx="7640638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13" y="1847414"/>
            <a:ext cx="3663300" cy="392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Megrendelés (PO) visszaigazolása e-mailen keresztül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Tekintse meg a PO információkat, és </a:t>
            </a:r>
            <a:r>
              <a:rPr lang="hu-HU">
                <a:solidFill>
                  <a:srgbClr val="000000"/>
                </a:solidFill>
                <a:ea typeface="ＭＳ Ｐゴシック"/>
              </a:rPr>
              <a:t>Igazolja vissza a PO-t,</a:t>
            </a:r>
            <a:r>
              <a:rPr lang="hu-HU" b="0">
                <a:solidFill>
                  <a:srgbClr val="000000"/>
                </a:solidFill>
                <a:ea typeface="ＭＳ Ｐゴシック"/>
              </a:rPr>
              <a:t> amivel értesíti a Jabilt, hogy megkapta a megrendelést. </a:t>
            </a:r>
          </a:p>
        </p:txBody>
      </p:sp>
      <p:sp>
        <p:nvSpPr>
          <p:cNvPr id="19" name="Rounded Rectangular Callout 18"/>
          <p:cNvSpPr/>
          <p:nvPr/>
        </p:nvSpPr>
        <p:spPr bwMode="auto">
          <a:xfrm>
            <a:off x="4753282" y="2858251"/>
            <a:ext cx="3060700" cy="952500"/>
          </a:xfrm>
          <a:prstGeom prst="wedgeRoundRectCallout">
            <a:avLst>
              <a:gd name="adj1" fmla="val -56459"/>
              <a:gd name="adj2" fmla="val -14227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hu-HU" sz="1400" dirty="0">
                <a:solidFill>
                  <a:schemeClr val="bg1"/>
                </a:solidFill>
                <a:latin typeface="+mn-lt"/>
              </a:rPr>
              <a:t>Ne feledje, hogy jegyzetet is fűzhet a PO-hoz, vagy beküldhet számlát is, közvetlenül az e-mail-fiókjából.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238"/>
          <a:stretch/>
        </p:blipFill>
        <p:spPr>
          <a:xfrm>
            <a:off x="790519" y="2116405"/>
            <a:ext cx="7639050" cy="3404399"/>
          </a:xfrm>
          <a:prstGeom prst="rect">
            <a:avLst/>
          </a:prstGeom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Megrendelés (PO) visszaigazolása e-mailen keresztül</a:t>
            </a:r>
          </a:p>
        </p:txBody>
      </p:sp>
      <p:sp>
        <p:nvSpPr>
          <p:cNvPr id="368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hu-HU" b="0"/>
              <a:t>A Coupa új böngésző fülön vagy ablakban jelenik meg. Itt láthatja az „Order Acknowledged” (Rendelés visszaigazolva) üzenetet a képernyő legtetején.</a:t>
            </a:r>
          </a:p>
        </p:txBody>
      </p:sp>
      <p:sp>
        <p:nvSpPr>
          <p:cNvPr id="3" name="Rectangle 2"/>
          <p:cNvSpPr/>
          <p:nvPr/>
        </p:nvSpPr>
        <p:spPr>
          <a:xfrm>
            <a:off x="845111" y="2538413"/>
            <a:ext cx="1238570" cy="336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94521" y="1209675"/>
            <a:ext cx="6917635" cy="4594225"/>
          </a:xfrm>
        </p:spPr>
        <p:txBody>
          <a:bodyPr/>
          <a:lstStyle/>
          <a:p>
            <a:pPr algn="just"/>
            <a:r>
              <a:rPr lang="hu-HU" sz="2000" dirty="0"/>
              <a:t>Fontos, hogy amennyiben magyar ÁFÁ-t tartalmazó számlát kíván benyújtani, úgy minden esetben szükségünk van a postai úton eljuttatott eredeti példányra is!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479" y="1672919"/>
            <a:ext cx="4241042" cy="4545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/>
            <a:r>
              <a:rPr lang="hu-HU" b="0" dirty="0"/>
              <a:t>Ha erre a PO-ra vonatkozóan számlát akar beküldeni, kattintson a </a:t>
            </a:r>
            <a:r>
              <a:rPr lang="hu-HU" dirty="0"/>
              <a:t>Create Invoice</a:t>
            </a:r>
            <a:r>
              <a:rPr lang="hu-HU" b="0" dirty="0"/>
              <a:t> (számla létrehozása) lehetőségre.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634017" y="1672919"/>
            <a:ext cx="1173707" cy="346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anchor="ctr"/>
          <a:lstStyle/>
          <a:p>
            <a:pPr>
              <a:defRPr/>
            </a:pPr>
            <a:endParaRPr lang="en-US" sz="15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3" y="1454150"/>
            <a:ext cx="4367212" cy="2862204"/>
          </a:xfrm>
          <a:prstGeom prst="rect">
            <a:avLst/>
          </a:prstGeom>
        </p:spPr>
      </p:pic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3993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2749550" cy="4594225"/>
          </a:xfrm>
        </p:spPr>
        <p:txBody>
          <a:bodyPr/>
          <a:lstStyle/>
          <a:p>
            <a:pPr algn="just"/>
            <a:r>
              <a:rPr lang="hu-HU" b="0" dirty="0"/>
              <a:t>Megjelenik a </a:t>
            </a:r>
            <a:r>
              <a:rPr lang="hu-HU" dirty="0"/>
              <a:t>Choose Remit-To Address</a:t>
            </a:r>
            <a:r>
              <a:rPr lang="hu-HU" b="0" dirty="0"/>
              <a:t> (Válassza ki az utalás kedvezményezettjét) felugró ablak. A </a:t>
            </a:r>
            <a:r>
              <a:rPr lang="hu-HU" dirty="0"/>
              <a:t>Choose</a:t>
            </a:r>
            <a:r>
              <a:rPr lang="hu-HU" b="0" dirty="0"/>
              <a:t> (Kiválasztás) gombbal jelölje ki a kedvezményezettet, ahova az utalást kéri. </a:t>
            </a:r>
          </a:p>
          <a:p>
            <a:pPr marL="288925" lvl="3" indent="0" algn="just">
              <a:buFont typeface="Arial" panose="020B0604020202020204" pitchFamily="34" charset="0"/>
              <a:buNone/>
            </a:pPr>
            <a:r>
              <a:rPr lang="hu-HU" i="1" dirty="0"/>
              <a:t>Megjegyzés: </a:t>
            </a:r>
            <a:r>
              <a:rPr lang="hu-HU" dirty="0"/>
              <a:t>Ha csak egy kedvezményezettet tárol a profiladatok között, akkor a Coupa alapértelmezettként azt a címet választja, és nem jelenik meg felugró ablak a választáshoz. Vagy ha nincs tárolt kedvezményezett, a Coupa kéri, hogy hozzon létre egyet.</a:t>
            </a:r>
          </a:p>
          <a:p>
            <a:pPr lvl="2" algn="just"/>
            <a:r>
              <a:rPr lang="hu-HU" dirty="0"/>
              <a:t>Ha nem jelenik meg a helyes kedvezményezett, kattintson a</a:t>
            </a:r>
            <a:r>
              <a:rPr lang="hu-HU" b="1" dirty="0"/>
              <a:t> Create New Remit-To</a:t>
            </a:r>
            <a:r>
              <a:rPr lang="hu-HU" dirty="0"/>
              <a:t> (új kedvezményezett létrehozása) lehetőségre.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52475" y="5803900"/>
            <a:ext cx="78200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hu-HU" i="1" dirty="0">
                <a:solidFill>
                  <a:srgbClr val="00338D"/>
                </a:solidFill>
              </a:rPr>
              <a:t>Fontos, hogy új kedvezményezett létrehozása esetén a számla „függőben” állapotba kerül, mivel az új kedvezményezetteket a Jabil AP csapatnak jóvá kell hagynia.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>
              <a:defRPr/>
            </a:pPr>
            <a:endParaRPr lang="en-US" sz="1600" kern="0" dirty="0"/>
          </a:p>
          <a:p>
            <a:pPr lvl="1">
              <a:defRPr/>
            </a:pPr>
            <a:endParaRPr lang="en-US" kern="0" dirty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2113013"/>
            <a:ext cx="6572250" cy="4220415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just"/>
            <a:r>
              <a:rPr lang="hu-HU" b="0" dirty="0"/>
              <a:t>A </a:t>
            </a:r>
            <a:r>
              <a:rPr lang="hu-HU" dirty="0"/>
              <a:t>Create Invoice </a:t>
            </a:r>
            <a:r>
              <a:rPr lang="hu-HU" b="0" dirty="0"/>
              <a:t>(számla létrehozása) képernyőn, adja meg a számla számát az </a:t>
            </a:r>
            <a:r>
              <a:rPr lang="hu-HU" dirty="0"/>
              <a:t>Invoice #</a:t>
            </a:r>
            <a:r>
              <a:rPr lang="hu-HU" b="0" dirty="0"/>
              <a:t> (számlaszám) mezőben.</a:t>
            </a:r>
          </a:p>
          <a:p>
            <a:pPr lvl="1" algn="just"/>
            <a:r>
              <a:rPr lang="hu-HU" i="1" dirty="0"/>
              <a:t>	</a:t>
            </a:r>
            <a:r>
              <a:rPr lang="hu-HU" i="1" dirty="0">
                <a:solidFill>
                  <a:srgbClr val="00338D"/>
                </a:solidFill>
              </a:rPr>
              <a:t>Fontos, hogy minden további kötelezően kitöltendő mezőt csillag jelöl.</a:t>
            </a:r>
          </a:p>
        </p:txBody>
      </p:sp>
      <p:sp>
        <p:nvSpPr>
          <p:cNvPr id="40966" name="Rectangle 19"/>
          <p:cNvSpPr>
            <a:spLocks noChangeArrowheads="1"/>
          </p:cNvSpPr>
          <p:nvPr/>
        </p:nvSpPr>
        <p:spPr bwMode="auto">
          <a:xfrm>
            <a:off x="1740708" y="2536662"/>
            <a:ext cx="1465480" cy="21730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800"/>
              <a:t>Részletes program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2475" y="1092829"/>
            <a:ext cx="8229600" cy="4951412"/>
          </a:xfrm>
          <a:prstGeom prst="rect">
            <a:avLst/>
          </a:prstGeom>
        </p:spPr>
        <p:txBody>
          <a:bodyPr/>
          <a:lstStyle>
            <a:lvl1pPr marL="285750" indent="-285750">
              <a:spcAft>
                <a:spcPts val="600"/>
              </a:spcAft>
              <a:defRPr sz="1500" b="1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spcAft>
                <a:spcPts val="600"/>
              </a:spcAft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652463" indent="-28575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1096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5668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0240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481263" indent="-28575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hu-HU" sz="1400" b="0" dirty="0">
                <a:solidFill>
                  <a:schemeClr val="tx1"/>
                </a:solidFill>
                <a:latin typeface="+mn-lt"/>
              </a:rPr>
              <a:t>Bevezetés a Coupa alkalmazásba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A Coupa bemutatása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Előnyök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hu-HU" sz="1400" b="0" dirty="0">
                <a:solidFill>
                  <a:schemeClr val="tx1"/>
                </a:solidFill>
                <a:latin typeface="+mn-lt"/>
              </a:rPr>
              <a:t>Csatlakozás a Coupa beszállítói portálhoz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hu-HU" sz="1400" b="0" dirty="0">
                <a:solidFill>
                  <a:schemeClr val="tx1"/>
                </a:solidFill>
                <a:latin typeface="+mn-lt"/>
              </a:rPr>
              <a:t>Beszállítóitevékenység-értesítő – e-mail levelezés 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Rendelés fogadása és megtekintése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Rendelés visszaigazolása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Számla beküldése e-mailen keresztül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hu-HU" sz="1400" b="0" dirty="0">
                <a:solidFill>
                  <a:schemeClr val="tx1"/>
                </a:solidFill>
              </a:rPr>
              <a:t>Coupa beszállítói portál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Rendelés fogadása és megtekintése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Rendelés visszaigazolása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Számla létrehozása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Számla állapota</a:t>
            </a:r>
          </a:p>
          <a:p>
            <a:pPr lvl="4" defTabSz="914400">
              <a:defRPr/>
            </a:pPr>
            <a:r>
              <a:rPr lang="hu-HU" sz="1400" dirty="0">
                <a:solidFill>
                  <a:schemeClr val="tx1"/>
                </a:solidFill>
                <a:latin typeface="+mn-lt"/>
              </a:rPr>
              <a:t>A beszállítói profil frissítése</a:t>
            </a:r>
          </a:p>
          <a:p>
            <a:pPr defTabSz="914400">
              <a:buFont typeface="Arial" panose="020B0604020202020204" pitchFamily="34" charset="0"/>
              <a:buChar char="•"/>
              <a:defRPr/>
            </a:pPr>
            <a:r>
              <a:rPr lang="hu-HU" sz="1400" b="0" dirty="0">
                <a:solidFill>
                  <a:schemeClr val="tx1"/>
                </a:solidFill>
                <a:latin typeface="+mn-lt"/>
              </a:rPr>
              <a:t>Következő lépések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708150"/>
            <a:ext cx="4884002" cy="4064529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419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98475"/>
          </a:xfrm>
        </p:spPr>
        <p:txBody>
          <a:bodyPr/>
          <a:lstStyle/>
          <a:p>
            <a:pPr algn="just"/>
            <a:r>
              <a:rPr lang="hu-HU" b="0"/>
              <a:t>Görgessen lefele a </a:t>
            </a:r>
            <a:r>
              <a:rPr lang="hu-HU"/>
              <a:t>Lines</a:t>
            </a:r>
            <a:r>
              <a:rPr lang="hu-HU" b="0"/>
              <a:t> (számlasorok) szakaszig, és ellenőrizze az összes adat pontosságát, különös tekintettel az árra és a mennyiségre.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792571" y="1601470"/>
            <a:ext cx="3223395" cy="515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228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Char char="•"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254125" indent="-22542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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-231775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0574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5146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9718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429000" indent="-231775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000000"/>
              </a:buClr>
              <a:defRPr/>
            </a:pPr>
            <a:r>
              <a:rPr lang="hu-HU" dirty="0"/>
              <a:t>Adja meg a szállítási és kezelési információkat.</a:t>
            </a: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Ha kell, </a:t>
            </a:r>
            <a:r>
              <a:rPr lang="hu-HU" dirty="0"/>
              <a:t>tüntesse fel az adótételeket a megfelelő helyen, az alábbi módszerek valamelyikével: 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hu-HU" dirty="0"/>
              <a:t>Válassza ki az adónem kódját a </a:t>
            </a:r>
            <a:r>
              <a:rPr lang="hu-HU" b="1" dirty="0" err="1">
                <a:ea typeface="ＭＳ Ｐゴシック"/>
              </a:rPr>
              <a:t>Tax</a:t>
            </a:r>
            <a:r>
              <a:rPr lang="hu-HU" b="1" dirty="0">
                <a:ea typeface="ＭＳ Ｐゴシック"/>
              </a:rPr>
              <a:t> </a:t>
            </a:r>
            <a:r>
              <a:rPr lang="hu-HU" b="1" dirty="0" err="1">
                <a:ea typeface="ＭＳ Ｐゴシック"/>
              </a:rPr>
              <a:t>Code</a:t>
            </a:r>
            <a:r>
              <a:rPr lang="hu-HU" b="1" dirty="0">
                <a:ea typeface="ＭＳ Ｐゴシック"/>
              </a:rPr>
              <a:t> </a:t>
            </a:r>
            <a:r>
              <a:rPr lang="hu-HU" dirty="0"/>
              <a:t>(adónemkód) legördülő menüből, és kattintson a </a:t>
            </a:r>
            <a:r>
              <a:rPr lang="hu-HU" b="1" dirty="0" err="1">
                <a:ea typeface="ＭＳ Ｐゴシック"/>
              </a:rPr>
              <a:t>Calculate</a:t>
            </a:r>
            <a:r>
              <a:rPr lang="hu-HU" dirty="0"/>
              <a:t> (Kiszámítás) lehetőségre.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hu-HU" dirty="0"/>
              <a:t>Manuálisan vigye be a </a:t>
            </a:r>
            <a:r>
              <a:rPr lang="hu-HU" b="1" dirty="0" err="1">
                <a:ea typeface="ＭＳ Ｐゴシック"/>
              </a:rPr>
              <a:t>tax</a:t>
            </a:r>
            <a:r>
              <a:rPr lang="hu-HU" b="1" dirty="0">
                <a:ea typeface="ＭＳ Ｐゴシック"/>
              </a:rPr>
              <a:t> </a:t>
            </a:r>
            <a:r>
              <a:rPr lang="hu-HU" b="1" dirty="0" err="1">
                <a:ea typeface="ＭＳ Ｐゴシック"/>
              </a:rPr>
              <a:t>percentage</a:t>
            </a:r>
            <a:r>
              <a:rPr lang="hu-HU" dirty="0"/>
              <a:t> (adószázalék) mértékét.</a:t>
            </a:r>
          </a:p>
          <a:p>
            <a:pPr lvl="1" defTabSz="914400">
              <a:buClr>
                <a:srgbClr val="000000"/>
              </a:buClr>
              <a:defRPr/>
            </a:pPr>
            <a:r>
              <a:rPr lang="hu-HU" dirty="0"/>
              <a:t>Manuálisan vigye be a </a:t>
            </a:r>
            <a:r>
              <a:rPr lang="hu-HU" b="1" dirty="0" err="1">
                <a:ea typeface="ＭＳ Ｐゴシック"/>
              </a:rPr>
              <a:t>tax</a:t>
            </a:r>
            <a:r>
              <a:rPr lang="hu-HU" b="1" dirty="0">
                <a:ea typeface="ＭＳ Ｐゴシック"/>
              </a:rPr>
              <a:t> </a:t>
            </a:r>
            <a:r>
              <a:rPr lang="hu-HU" b="1" dirty="0" err="1">
                <a:ea typeface="ＭＳ Ｐゴシック"/>
              </a:rPr>
              <a:t>amount</a:t>
            </a:r>
            <a:r>
              <a:rPr lang="hu-HU" dirty="0"/>
              <a:t> (adó összege) ($) adatot.</a:t>
            </a: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Írja be a Jabilnak szóló megjegyzéseit, majd kattintson az </a:t>
            </a:r>
            <a:r>
              <a:rPr lang="hu-HU" b="1" dirty="0">
                <a:solidFill>
                  <a:srgbClr val="000000"/>
                </a:solidFill>
                <a:ea typeface="ＭＳ Ｐゴシック"/>
              </a:rPr>
              <a:t>Add Comment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 (Megjegyzés hozzáadása) gombra.</a:t>
            </a:r>
          </a:p>
          <a:p>
            <a:pPr defTabSz="914400">
              <a:buClr>
                <a:srgbClr val="000000"/>
              </a:buClr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Csatolja a számla scannelt változatát (és szolgáltatások esetén a teljesítési igazolást is)</a:t>
            </a:r>
          </a:p>
          <a:p>
            <a:pPr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  <a:p>
            <a:pPr lvl="1" algn="just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1990" name="Rectangle 23"/>
          <p:cNvSpPr>
            <a:spLocks noChangeArrowheads="1"/>
          </p:cNvSpPr>
          <p:nvPr/>
        </p:nvSpPr>
        <p:spPr bwMode="auto">
          <a:xfrm>
            <a:off x="6831763" y="4641279"/>
            <a:ext cx="1091016" cy="23675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41991" name="Rectangle 24"/>
          <p:cNvSpPr>
            <a:spLocks noChangeArrowheads="1"/>
          </p:cNvSpPr>
          <p:nvPr/>
        </p:nvSpPr>
        <p:spPr bwMode="auto">
          <a:xfrm>
            <a:off x="5008666" y="1746063"/>
            <a:ext cx="731735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5936634" y="4047067"/>
            <a:ext cx="1141500" cy="16278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4009600" y="1746063"/>
            <a:ext cx="401534" cy="3452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Számlák beküldése e-mailen keresztül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Miután megnyomta a „Submit” (Benyújt) gombot, megjelenik a számlaküldés jóváhagyását kérő, felugró ablak. A folyamat befejezéséhez kattintson a </a:t>
            </a:r>
            <a:r>
              <a:rPr lang="hu-HU">
                <a:solidFill>
                  <a:srgbClr val="000000"/>
                </a:solidFill>
                <a:ea typeface="ＭＳ Ｐゴシック"/>
              </a:rPr>
              <a:t>Send Invoice </a:t>
            </a:r>
            <a:r>
              <a:rPr lang="hu-HU" b="0">
                <a:solidFill>
                  <a:srgbClr val="000000"/>
                </a:solidFill>
                <a:ea typeface="ＭＳ Ｐゴシック"/>
              </a:rPr>
              <a:t>(Számla elküldése) lehetőségre. Fontos, hogy a benyújtást követően a számla már nem módosítható.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152863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Coupa beszállítói portál (CSP)</a:t>
            </a:r>
          </a:p>
        </p:txBody>
      </p:sp>
      <p:sp>
        <p:nvSpPr>
          <p:cNvPr id="4505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802063"/>
            <a:ext cx="5876925" cy="262413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e-mail és a CSP összeköttetésben áll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Megrendelése (PO) vagy számlája állapotáról e-mailben kap értesítést.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A visszaigazoló levélben a </a:t>
            </a:r>
            <a:r>
              <a:rPr lang="hu-HU" dirty="0" err="1">
                <a:solidFill>
                  <a:srgbClr val="000000"/>
                </a:solidFill>
                <a:ea typeface="ＭＳ Ｐゴシック"/>
              </a:rPr>
              <a:t>View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 Online </a:t>
            </a:r>
            <a:r>
              <a:rPr lang="hu-HU" b="0" dirty="0">
                <a:solidFill>
                  <a:srgbClr val="000000"/>
                </a:solidFill>
                <a:ea typeface="ＭＳ Ｐゴシック"/>
              </a:rPr>
              <a:t>(Online megtekintés) lehetőségre kattintva ellenőrizheti a számla állapotát.</a:t>
            </a:r>
          </a:p>
          <a:p>
            <a:pPr marL="285750" indent="-28575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444" y="1997076"/>
            <a:ext cx="5191125" cy="2820987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Bent Arrow 8"/>
          <p:cNvSpPr/>
          <p:nvPr/>
        </p:nvSpPr>
        <p:spPr>
          <a:xfrm rot="5400000">
            <a:off x="5661819" y="4458494"/>
            <a:ext cx="825500" cy="719138"/>
          </a:xfrm>
          <a:prstGeom prst="bentArrow">
            <a:avLst/>
          </a:prstGeom>
          <a:solidFill>
            <a:schemeClr val="tx2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914400">
              <a:defRPr/>
            </a:pPr>
            <a:endParaRPr lang="en-US" sz="2400" dirty="0" err="1">
              <a:latin typeface="Arial" charset="0"/>
              <a:ea typeface="ＭＳ Ｐゴシック" pitchFamily="108" charset="-128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Megrendelések fogadása és megtekintése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A PO kézbesítési preferencia beállításától függetlenül, PO-ihoz a CSP-n keresztül fér hozzá. 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Kattintson az 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Orders </a:t>
            </a:r>
            <a:r>
              <a:rPr lang="hu-HU" b="0" dirty="0">
                <a:solidFill>
                  <a:srgbClr val="000000"/>
                </a:solidFill>
                <a:ea typeface="ＭＳ Ｐゴシック"/>
              </a:rPr>
              <a:t>(Rendelések) elemre a menüsávban.</a:t>
            </a:r>
          </a:p>
          <a:p>
            <a:pPr marL="285750" indent="-28575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49158" name="Rectangle 19"/>
          <p:cNvSpPr>
            <a:spLocks noChangeArrowheads="1"/>
          </p:cNvSpPr>
          <p:nvPr/>
        </p:nvSpPr>
        <p:spPr bwMode="auto">
          <a:xfrm>
            <a:off x="1936750" y="2203166"/>
            <a:ext cx="561975" cy="34896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605186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255120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Megrendelések fogadása és megtekintése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Miután az oldal frissült, </a:t>
            </a:r>
            <a:r>
              <a:rPr lang="hu-HU">
                <a:solidFill>
                  <a:srgbClr val="000000"/>
                </a:solidFill>
                <a:ea typeface="ＭＳ Ｐゴシック"/>
              </a:rPr>
              <a:t>válassza ki a vonatkozó PO számot</a:t>
            </a:r>
            <a:r>
              <a:rPr lang="hu-HU" b="0">
                <a:solidFill>
                  <a:srgbClr val="000000"/>
                </a:solidFill>
                <a:ea typeface="ＭＳ Ｐゴシック"/>
              </a:rPr>
              <a:t> a megrendelések (PO) listájából. Vagy a Search (Keresés) menüből találja meg a PO-t.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sz="12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50181" name="Rectangle 18"/>
          <p:cNvSpPr>
            <a:spLocks noChangeArrowheads="1"/>
          </p:cNvSpPr>
          <p:nvPr/>
        </p:nvSpPr>
        <p:spPr bwMode="auto">
          <a:xfrm>
            <a:off x="1310185" y="4373018"/>
            <a:ext cx="591048" cy="37640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473409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36" y="2191384"/>
            <a:ext cx="5864927" cy="4309787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Rendelés visszaigazolása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Az oldal frissül, és a PO adatait, illetve a szállítási címet mutatja. 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Az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Acknowledged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(Visszaigazolva) jelölőnégyzet kipipálásával tájékoztassa a vevőt, hogy megkapta a PO-t.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Ki is nyomtathatja a PO-t a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Print View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(Nyomtatási nézet) gombbal.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marL="571500" lvl="1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endParaRPr lang="en-US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5330824" y="3614879"/>
            <a:ext cx="3060700" cy="954088"/>
          </a:xfrm>
          <a:prstGeom prst="wedgeRoundRectCallout">
            <a:avLst>
              <a:gd name="adj1" fmla="val -43440"/>
              <a:gd name="adj2" fmla="val 22859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defRPr/>
            </a:pPr>
            <a:r>
              <a:rPr lang="hu-HU" sz="1600" dirty="0">
                <a:solidFill>
                  <a:schemeClr val="bg1"/>
                </a:solidFill>
                <a:latin typeface="+mn-lt"/>
              </a:rPr>
              <a:t>Ne feledje, hogy lehetősége van számla beküldésére is ugyanezen az oldalon. </a:t>
            </a:r>
          </a:p>
        </p:txBody>
      </p:sp>
      <p:sp>
        <p:nvSpPr>
          <p:cNvPr id="51207" name="Rectangle 18"/>
          <p:cNvSpPr>
            <a:spLocks noChangeArrowheads="1"/>
          </p:cNvSpPr>
          <p:nvPr/>
        </p:nvSpPr>
        <p:spPr bwMode="auto">
          <a:xfrm>
            <a:off x="6614656" y="6062662"/>
            <a:ext cx="835215" cy="21626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1208" name="Rectangle 18"/>
          <p:cNvSpPr>
            <a:spLocks noChangeArrowheads="1"/>
          </p:cNvSpPr>
          <p:nvPr/>
        </p:nvSpPr>
        <p:spPr bwMode="auto">
          <a:xfrm>
            <a:off x="1886918" y="3974615"/>
            <a:ext cx="865482" cy="2346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3166889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 CSP-n keresztül beküldhet számlát közvetlenül a PO-ból, amit gyakran a „PO átváltása” kifejezés jelöl.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Kattintson az 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Orders </a:t>
            </a:r>
            <a:r>
              <a:rPr lang="hu-HU" b="0" dirty="0">
                <a:solidFill>
                  <a:srgbClr val="000000"/>
                </a:solidFill>
                <a:ea typeface="ＭＳ Ｐゴシック"/>
              </a:rPr>
              <a:t>(Rendelések) elemre a menüsávban.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3254" name="Rectangle 19"/>
          <p:cNvSpPr>
            <a:spLocks noChangeArrowheads="1"/>
          </p:cNvSpPr>
          <p:nvPr/>
        </p:nvSpPr>
        <p:spPr bwMode="auto">
          <a:xfrm>
            <a:off x="1846263" y="2230461"/>
            <a:ext cx="714375" cy="29437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283544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384577"/>
            <a:ext cx="7639050" cy="3620936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Keresse meg a PO-t, amelyet számlára szeretne váltani.</a:t>
            </a:r>
          </a:p>
          <a:p>
            <a:pPr marL="228600" indent="-2286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Ugyanabban a PO sorban, az </a:t>
            </a:r>
            <a:r>
              <a:rPr lang="hu-HU">
                <a:solidFill>
                  <a:srgbClr val="000000"/>
                </a:solidFill>
                <a:ea typeface="ＭＳ Ｐゴシック"/>
              </a:rPr>
              <a:t>Actions</a:t>
            </a:r>
            <a:r>
              <a:rPr lang="hu-HU" b="0">
                <a:solidFill>
                  <a:srgbClr val="000000"/>
                </a:solidFill>
                <a:ea typeface="ＭＳ Ｐゴシック"/>
              </a:rPr>
              <a:t> (Műveletek) oszlopban válassza a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sárga pénzérme oszlopot,</a:t>
            </a:r>
            <a:r>
              <a:rPr lang="hu-HU" b="0">
                <a:solidFill>
                  <a:srgbClr val="000000"/>
                </a:solidFill>
                <a:ea typeface="ＭＳ Ｐゴシック"/>
              </a:rPr>
              <a:t> ahol a PO-t számlára válthatja. </a:t>
            </a:r>
          </a:p>
        </p:txBody>
      </p:sp>
      <p:sp>
        <p:nvSpPr>
          <p:cNvPr id="54278" name="Rectangle 19"/>
          <p:cNvSpPr>
            <a:spLocks noChangeArrowheads="1"/>
          </p:cNvSpPr>
          <p:nvPr/>
        </p:nvSpPr>
        <p:spPr bwMode="auto">
          <a:xfrm>
            <a:off x="7260632" y="4662251"/>
            <a:ext cx="203200" cy="22066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263" y="1423874"/>
            <a:ext cx="322262" cy="33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164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3123015"/>
            <a:ext cx="4028508" cy="231059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Az oldal frissül, és a számlabeküldés ablaka jelenik meg.</a:t>
            </a:r>
          </a:p>
          <a:p>
            <a:pPr marL="231775" indent="-231775" algn="just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Megjelenik a 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Choose Remit-To Address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 (Válasszon válasz kedvezményezettet) felugró ablak. A 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Choose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 (Kiválasztás) gombbal jelölje ki az utalás kedvezményezettjét.</a:t>
            </a:r>
          </a:p>
          <a:p>
            <a:pPr marL="228600"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hu-HU" sz="1200" b="0" i="1" dirty="0">
                <a:solidFill>
                  <a:srgbClr val="000000"/>
                </a:solidFill>
                <a:ea typeface="ＭＳ Ｐゴシック" pitchFamily="108" charset="-128"/>
              </a:rPr>
              <a:t>Ha csak egy kedvezményezettet tárol a profiladatok között, akkor a Coupa alapértelmezettként azt a kedvezményezettet választja, és nem jelenik meg felugró ablak a választáshoz. Ha nincs tárolt kedvezményezett, a Coupa kéri, hogy hozzon létre egyet.</a:t>
            </a:r>
          </a:p>
          <a:p>
            <a:pPr marL="285750" indent="-285750" algn="just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</p:txBody>
      </p:sp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4927600" y="3232150"/>
            <a:ext cx="3463925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just"/>
            <a:r>
              <a:rPr lang="hu-HU" sz="1400" dirty="0"/>
              <a:t>Ha nem jelenik meg a helyes kedvezményezett, és hozzá szeretné adni, zárja be a felugró ablakot, mentse a számlát piszkozatként, majd adja hozzá az új kedvezményezettet saját profiljához.</a:t>
            </a:r>
          </a:p>
          <a:p>
            <a:pPr algn="just"/>
            <a:r>
              <a:rPr lang="hu-HU" sz="1200" i="1" dirty="0"/>
              <a:t>Megjegyzés: Ha új kedvezményezettel hoz létre számlát, a számla „függőben” állapotba kerül, amíg a Jabil AP csapata jóvá nem hagyja az új kedvezményezettet. A számla benyújtásakor tájékoztató üzenetet kap a számla „függőben” állapotáról.</a:t>
            </a:r>
          </a:p>
        </p:txBody>
      </p:sp>
      <p:sp>
        <p:nvSpPr>
          <p:cNvPr id="55302" name="Rectangle 18"/>
          <p:cNvSpPr>
            <a:spLocks noChangeArrowheads="1"/>
          </p:cNvSpPr>
          <p:nvPr/>
        </p:nvSpPr>
        <p:spPr bwMode="auto">
          <a:xfrm>
            <a:off x="3608388" y="3506787"/>
            <a:ext cx="963612" cy="287291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7279939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Bevezetés a Coupa alkalmazásba</a:t>
            </a: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404005"/>
            <a:ext cx="7639050" cy="4093654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 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Create Invoice 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(Számla létrehozása) képernyőn adja meg az 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Invoice # 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(Számlaszám) és az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 Invoice Date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 (Kiállítás dátuma) elemeket. Fontos, hogy a kötelezően kitöltendő mezőket csillag jelöli.  (Minden esetben csatolandó a számla is scannelt formtumban.)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u="sng" dirty="0">
                <a:solidFill>
                  <a:srgbClr val="000000"/>
                </a:solidFill>
                <a:ea typeface="ＭＳ Ｐゴシック" pitchFamily="108" charset="-128"/>
              </a:rPr>
              <a:t>Magyar áfát tartalmazó számlák</a:t>
            </a: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: A Coupá-n keresztül beküldött számlák eredeti példányát kérjük minden esetben postán is küldje el a Jabil pénzügyi osztálya részére.</a:t>
            </a:r>
          </a:p>
        </p:txBody>
      </p:sp>
    </p:spTree>
    <p:extLst>
      <p:ext uri="{BB962C8B-B14F-4D97-AF65-F5344CB8AC3E}">
        <p14:creationId xmlns:p14="http://schemas.microsoft.com/office/powerpoint/2010/main" val="283845353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741613"/>
            <a:ext cx="7639050" cy="2717415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Ahogy lefele görget az oldalon, a Lines (Számlasorok) területen további adatbeviteli mezőket talál. 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hu-HU" b="0" i="1" u="sng">
                <a:solidFill>
                  <a:srgbClr val="000000"/>
                </a:solidFill>
                <a:ea typeface="ＭＳ Ｐゴシック" pitchFamily="108" charset="-128"/>
              </a:rPr>
              <a:t>Áru PO esetében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Adjon meg egységárat a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Price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(Ár) mezőben.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Adja meg a mennyiséget a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Quantity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(Mennyiség) mezőben.</a:t>
            </a:r>
          </a:p>
        </p:txBody>
      </p:sp>
      <p:sp>
        <p:nvSpPr>
          <p:cNvPr id="57349" name="Rectangle 18"/>
          <p:cNvSpPr>
            <a:spLocks noChangeArrowheads="1"/>
          </p:cNvSpPr>
          <p:nvPr/>
        </p:nvSpPr>
        <p:spPr bwMode="auto">
          <a:xfrm>
            <a:off x="1774208" y="2741613"/>
            <a:ext cx="601485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7350" name="Rectangle 18"/>
          <p:cNvSpPr>
            <a:spLocks noChangeArrowheads="1"/>
          </p:cNvSpPr>
          <p:nvPr/>
        </p:nvSpPr>
        <p:spPr bwMode="auto">
          <a:xfrm>
            <a:off x="3397426" y="2741613"/>
            <a:ext cx="1174574" cy="557212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7255645"/>
      </p:ext>
    </p:extLst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176036"/>
            <a:ext cx="7642159" cy="2450556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hu-HU" sz="100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837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ct val="0"/>
              </a:spcAft>
              <a:defRPr/>
            </a:pPr>
            <a:r>
              <a:rPr lang="hu-HU" b="0" i="1" u="sng">
                <a:solidFill>
                  <a:srgbClr val="000000"/>
                </a:solidFill>
                <a:ea typeface="ＭＳ Ｐゴシック" pitchFamily="108" charset="-128"/>
              </a:rPr>
              <a:t>Szolgáltatás PO esetében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: 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Adjon meg egységárat a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Price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 (Ár) mezőben. Mivel ez csak szolgáltatás PO, csak a mennyiséget kell megadni.</a:t>
            </a:r>
          </a:p>
          <a:p>
            <a:pPr>
              <a:defRPr/>
            </a:pPr>
            <a:endParaRPr lang="en-US" sz="1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79678" y="2176036"/>
            <a:ext cx="1181479" cy="56991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43864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956"/>
          <a:stretch/>
        </p:blipFill>
        <p:spPr>
          <a:xfrm>
            <a:off x="947955" y="3720594"/>
            <a:ext cx="7091231" cy="2837772"/>
          </a:xfrm>
          <a:prstGeom prst="rect">
            <a:avLst/>
          </a:prstGeom>
          <a:ln w="6350">
            <a:solidFill>
              <a:schemeClr val="bg1">
                <a:lumMod val="85000"/>
              </a:schemeClr>
            </a:solidFill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6781160" y="5846666"/>
            <a:ext cx="748943" cy="28981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503238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32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hu-HU" sz="100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93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b="0" dirty="0"/>
              <a:t>Adja meg a szállítási és kezelési információkat.</a:t>
            </a:r>
          </a:p>
          <a:p>
            <a:pPr marL="228600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b="0" dirty="0"/>
              <a:t>Adja meg az esetleges adóinformációkat</a:t>
            </a:r>
          </a:p>
          <a:p>
            <a:pPr marL="6858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/>
              </a:rPr>
              <a:t>Ha kell, tüntesse fel az adótételeket a megfelelő helyen, az alábbi módszerek valamelyikével: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Válassza ki az adónem kódját a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Tax</a:t>
            </a:r>
            <a:r>
              <a:rPr lang="hu-HU" b="1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Code</a:t>
            </a:r>
            <a:r>
              <a:rPr lang="hu-HU" b="1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(adónemkód) legördülő menüből, és kattintson a </a:t>
            </a:r>
            <a:r>
              <a:rPr lang="hu-HU" dirty="0" err="1">
                <a:solidFill>
                  <a:srgbClr val="000000"/>
                </a:solidFill>
                <a:ea typeface="ＭＳ Ｐゴシック"/>
              </a:rPr>
              <a:t>Calculate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 (Kiszámítás) lehetőségre.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Manuálisan vigye be a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tax</a:t>
            </a:r>
            <a:r>
              <a:rPr lang="hu-HU" b="1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percentage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 (adószázalék) mértékét. 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r>
              <a:rPr lang="hu-HU" dirty="0">
                <a:solidFill>
                  <a:srgbClr val="000000"/>
                </a:solidFill>
                <a:ea typeface="ＭＳ Ｐゴシック"/>
              </a:rPr>
              <a:t>Manuálisan vigye be a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tax</a:t>
            </a:r>
            <a:r>
              <a:rPr lang="hu-HU" b="1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b="1" dirty="0" err="1">
                <a:solidFill>
                  <a:srgbClr val="000000"/>
                </a:solidFill>
                <a:ea typeface="ＭＳ Ｐゴシック"/>
              </a:rPr>
              <a:t>amount</a:t>
            </a:r>
            <a:r>
              <a:rPr lang="hu-HU" dirty="0">
                <a:solidFill>
                  <a:srgbClr val="000000"/>
                </a:solidFill>
                <a:ea typeface="ＭＳ Ｐゴシック"/>
              </a:rPr>
              <a:t> (adó összege) ($) adatot.</a:t>
            </a:r>
          </a:p>
          <a:p>
            <a:pPr marL="969963" lvl="2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/>
            </a:endParaRPr>
          </a:p>
          <a:p>
            <a:pPr lvl="1">
              <a:spcBef>
                <a:spcPts val="400"/>
              </a:spcBef>
              <a:defRPr/>
            </a:pPr>
            <a:endParaRPr lang="en-US" dirty="0"/>
          </a:p>
          <a:p>
            <a:pPr marL="228600" lvl="1" indent="-228600">
              <a:spcBef>
                <a:spcPts val="400"/>
              </a:spcBef>
              <a:buFont typeface="Wingdings" panose="05000000000000000000" pitchFamily="2" charset="2"/>
              <a:buChar char="§"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16423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2491526"/>
            <a:ext cx="6581775" cy="3295650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28600" indent="-2286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Benyújtás előtt egy felugró ablak kéri a jóváhagyást.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Amikor készen áll a benyújtásra, kattintson a</a:t>
            </a:r>
            <a:r>
              <a:rPr lang="hu-HU" b="1">
                <a:solidFill>
                  <a:srgbClr val="000000"/>
                </a:solidFill>
                <a:ea typeface="ＭＳ Ｐゴシック" pitchFamily="108" charset="-128"/>
              </a:rPr>
              <a:t> Send Invoice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(Számla elküldése) gombra.</a:t>
            </a:r>
          </a:p>
          <a:p>
            <a:pPr marL="855663" lvl="2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A benyújtást követő számlamódosításokkal közvetlenül a Jabilhoz kell fordulni.</a:t>
            </a:r>
          </a:p>
          <a:p>
            <a:pPr marL="571500" lvl="1" indent="-228600">
              <a:spcBef>
                <a:spcPts val="400"/>
              </a:spcBef>
              <a:spcAft>
                <a:spcPct val="0"/>
              </a:spcAft>
              <a:buFont typeface="Courier New" panose="02070309020205020404" pitchFamily="49" charset="0"/>
              <a:buChar char="-"/>
              <a:defRPr/>
            </a:pP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Ha vissza kíván térni a szerkesztéshez, kattintson a </a:t>
            </a:r>
            <a:r>
              <a:rPr lang="hu-HU" b="1">
                <a:solidFill>
                  <a:srgbClr val="000000"/>
                </a:solidFill>
                <a:ea typeface="ＭＳ Ｐゴシック" pitchFamily="108" charset="-128"/>
              </a:rPr>
              <a:t>Continue Editing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 (Szerkesztés folytatása) elemre.</a:t>
            </a:r>
          </a:p>
        </p:txBody>
      </p:sp>
      <p:sp>
        <p:nvSpPr>
          <p:cNvPr id="60421" name="Rectangle 18"/>
          <p:cNvSpPr>
            <a:spLocks noChangeArrowheads="1"/>
          </p:cNvSpPr>
          <p:nvPr/>
        </p:nvSpPr>
        <p:spPr bwMode="auto">
          <a:xfrm>
            <a:off x="5961041" y="4375611"/>
            <a:ext cx="1366837" cy="428625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0575941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663825"/>
            <a:ext cx="7639050" cy="1762858"/>
          </a:xfrm>
          <a:prstGeom prst="rect">
            <a:avLst/>
          </a:prstGeom>
        </p:spPr>
      </p:pic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Számla beküldése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 benyújtást követően az oldal frissül, és a számla feldolgozását mutatja.</a:t>
            </a:r>
          </a:p>
          <a:p>
            <a:pPr marL="228600">
              <a:spcBef>
                <a:spcPts val="400"/>
              </a:spcBef>
              <a:spcAft>
                <a:spcPct val="0"/>
              </a:spcAft>
              <a:defRPr/>
            </a:pPr>
            <a:r>
              <a:rPr lang="hu-HU" i="1" dirty="0">
                <a:solidFill>
                  <a:srgbClr val="000000"/>
                </a:solidFill>
                <a:ea typeface="ＭＳ Ｐゴシック" pitchFamily="108" charset="-128"/>
              </a:rPr>
              <a:t>Megjegyzés</a:t>
            </a:r>
            <a:r>
              <a:rPr lang="hu-HU" b="0" i="1" dirty="0">
                <a:solidFill>
                  <a:srgbClr val="000000"/>
                </a:solidFill>
                <a:ea typeface="ＭＳ Ｐゴシック" pitchFamily="108" charset="-128"/>
              </a:rPr>
              <a:t>: Ha új kedvezményezettel nyújtja be a számlát, az állapota a kijelzőn „On Hold” (függőben) lesz.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 számla állapota a főoldalról ellenőrizhető, ha a számla hiperhivatkozására kattint a menüsávban.</a:t>
            </a: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Miután a számlát befogadták és megfelel a PO-nak, a számlát kifizetik a Jabil általános fizetési feltételei mellett vagy a Jabil és a beszállító közötti szerződésben kikötött fizetési feltételekkel. A fizetési információk megjelennek a Coupa alkalmazásban és a CSP-n.</a:t>
            </a:r>
          </a:p>
        </p:txBody>
      </p:sp>
      <p:sp>
        <p:nvSpPr>
          <p:cNvPr id="61445" name="Rectangle 18"/>
          <p:cNvSpPr>
            <a:spLocks noChangeArrowheads="1"/>
          </p:cNvSpPr>
          <p:nvPr/>
        </p:nvSpPr>
        <p:spPr bwMode="auto">
          <a:xfrm>
            <a:off x="3156017" y="4009690"/>
            <a:ext cx="1044575" cy="211137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solidFill>
                <a:srgbClr val="FF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4292706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Számla állapota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2489489"/>
          </a:xfrm>
        </p:spPr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A beszállító a következő számlaállapot-változatokkal találkozik a CSP-n: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Draft (piszkozat) – Számla piszkozat, amely még nincs benyújtva.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Processing (feldolgozás alatt) – Olyan számla, amely a beszállító részéről történő benyújtás és a Jabil rendszerében való rögzítés közötti szakaszban van.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Pending Approval (jóváhagyás függőben) – A számla belső Jabil folyamaton megy át a végső jóváhagyás előtt.  Ez lehet függő bevételezés vagy függő jóváhagyás.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Disputed (vitatott) – Olyan számla, amelyet pillanatnyilag vitat a vállalkozás vagy a pénzügy.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Approved (jóváhagyva) – Jóváhagyott, és kifizetésre kész számla, a fizetési feltételek szerint vagy az esedékesség időpontjában azonnal.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Voided (érvénytelen) – A teljes jóváhagyási és feldolgozási folyamatot követően érvénytelenített számla.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CC76A2D-1372-4131-882C-3C94BB59E666}"/>
              </a:ext>
            </a:extLst>
          </p:cNvPr>
          <p:cNvSpPr txBox="1">
            <a:spLocks/>
          </p:cNvSpPr>
          <p:nvPr/>
        </p:nvSpPr>
        <p:spPr bwMode="auto">
          <a:xfrm>
            <a:off x="752475" y="4241800"/>
            <a:ext cx="7639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2pPr>
            <a:lvl3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3pPr>
            <a:lvl4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4pPr>
            <a:lvl5pPr algn="l" rtl="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5pPr>
            <a:lvl6pPr marL="4572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6pPr>
            <a:lvl7pPr marL="9144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7pPr>
            <a:lvl8pPr marL="13716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8pPr>
            <a:lvl9pPr marL="1828800" algn="l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KPMG Extralight" panose="020B0303030202040204" pitchFamily="34" charset="0"/>
              </a:defRPr>
            </a:lvl9pPr>
          </a:lstStyle>
          <a:p>
            <a:pPr defTabSz="914400"/>
            <a:r>
              <a:rPr lang="hu-HU"/>
              <a:t>Fizetési információk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698799-54D6-42F5-BE2E-484F3FEB0FF5}"/>
              </a:ext>
            </a:extLst>
          </p:cNvPr>
          <p:cNvSpPr txBox="1">
            <a:spLocks/>
          </p:cNvSpPr>
          <p:nvPr/>
        </p:nvSpPr>
        <p:spPr bwMode="auto">
          <a:xfrm>
            <a:off x="752475" y="5086999"/>
            <a:ext cx="7639050" cy="11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defTabSz="91440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A beszállító megtekintheti a CSP-ben található minden egyes számla fizetési státuszát/adatait:</a:t>
            </a:r>
          </a:p>
          <a:p>
            <a:pPr defTabSz="914400"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Yes (Igen) – Kifizetett számla, a kifizetés dátumát és összegét is tartalmazó információkkal együtt.</a:t>
            </a:r>
          </a:p>
          <a:p>
            <a:pPr marL="742950" lvl="1" indent="-285750" defTabSz="91440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Nem – Még ki nem fizetett számla.</a:t>
            </a:r>
          </a:p>
        </p:txBody>
      </p:sp>
    </p:spTree>
    <p:extLst>
      <p:ext uri="{BB962C8B-B14F-4D97-AF65-F5344CB8AC3E}">
        <p14:creationId xmlns:p14="http://schemas.microsoft.com/office/powerpoint/2010/main" val="910650046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Profilbeállítások frissítése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757238"/>
          </a:xfrm>
        </p:spPr>
        <p:txBody>
          <a:bodyPr/>
          <a:lstStyle/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Egyszer kattintson az e-mailben küldött linkre, és iratkozzon fel a CSP-re.</a:t>
            </a:r>
          </a:p>
          <a:p>
            <a:pPr marL="285750" indent="-28575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Kattintson a </a:t>
            </a:r>
            <a:r>
              <a:rPr lang="hu-HU">
                <a:solidFill>
                  <a:srgbClr val="000000"/>
                </a:solidFill>
                <a:ea typeface="ＭＳ Ｐゴシック" pitchFamily="108" charset="-128"/>
              </a:rPr>
              <a:t>Profile </a:t>
            </a:r>
            <a:r>
              <a:rPr lang="hu-HU" b="0">
                <a:solidFill>
                  <a:srgbClr val="000000"/>
                </a:solidFill>
                <a:ea typeface="ＭＳ Ｐゴシック" pitchFamily="108" charset="-128"/>
              </a:rPr>
              <a:t>(Profilok) elemre a menüsávban.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6" y="1908176"/>
            <a:ext cx="7639049" cy="4214418"/>
          </a:xfrm>
          <a:prstGeom prst="rect">
            <a:avLst/>
          </a:prstGeom>
          <a:noFill/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1382624" y="2230462"/>
            <a:ext cx="531209" cy="293798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endParaRPr lang="en-US" altLang="en-US" sz="2400">
              <a:ea typeface="MS PGothic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Profilbeállítások</a:t>
            </a:r>
            <a:br>
              <a:rPr lang="hu-HU" dirty="0"/>
            </a:br>
            <a:r>
              <a:rPr lang="hu-HU" dirty="0"/>
              <a:t>frissítése</a:t>
            </a:r>
          </a:p>
        </p:txBody>
      </p:sp>
      <p:sp>
        <p:nvSpPr>
          <p:cNvPr id="80899" name="Text Placeholder 2"/>
          <p:cNvSpPr txBox="1">
            <a:spLocks/>
          </p:cNvSpPr>
          <p:nvPr/>
        </p:nvSpPr>
        <p:spPr bwMode="auto">
          <a:xfrm>
            <a:off x="1792535" y="1484600"/>
            <a:ext cx="2225675" cy="55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Aft>
                <a:spcPts val="60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Aft>
                <a:spcPts val="60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28416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574675" indent="-230188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823913" indent="-284163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811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7383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955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652713" indent="-284163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hu-HU" dirty="0"/>
              <a:t>Kezdésként töltse ki nyilvános profilját: </a:t>
            </a: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1490798" y="2444497"/>
            <a:ext cx="2604608" cy="1666875"/>
          </a:xfrm>
          <a:prstGeom prst="rect">
            <a:avLst/>
          </a:prstGeom>
        </p:spPr>
        <p:txBody>
          <a:bodyPr tIns="0"/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ts val="60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416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4675" indent="-230188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3913" indent="-284163" algn="l" rtl="0" eaLnBrk="0" fontAlgn="base" hangingPunct="0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8000" indent="-230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2844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sz="1200" dirty="0">
                <a:solidFill>
                  <a:srgbClr val="000000"/>
                </a:solidFill>
                <a:ea typeface="ＭＳ Ｐゴシック"/>
              </a:rPr>
              <a:t>Kattintson a </a:t>
            </a:r>
            <a:r>
              <a:rPr lang="hu-HU" sz="1200" dirty="0" err="1">
                <a:solidFill>
                  <a:srgbClr val="000000"/>
                </a:solidFill>
                <a:ea typeface="ＭＳ Ｐゴシック"/>
              </a:rPr>
              <a:t>Profile</a:t>
            </a:r>
            <a:r>
              <a:rPr lang="hu-HU" sz="120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(Profilok) elemre a menüsávban.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Kattintson az </a:t>
            </a:r>
            <a:r>
              <a:rPr lang="hu-HU" sz="1200" dirty="0">
                <a:solidFill>
                  <a:srgbClr val="000000"/>
                </a:solidFill>
                <a:ea typeface="ＭＳ Ｐゴシック"/>
              </a:rPr>
              <a:t>Edit </a:t>
            </a:r>
            <a:r>
              <a:rPr lang="hu-HU" sz="1200" dirty="0" err="1">
                <a:solidFill>
                  <a:srgbClr val="000000"/>
                </a:solidFill>
                <a:ea typeface="ＭＳ Ｐゴシック"/>
              </a:rPr>
              <a:t>Profile</a:t>
            </a: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 (Profil szerkesztése) gombra.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sz="1200" dirty="0">
                <a:solidFill>
                  <a:srgbClr val="000000"/>
                </a:solidFill>
                <a:ea typeface="ＭＳ Ｐゴシック"/>
              </a:rPr>
              <a:t>Vigye be a </a:t>
            </a:r>
            <a:r>
              <a:rPr lang="hu-HU" sz="1200" dirty="0" err="1">
                <a:solidFill>
                  <a:srgbClr val="000000"/>
                </a:solidFill>
                <a:ea typeface="ＭＳ Ｐゴシック"/>
              </a:rPr>
              <a:t>cégadatokat</a:t>
            </a:r>
            <a:r>
              <a:rPr lang="hu-HU" sz="1200" dirty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az arra szolgáló mezőkbe. 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A kötelező mezőket csillag jelöli.</a:t>
            </a:r>
          </a:p>
          <a:p>
            <a:pPr marL="228600" indent="-228600" defTabSz="914400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Ha kész, kattintson a </a:t>
            </a:r>
            <a:r>
              <a:rPr lang="hu-HU" sz="1200" dirty="0" err="1">
                <a:solidFill>
                  <a:srgbClr val="000000"/>
                </a:solidFill>
                <a:ea typeface="ＭＳ Ｐゴシック"/>
              </a:rPr>
              <a:t>Save</a:t>
            </a:r>
            <a:r>
              <a:rPr lang="hu-HU" sz="1200" b="0" dirty="0">
                <a:solidFill>
                  <a:srgbClr val="000000"/>
                </a:solidFill>
                <a:ea typeface="ＭＳ Ｐゴシック"/>
              </a:rPr>
              <a:t> (Mentés) gombra.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942975" y="4979988"/>
            <a:ext cx="3213100" cy="835025"/>
          </a:xfrm>
          <a:prstGeom prst="rect">
            <a:avLst/>
          </a:prstGeom>
          <a:noFill/>
          <a:ln w="34925" cap="flat" cmpd="sng" algn="ctr">
            <a:solidFill>
              <a:srgbClr val="F0AB00"/>
            </a:solidFill>
            <a:prstDash val="solid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100" i="1" dirty="0">
                <a:latin typeface="+mn-lt"/>
              </a:rPr>
              <a:t>Megjegyzés:</a:t>
            </a:r>
            <a:r>
              <a:rPr lang="hu-HU" sz="1100" dirty="0">
                <a:latin typeface="+mn-lt"/>
              </a:rPr>
              <a:t> Amikor egy partner jogosult rá, adott felhasználó hozzáférhet az összes PO-hoz, és beküldhet számlákat az adott partner részére.</a:t>
            </a: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80900" y="1266837"/>
            <a:ext cx="1234440" cy="1554480"/>
          </a:xfrm>
          <a:custGeom>
            <a:avLst/>
            <a:gdLst>
              <a:gd name="T0" fmla="*/ 722 w 722"/>
              <a:gd name="T1" fmla="*/ 626 h 834"/>
              <a:gd name="T2" fmla="*/ 361 w 722"/>
              <a:gd name="T3" fmla="*/ 834 h 834"/>
              <a:gd name="T4" fmla="*/ 0 w 722"/>
              <a:gd name="T5" fmla="*/ 626 h 834"/>
              <a:gd name="T6" fmla="*/ 0 w 722"/>
              <a:gd name="T7" fmla="*/ 208 h 834"/>
              <a:gd name="T8" fmla="*/ 361 w 722"/>
              <a:gd name="T9" fmla="*/ 0 h 834"/>
              <a:gd name="T10" fmla="*/ 722 w 722"/>
              <a:gd name="T11" fmla="*/ 208 h 834"/>
              <a:gd name="T12" fmla="*/ 722 w 722"/>
              <a:gd name="T13" fmla="*/ 626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2" h="834">
                <a:moveTo>
                  <a:pt x="722" y="626"/>
                </a:moveTo>
                <a:lnTo>
                  <a:pt x="361" y="834"/>
                </a:lnTo>
                <a:lnTo>
                  <a:pt x="0" y="626"/>
                </a:lnTo>
                <a:lnTo>
                  <a:pt x="0" y="208"/>
                </a:lnTo>
                <a:lnTo>
                  <a:pt x="361" y="0"/>
                </a:lnTo>
                <a:lnTo>
                  <a:pt x="722" y="208"/>
                </a:lnTo>
                <a:lnTo>
                  <a:pt x="722" y="62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hu-HU" sz="1400" b="1" dirty="0">
                <a:solidFill>
                  <a:schemeClr val="bg1"/>
                </a:solidFill>
                <a:latin typeface="+mn-lt"/>
              </a:rPr>
              <a:t>Cégadatok frissítése</a:t>
            </a:r>
          </a:p>
        </p:txBody>
      </p:sp>
      <p:grpSp>
        <p:nvGrpSpPr>
          <p:cNvPr id="80904" name="Group 12"/>
          <p:cNvGrpSpPr>
            <a:grpSpLocks/>
          </p:cNvGrpSpPr>
          <p:nvPr/>
        </p:nvGrpSpPr>
        <p:grpSpPr bwMode="auto">
          <a:xfrm>
            <a:off x="4212590" y="489597"/>
            <a:ext cx="4361497" cy="2201614"/>
            <a:chOff x="4274437" y="521624"/>
            <a:chExt cx="4347309" cy="2201999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 bwMode="auto">
            <a:xfrm>
              <a:off x="5686752" y="1207544"/>
              <a:ext cx="2934994" cy="58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hu-HU" sz="1400" dirty="0"/>
                <a:t>Új kedvezményezett hozzáadása:</a:t>
              </a:r>
            </a:p>
            <a:p>
              <a:pPr>
                <a:defRPr/>
              </a:pPr>
              <a:endParaRPr lang="en-US" sz="1400" kern="0" dirty="0"/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15" name="Rectangle 8"/>
            <p:cNvSpPr txBox="1">
              <a:spLocks noChangeArrowheads="1"/>
            </p:cNvSpPr>
            <p:nvPr/>
          </p:nvSpPr>
          <p:spPr bwMode="auto">
            <a:xfrm>
              <a:off x="5164247" y="1953550"/>
              <a:ext cx="3457499" cy="770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hu-HU" sz="1200" dirty="0"/>
                <a:t>Kattintson az </a:t>
              </a:r>
              <a:r>
                <a:rPr lang="hu-HU" sz="1200" b="1" dirty="0" err="1"/>
                <a:t>Admin</a:t>
              </a:r>
              <a:r>
                <a:rPr lang="hu-HU" sz="1200" b="1" dirty="0"/>
                <a:t> </a:t>
              </a:r>
              <a:r>
                <a:rPr lang="hu-HU" sz="1200" dirty="0">
                  <a:solidFill>
                    <a:srgbClr val="000000"/>
                  </a:solidFill>
                  <a:ea typeface="ＭＳ Ｐゴシック"/>
                </a:rPr>
                <a:t>(Adminisztrátor) elemre a menüsávban</a:t>
              </a:r>
              <a:r>
                <a:rPr lang="hu-HU" sz="1200" dirty="0"/>
                <a:t>, majd balra, az </a:t>
              </a:r>
              <a:r>
                <a:rPr lang="hu-HU" sz="1200" b="1" dirty="0"/>
                <a:t>E-</a:t>
              </a:r>
              <a:r>
                <a:rPr lang="hu-HU" sz="1200" b="1" dirty="0" err="1"/>
                <a:t>Invoicing</a:t>
              </a:r>
              <a:r>
                <a:rPr lang="hu-HU" sz="1200" b="1" dirty="0"/>
                <a:t> </a:t>
              </a:r>
              <a:r>
                <a:rPr lang="hu-HU" sz="1200" b="1" dirty="0" err="1"/>
                <a:t>Setup</a:t>
              </a:r>
              <a:r>
                <a:rPr lang="hu-HU" sz="1200" b="1" dirty="0"/>
                <a:t> </a:t>
              </a:r>
              <a:r>
                <a:rPr lang="hu-HU" sz="1200" dirty="0"/>
                <a:t>(e-számlázás konfiguráció) fülre.</a:t>
              </a:r>
            </a:p>
            <a:p>
              <a:pPr>
                <a:defRPr/>
              </a:pPr>
              <a:r>
                <a:rPr lang="hu-HU" sz="1200" dirty="0"/>
                <a:t>A kezdéshez kattintson az </a:t>
              </a:r>
              <a:r>
                <a:rPr lang="hu-HU" sz="1200" b="1" dirty="0"/>
                <a:t>Add </a:t>
              </a:r>
              <a:r>
                <a:rPr lang="hu-HU" sz="1200" b="1" dirty="0" err="1"/>
                <a:t>Legal</a:t>
              </a:r>
              <a:r>
                <a:rPr lang="hu-HU" sz="1200" b="1" dirty="0"/>
                <a:t> </a:t>
              </a:r>
              <a:r>
                <a:rPr lang="hu-HU" sz="1200" b="1" dirty="0" err="1"/>
                <a:t>Entity</a:t>
              </a:r>
              <a:r>
                <a:rPr lang="hu-HU" sz="1200" b="1" dirty="0"/>
                <a:t> </a:t>
              </a:r>
              <a:r>
                <a:rPr lang="hu-HU" sz="1200" dirty="0"/>
                <a:t>(Jogi személy hozzáadása) gombra.</a:t>
              </a:r>
            </a:p>
          </p:txBody>
        </p:sp>
        <p:sp>
          <p:nvSpPr>
            <p:cNvPr id="16" name="Freeform 18"/>
            <p:cNvSpPr>
              <a:spLocks noChangeAspect="1"/>
            </p:cNvSpPr>
            <p:nvPr/>
          </p:nvSpPr>
          <p:spPr bwMode="auto">
            <a:xfrm>
              <a:off x="4274437" y="521624"/>
              <a:ext cx="1345132" cy="1554752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400" b="1" dirty="0">
                  <a:solidFill>
                    <a:schemeClr val="bg1"/>
                  </a:solidFill>
                  <a:latin typeface="+mn-lt"/>
                </a:rPr>
                <a:t>Válasz címzett hozzáadása</a:t>
              </a:r>
            </a:p>
          </p:txBody>
        </p:sp>
      </p:grpSp>
      <p:grpSp>
        <p:nvGrpSpPr>
          <p:cNvPr id="80905" name="Group 17"/>
          <p:cNvGrpSpPr>
            <a:grpSpLocks/>
          </p:cNvGrpSpPr>
          <p:nvPr/>
        </p:nvGrpSpPr>
        <p:grpSpPr bwMode="auto">
          <a:xfrm>
            <a:off x="4212590" y="2728370"/>
            <a:ext cx="4746491" cy="3272317"/>
            <a:chOff x="3673575" y="2819802"/>
            <a:chExt cx="4824436" cy="3375195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5161899" y="3220533"/>
              <a:ext cx="3110563" cy="1337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8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2000" b="1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800" b="1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3716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828800" indent="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2860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7432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2004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657600" indent="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None/>
                <a:defRPr sz="1600" b="1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hu-HU" sz="1400" dirty="0"/>
                <a:t>További felhasználók is kaphatnak hozzáférést beszállítói fiókjához, hogy minden feladatot elláthassanak.</a:t>
              </a:r>
            </a:p>
            <a:p>
              <a:pPr>
                <a:defRPr/>
              </a:pPr>
              <a:endParaRPr lang="en-US" sz="1400" kern="0" dirty="0"/>
            </a:p>
            <a:p>
              <a:pPr>
                <a:defRPr/>
              </a:pPr>
              <a:endParaRPr lang="en-US" sz="1400" kern="0" dirty="0"/>
            </a:p>
          </p:txBody>
        </p:sp>
        <p:sp>
          <p:nvSpPr>
            <p:cNvPr id="20" name="Rectangle 8"/>
            <p:cNvSpPr txBox="1">
              <a:spLocks noChangeArrowheads="1"/>
            </p:cNvSpPr>
            <p:nvPr/>
          </p:nvSpPr>
          <p:spPr bwMode="auto">
            <a:xfrm>
              <a:off x="4633424" y="4289054"/>
              <a:ext cx="3864587" cy="1905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marL="2286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715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914400" indent="-228600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Char char="•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254125" indent="-22542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Wingdings" pitchFamily="2" charset="2"/>
                <a:buChar char="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1600200" indent="-231775" algn="l" rtl="0" eaLnBrk="1" fontAlgn="base" hangingPunct="1">
                <a:spcBef>
                  <a:spcPts val="400"/>
                </a:spcBef>
                <a:spcAft>
                  <a:spcPct val="0"/>
                </a:spcAft>
                <a:buClr>
                  <a:schemeClr val="tx1"/>
                </a:buClr>
                <a:buFont typeface="Arial" pitchFamily="34" charset="0"/>
                <a:buChar char="-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0574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5146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29718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429000" indent="-231775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»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>
                <a:defRPr/>
              </a:pPr>
              <a:r>
                <a:rPr lang="hu-HU" sz="1200"/>
                <a:t>Kattintson az </a:t>
              </a:r>
              <a:r>
                <a:rPr lang="hu-HU" sz="1200" b="1"/>
                <a:t>Admin</a:t>
              </a:r>
              <a:r>
                <a:rPr lang="hu-HU" sz="1200"/>
                <a:t> (Adminisztrátor) elemre a menüsávban, majd balra a </a:t>
              </a:r>
              <a:r>
                <a:rPr lang="hu-HU" sz="1200" b="1"/>
                <a:t>User</a:t>
              </a:r>
              <a:r>
                <a:rPr lang="hu-HU" sz="1200"/>
                <a:t> (Felhasználó) fülön az </a:t>
              </a:r>
              <a:r>
                <a:rPr lang="hu-HU" sz="1200" b="1"/>
                <a:t>Invite User</a:t>
              </a:r>
              <a:r>
                <a:rPr lang="hu-HU" sz="1200"/>
                <a:t> (Felhasználó meghívása) lehetőségre. </a:t>
              </a:r>
            </a:p>
            <a:p>
              <a:pPr>
                <a:defRPr/>
              </a:pPr>
              <a:r>
                <a:rPr lang="hu-HU" sz="1200" b="1"/>
                <a:t>Írja be a munkavállaló e-mail címét</a:t>
              </a:r>
              <a:r>
                <a:rPr lang="hu-HU" sz="1200"/>
                <a:t> a megadott szövegdobozban, majd kattintson a </a:t>
              </a:r>
              <a:r>
                <a:rPr lang="hu-HU" sz="1200" b="1"/>
                <a:t>Send Invitation</a:t>
              </a:r>
              <a:r>
                <a:rPr lang="hu-HU" sz="1200"/>
                <a:t> (Meghívó elküldése) lehetőségre. </a:t>
              </a:r>
            </a:p>
            <a:p>
              <a:pPr>
                <a:defRPr/>
              </a:pPr>
              <a:r>
                <a:rPr lang="hu-HU" sz="1200"/>
                <a:t>Korlátozhatja bizonyos partnerek hozzáférését a vevő neve alatti jelölőnégyzet kipipálásával/törlésével a felhasználók táblázatában.</a:t>
              </a:r>
            </a:p>
            <a:p>
              <a:pPr>
                <a:defRPr/>
              </a:pPr>
              <a:r>
                <a:rPr lang="hu-HU" sz="1200"/>
                <a:t>A Delete (Törlés) ikonnal törölhet felhasználókat.</a:t>
              </a: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73575" y="2819802"/>
              <a:ext cx="1337078" cy="160335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400" b="1">
                  <a:solidFill>
                    <a:schemeClr val="bg1"/>
                  </a:solidFill>
                  <a:latin typeface="+mn-lt"/>
                </a:rPr>
                <a:t>Felhasználó hozzáadása</a:t>
              </a:r>
            </a:p>
          </p:txBody>
        </p:sp>
      </p:grp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D29C-4B2C-45FD-AFC8-6F9C1D75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Felhasználói jogosultságok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B0144B4-74F9-4801-96BF-D5F0F8120C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31775" indent="-231775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u-HU" b="0" dirty="0">
                <a:solidFill>
                  <a:srgbClr val="000000"/>
                </a:solidFill>
                <a:ea typeface="ＭＳ Ｐゴシック" pitchFamily="108" charset="-128"/>
              </a:rPr>
              <a:t> A Coupa beszállítói portál fenntartója kezelheti a felhasználók jogosultságait és a Jabil hozzáférését, méghozzá az egyes felhasználók bizonyos partnerekhez rendelésével, a hozzáférhető dokumentumok típusának szabályozásával, illetve a felhasználókhoz rendelt partnereken végezhető funkciók meghatározásával. Az alábbi jogosultságokat különböztetjük meg:</a:t>
            </a:r>
          </a:p>
          <a:p>
            <a:pPr>
              <a:spcBef>
                <a:spcPts val="400"/>
              </a:spcBef>
              <a:spcAft>
                <a:spcPct val="0"/>
              </a:spcAft>
              <a:defRPr/>
            </a:pPr>
            <a:endParaRPr lang="en-US" b="0" kern="0" dirty="0">
              <a:solidFill>
                <a:srgbClr val="000000"/>
              </a:solidFill>
              <a:ea typeface="ＭＳ Ｐゴシック" pitchFamily="108" charset="-128"/>
            </a:endParaRP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Full (Teljes) – Teljes körű hozzáférést ad az összes CSP funkcióhoz, kivéve a felhasználóadminisztrációt.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Admin (Adminisztrátor) – Teljes körű hozzáférést ad az összes CSP funkcióhoz, a felhasználóadminisztrációt is beleértve. A nem adminisztrátor jogosultságú felhasználók is megnézhetik az </a:t>
            </a:r>
            <a:r>
              <a:rPr lang="hu-HU" b="1" dirty="0">
                <a:solidFill>
                  <a:srgbClr val="000000"/>
                </a:solidFill>
                <a:ea typeface="ＭＳ Ｐゴシック" pitchFamily="108" charset="-128"/>
              </a:rPr>
              <a:t>Admin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 oldal </a:t>
            </a:r>
            <a:r>
              <a:rPr lang="hu-HU" b="1" dirty="0">
                <a:solidFill>
                  <a:srgbClr val="000000"/>
                </a:solidFill>
                <a:ea typeface="ＭＳ Ｐゴシック" pitchFamily="108" charset="-128"/>
              </a:rPr>
              <a:t>Users</a:t>
            </a: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 (felhasználó) táblázatát, meghívhatnak felhasználókat, de nem szerkeszthetik a már meglévőket. A meghívón szereplő jogosultság nem lehet magasabb a meghívót létrehozó felhasználó jogosultságainál.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Orders (Rendelések) – Megtekinthetik és kezelhetik a partnerektől érkező megrendeléseket (PO).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Invoices (Számlák) – Benyújthatnak számlákat partnereknek.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Catalogs (Katalógusok) – Létrehozhatnak és kezelhetnek vevőspecifikus, elektronikus katalógusokat.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Profiles (Profilok) – Módosíthatják a vevőspecifikus profilokat. </a:t>
            </a:r>
            <a:r>
              <a:rPr lang="hu-HU" b="1" i="1" dirty="0">
                <a:solidFill>
                  <a:srgbClr val="000000"/>
                </a:solidFill>
                <a:ea typeface="ＭＳ Ｐゴシック" pitchFamily="108" charset="-128"/>
              </a:rPr>
              <a:t>Megjegyzés:</a:t>
            </a:r>
            <a:r>
              <a:rPr lang="hu-HU" i="1" dirty="0">
                <a:solidFill>
                  <a:srgbClr val="000000"/>
                </a:solidFill>
                <a:ea typeface="ＭＳ Ｐゴシック" pitchFamily="108" charset="-128"/>
              </a:rPr>
              <a:t> Minden felhasználó, jogosultságtól függetlenül, szerkesztheti a nyilvános pofilt.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ASNs – Létrehozhat és kiküldhet előzetes szállítási értesítőt (ASN) partnereknek.</a:t>
            </a:r>
          </a:p>
          <a:p>
            <a:pPr marL="742950" lvl="1" indent="-285750">
              <a:spcAft>
                <a:spcPct val="0"/>
              </a:spcAft>
              <a:buFont typeface="Arial" panose="020B0604020202020204" pitchFamily="34" charset="0"/>
              <a:buChar char="-"/>
              <a:defRPr/>
            </a:pPr>
            <a:r>
              <a:rPr lang="hu-HU" dirty="0">
                <a:solidFill>
                  <a:srgbClr val="000000"/>
                </a:solidFill>
                <a:ea typeface="ＭＳ Ｐゴシック" pitchFamily="108" charset="-128"/>
              </a:rPr>
              <a:t>Service/Time Sheets (szolgáltatás/ütemezés) – Létrehozhat és benyújthat szolgáltatásbeosztásokat/ütemezéseket PO-k alapján.</a:t>
            </a:r>
          </a:p>
        </p:txBody>
      </p:sp>
    </p:spTree>
    <p:extLst>
      <p:ext uri="{BB962C8B-B14F-4D97-AF65-F5344CB8AC3E}">
        <p14:creationId xmlns:p14="http://schemas.microsoft.com/office/powerpoint/2010/main" val="216649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Coupa bemutatása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algn="just">
              <a:defRPr/>
            </a:pPr>
            <a:r>
              <a:rPr lang="hu-HU" b="0"/>
              <a:t>A Jabil a Coupa alkalmazást választotta technológiai felületként, a beszerzéstől fizetésig terjedő folyamatai racionalizálására, és az elektronikus tranzakciók lebonyolítására. </a:t>
            </a:r>
          </a:p>
          <a:p>
            <a:pPr algn="just">
              <a:defRPr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A Coupa vezető e-beszerzési platform, amely összeköti a vevőket beszállítóikkal.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„A Coupa egy internet alapú megoldás, amely különféle rendszerek széles körének egyesítésére alkalmas” (plug-and-play)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A Jabil közvetett anyagok és szolgáltatások beszerzésére, megrendelések (PO) létrehozására és kommunikálására, továbbá beszállítói számlák fogadására használja a Coupa beszállítói portált (CSP).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A Coupa beszállító portál (CSP) ingyenes, vagyis nem ró költséget a beszállítóra.</a:t>
            </a:r>
          </a:p>
        </p:txBody>
      </p:sp>
      <p:grpSp>
        <p:nvGrpSpPr>
          <p:cNvPr id="23556" name="Group 3"/>
          <p:cNvGrpSpPr>
            <a:grpSpLocks/>
          </p:cNvGrpSpPr>
          <p:nvPr/>
        </p:nvGrpSpPr>
        <p:grpSpPr bwMode="auto">
          <a:xfrm>
            <a:off x="1245657" y="4225925"/>
            <a:ext cx="6915680" cy="1274763"/>
            <a:chOff x="1204469" y="4226541"/>
            <a:chExt cx="6915642" cy="1274763"/>
          </a:xfrm>
        </p:grpSpPr>
        <p:grpSp>
          <p:nvGrpSpPr>
            <p:cNvPr id="23557" name="Group 63"/>
            <p:cNvGrpSpPr>
              <a:grpSpLocks/>
            </p:cNvGrpSpPr>
            <p:nvPr/>
          </p:nvGrpSpPr>
          <p:grpSpPr bwMode="auto">
            <a:xfrm>
              <a:off x="2440036" y="4318616"/>
              <a:ext cx="1463675" cy="1035050"/>
              <a:chOff x="2895563" y="2086609"/>
              <a:chExt cx="1371600" cy="1635125"/>
            </a:xfrm>
          </p:grpSpPr>
          <p:sp>
            <p:nvSpPr>
              <p:cNvPr id="5" name="Right Arrow 4"/>
              <p:cNvSpPr/>
              <p:nvPr/>
            </p:nvSpPr>
            <p:spPr bwMode="auto">
              <a:xfrm>
                <a:off x="2895593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hu-HU" sz="800" b="1">
                    <a:solidFill>
                      <a:srgbClr val="000000"/>
                    </a:solidFill>
                    <a:latin typeface="Arial"/>
                  </a:rPr>
                  <a:t>Katalógusok, munkafolyamat</a:t>
                </a:r>
              </a:p>
            </p:txBody>
          </p:sp>
          <p:sp>
            <p:nvSpPr>
              <p:cNvPr id="6" name="Left Arrow 5"/>
              <p:cNvSpPr/>
              <p:nvPr/>
            </p:nvSpPr>
            <p:spPr bwMode="auto">
              <a:xfrm>
                <a:off x="2895593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hu-HU" sz="800" b="1">
                    <a:solidFill>
                      <a:srgbClr val="000000"/>
                    </a:solidFill>
                    <a:latin typeface="Arial"/>
                  </a:rPr>
                  <a:t> 3-irányú egyezés</a:t>
                </a:r>
              </a:p>
            </p:txBody>
          </p:sp>
        </p:grpSp>
        <p:grpSp>
          <p:nvGrpSpPr>
            <p:cNvPr id="23558" name="Group 64"/>
            <p:cNvGrpSpPr>
              <a:grpSpLocks/>
            </p:cNvGrpSpPr>
            <p:nvPr/>
          </p:nvGrpSpPr>
          <p:grpSpPr bwMode="auto">
            <a:xfrm>
              <a:off x="5013373" y="4318616"/>
              <a:ext cx="1463675" cy="1035050"/>
              <a:chOff x="5269902" y="2086609"/>
              <a:chExt cx="1371600" cy="1635125"/>
            </a:xfrm>
          </p:grpSpPr>
          <p:sp>
            <p:nvSpPr>
              <p:cNvPr id="8" name="Right Arrow 7"/>
              <p:cNvSpPr/>
              <p:nvPr/>
            </p:nvSpPr>
            <p:spPr bwMode="auto">
              <a:xfrm>
                <a:off x="5269918" y="2086609"/>
                <a:ext cx="1371593" cy="915370"/>
              </a:xfrm>
              <a:prstGeom prst="righ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hu-HU" sz="800" b="1">
                    <a:solidFill>
                      <a:srgbClr val="000000"/>
                    </a:solidFill>
                    <a:latin typeface="Arial"/>
                  </a:rPr>
                  <a:t>PO, PO módosítás</a:t>
                </a:r>
              </a:p>
            </p:txBody>
          </p:sp>
          <p:sp>
            <p:nvSpPr>
              <p:cNvPr id="9" name="Left Arrow 8"/>
              <p:cNvSpPr/>
              <p:nvPr/>
            </p:nvSpPr>
            <p:spPr bwMode="auto">
              <a:xfrm>
                <a:off x="5269918" y="2806366"/>
                <a:ext cx="1371593" cy="915368"/>
              </a:xfrm>
              <a:prstGeom prst="leftArrow">
                <a:avLst/>
              </a:prstGeom>
              <a:solidFill>
                <a:srgbClr val="FFFFFF">
                  <a:lumMod val="7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lIns="0" tIns="0" rIns="0" bIns="0" anchor="ctr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hu-HU" sz="800" b="1">
                    <a:solidFill>
                      <a:srgbClr val="000000"/>
                    </a:solidFill>
                    <a:latin typeface="Arial"/>
                  </a:rPr>
                  <a:t>PO visszaigazolása</a:t>
                </a:r>
              </a:p>
            </p:txBody>
          </p:sp>
        </p:grpSp>
        <p:grpSp>
          <p:nvGrpSpPr>
            <p:cNvPr id="23559" name="Group 81"/>
            <p:cNvGrpSpPr>
              <a:grpSpLocks/>
            </p:cNvGrpSpPr>
            <p:nvPr/>
          </p:nvGrpSpPr>
          <p:grpSpPr bwMode="auto">
            <a:xfrm>
              <a:off x="6565948" y="4226541"/>
              <a:ext cx="1554163" cy="1274763"/>
              <a:chOff x="6702743" y="1889759"/>
              <a:chExt cx="1554480" cy="1463040"/>
            </a:xfrm>
          </p:grpSpPr>
          <p:pic>
            <p:nvPicPr>
              <p:cNvPr id="23562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3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514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4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716444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6702752" y="1889759"/>
                <a:ext cx="1554471" cy="1463040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lIns="18288" tIns="18288" rIns="18288" bIns="18288"/>
              <a:lstStyle/>
              <a:p>
                <a:pPr algn="ctr" defTabSz="9144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hu-HU" sz="1200" b="1">
                    <a:solidFill>
                      <a:srgbClr val="000000"/>
                    </a:solidFill>
                    <a:latin typeface="Arial"/>
                  </a:rPr>
                  <a:t>Beszállítók</a:t>
                </a:r>
              </a:p>
            </p:txBody>
          </p:sp>
          <p:pic>
            <p:nvPicPr>
              <p:cNvPr id="23566" name="Picture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6183" y="2114273"/>
                <a:ext cx="548640" cy="571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356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7211" y="4721841"/>
              <a:ext cx="955675" cy="284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561" name="TextBox 1"/>
            <p:cNvSpPr txBox="1">
              <a:spLocks noChangeArrowheads="1"/>
            </p:cNvSpPr>
            <p:nvPr/>
          </p:nvSpPr>
          <p:spPr bwMode="auto">
            <a:xfrm>
              <a:off x="1204469" y="4648968"/>
              <a:ext cx="1202041" cy="37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610" tIns="54610" rIns="54610" bIns="5461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hu-HU" sz="1600" b="1">
                  <a:solidFill>
                    <a:schemeClr val="tx2"/>
                  </a:solidFill>
                </a:rPr>
                <a:t>Jabil</a:t>
              </a: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Következő lépések</a:t>
            </a: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5694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CSP felkészítés további lépései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4594225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Először is fogadja el a Coupa beszállítói portál e-mail-meghívását.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hu-HU"/>
              <a:t>Frissítse az összes profil- és adminisztrátorinformációt a CSP-ben, amint kapcsolódó fiókja létrejött. </a:t>
            </a:r>
          </a:p>
          <a:p>
            <a:pPr lvl="2" indent="0" algn="just">
              <a:buNone/>
              <a:defRPr/>
            </a:pPr>
            <a:endParaRPr lang="en-US" dirty="0"/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hu-HU" b="0"/>
              <a:t>Egyeztessen vevőfolyószámla-csoportjával.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r>
              <a:rPr lang="hu-HU"/>
              <a:t>Továbbítsa ezt az anyagot a vevőfolyószámla-részlegre, és minden további szükséges megkeresést is.</a:t>
            </a:r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lvl="2" indent="0" algn="just">
              <a:buNone/>
              <a:defRPr/>
            </a:pPr>
            <a:endParaRPr lang="en-US" dirty="0"/>
          </a:p>
          <a:p>
            <a:pPr marL="569913" lvl="2" indent="-285750" algn="just">
              <a:buFont typeface="Arial" panose="020B0604020202020204" pitchFamily="34" charset="0"/>
              <a:buChar char="•"/>
              <a:defRPr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376965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Összefoglaló</a:t>
            </a:r>
          </a:p>
        </p:txBody>
      </p:sp>
      <p:sp>
        <p:nvSpPr>
          <p:cNvPr id="81923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legfőbb előnyök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4595813" cy="5013325"/>
          </a:xfrm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A Coupa a fizetési eljárásokra és gyakorlatokra, centralizálja a Jabil beszerzését, továbbá számos előnyt nyújt stratégiai beszállítói kapcsolatainkra nézve.</a:t>
            </a:r>
          </a:p>
          <a:p>
            <a:pPr marL="571500" lvl="1" indent="-228600" algn="just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r>
              <a:rPr lang="hu-HU">
                <a:solidFill>
                  <a:srgbClr val="000000"/>
                </a:solidFill>
                <a:ea typeface="ＭＳ Ｐゴシック"/>
              </a:rPr>
              <a:t>Online megtekintheti számlái kifizetési státuszát, </a:t>
            </a:r>
          </a:p>
          <a:p>
            <a:pPr marL="228600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A beszállítók kibővített online lehetőségekhez jutnak:  katalóguskezelés és árazás, megrendelések (PO) fogadása/visszaigazolása, online számlaküldés, beágyazott katalógusok létrehozása (ha a CSP engedi) és a kifizetési státusz ellenőrzése.</a:t>
            </a:r>
          </a:p>
          <a:p>
            <a:pPr marL="228600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 typeface="Wingdings" pitchFamily="2" charset="2"/>
              <a:buChar char="§"/>
              <a:defRPr/>
            </a:pPr>
            <a:r>
              <a:rPr lang="hu-HU" b="0">
                <a:solidFill>
                  <a:srgbClr val="000000"/>
                </a:solidFill>
                <a:ea typeface="ＭＳ Ｐゴシック"/>
              </a:rPr>
              <a:t>Beszállítói elvárások:  Online munkavégzés (papír nélkül) és PO hivatkozás biztosítása minden számlán.</a:t>
            </a:r>
          </a:p>
          <a:p>
            <a:pPr marL="571500" lvl="1" indent="-228600" algn="just" ea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FontTx/>
              <a:buChar char="–"/>
              <a:defRPr/>
            </a:pPr>
            <a:r>
              <a:rPr lang="hu-HU">
                <a:solidFill>
                  <a:srgbClr val="000000"/>
                </a:solidFill>
                <a:ea typeface="ＭＳ Ｐゴシック"/>
              </a:rPr>
              <a:t>Automatikus számlafizetés (a megállapított fizetési feltételek szerint), amennyiben a megrendelés (PO) mennyisége egyezik az átvett és kiszámlázott mennyiséggel; további közreműködésre nincs szükség a Jabil munkavállalói részéről (az időben történő fizetés biztosítása).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5" y="2045061"/>
            <a:ext cx="2647950" cy="264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Köszönjük!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hu-HU"/>
              <a:t>Ha bármilyen kérdése van, forduljon a Jabilhoz bizalommal, vagy írjon a P2P_Support@Jabil.com címre.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752475" y="431800"/>
            <a:ext cx="7639050" cy="519113"/>
          </a:xfrm>
        </p:spPr>
        <p:txBody>
          <a:bodyPr/>
          <a:lstStyle/>
          <a:p>
            <a:r>
              <a:rPr lang="hu-HU"/>
              <a:t>Előnyök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3725863" cy="4594225"/>
          </a:xfrm>
        </p:spPr>
        <p:txBody>
          <a:bodyPr/>
          <a:lstStyle/>
          <a:p>
            <a:pPr>
              <a:defRPr/>
            </a:pPr>
            <a:r>
              <a:rPr lang="hu-HU" b="0"/>
              <a:t>Az elektronikus együttműködés a Jabillal fokozza rendelésfelvétele hatásfokát, csökkenti a tévedések számát és a késedelmes teljesítéseket, és jobb jelenlétet alakít ki a Jabilnál.</a:t>
            </a:r>
          </a:p>
          <a:p>
            <a:pPr algn="just">
              <a:defRPr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u-HU" b="0"/>
              <a:t>Hatékony számlafeldolgozás (PO átváltás)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u-HU" b="0"/>
              <a:t>Azonnali betekintés a megrendelések (PO) és számlák állapotába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hu-HU" b="0"/>
              <a:t>Csökkenő manuális, papíralapú tranzakciófeldolgozás</a:t>
            </a:r>
          </a:p>
        </p:txBody>
      </p:sp>
      <p:grpSp>
        <p:nvGrpSpPr>
          <p:cNvPr id="24580" name="Group 1"/>
          <p:cNvGrpSpPr>
            <a:grpSpLocks/>
          </p:cNvGrpSpPr>
          <p:nvPr/>
        </p:nvGrpSpPr>
        <p:grpSpPr bwMode="auto">
          <a:xfrm>
            <a:off x="4572000" y="1204913"/>
            <a:ext cx="3843338" cy="4545012"/>
            <a:chOff x="4856163" y="1347788"/>
            <a:chExt cx="3843337" cy="4545012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270750" y="1362075"/>
              <a:ext cx="1428750" cy="1652588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hu-HU" sz="1600" b="1">
                  <a:solidFill>
                    <a:schemeClr val="bg1"/>
                  </a:solidFill>
                  <a:latin typeface="+mn-lt"/>
                </a:rPr>
                <a:t>Csökkentett</a:t>
              </a:r>
              <a:br>
                <a:rPr lang="hu-HU" sz="1600" b="1">
                  <a:solidFill>
                    <a:schemeClr val="bg1"/>
                  </a:solidFill>
                  <a:latin typeface="+mn-lt"/>
                </a:rPr>
              </a:br>
              <a:r>
                <a:rPr lang="hu-HU" sz="1600" b="1">
                  <a:solidFill>
                    <a:schemeClr val="bg1"/>
                  </a:solidFill>
                  <a:latin typeface="+mn-lt"/>
                </a:rPr>
                <a:t>Manuális</a:t>
              </a:r>
              <a:br>
                <a:rPr lang="hu-HU" sz="1600" b="1">
                  <a:solidFill>
                    <a:schemeClr val="bg1"/>
                  </a:solidFill>
                  <a:latin typeface="+mn-lt"/>
                </a:rPr>
              </a:br>
              <a:r>
                <a:rPr lang="hu-HU" sz="1600" b="1">
                  <a:solidFill>
                    <a:schemeClr val="bg1"/>
                  </a:solidFill>
                  <a:latin typeface="+mn-lt"/>
                </a:rPr>
                <a:t>Kezelés</a:t>
              </a: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5726113" y="1347788"/>
              <a:ext cx="1477963" cy="170815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600" b="1">
                  <a:solidFill>
                    <a:schemeClr val="bg1"/>
                  </a:solidFill>
                  <a:latin typeface="+mn-lt"/>
                </a:rPr>
                <a:t>Praktikus</a:t>
              </a: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6510338" y="2678113"/>
              <a:ext cx="1547813" cy="1787525"/>
            </a:xfrm>
            <a:custGeom>
              <a:avLst/>
              <a:gdLst>
                <a:gd name="T0" fmla="*/ 722 w 722"/>
                <a:gd name="T1" fmla="*/ 626 h 834"/>
                <a:gd name="T2" fmla="*/ 361 w 722"/>
                <a:gd name="T3" fmla="*/ 834 h 834"/>
                <a:gd name="T4" fmla="*/ 0 w 722"/>
                <a:gd name="T5" fmla="*/ 626 h 834"/>
                <a:gd name="T6" fmla="*/ 0 w 722"/>
                <a:gd name="T7" fmla="*/ 208 h 834"/>
                <a:gd name="T8" fmla="*/ 361 w 722"/>
                <a:gd name="T9" fmla="*/ 0 h 834"/>
                <a:gd name="T10" fmla="*/ 722 w 722"/>
                <a:gd name="T11" fmla="*/ 208 h 834"/>
                <a:gd name="T12" fmla="*/ 722 w 722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2" h="834">
                  <a:moveTo>
                    <a:pt x="722" y="626"/>
                  </a:moveTo>
                  <a:lnTo>
                    <a:pt x="361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1" y="0"/>
                  </a:lnTo>
                  <a:lnTo>
                    <a:pt x="722" y="208"/>
                  </a:lnTo>
                  <a:lnTo>
                    <a:pt x="722" y="62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600" b="1">
                  <a:solidFill>
                    <a:schemeClr val="bg1"/>
                  </a:solidFill>
                  <a:latin typeface="+mn-lt"/>
                </a:rPr>
                <a:t>Csökkenő beszállítói költségek</a:t>
              </a: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721351" y="4105275"/>
              <a:ext cx="1549400" cy="1787525"/>
            </a:xfrm>
            <a:custGeom>
              <a:avLst/>
              <a:gdLst>
                <a:gd name="T0" fmla="*/ 723 w 723"/>
                <a:gd name="T1" fmla="*/ 626 h 834"/>
                <a:gd name="T2" fmla="*/ 362 w 723"/>
                <a:gd name="T3" fmla="*/ 834 h 834"/>
                <a:gd name="T4" fmla="*/ 0 w 723"/>
                <a:gd name="T5" fmla="*/ 626 h 834"/>
                <a:gd name="T6" fmla="*/ 0 w 723"/>
                <a:gd name="T7" fmla="*/ 208 h 834"/>
                <a:gd name="T8" fmla="*/ 362 w 723"/>
                <a:gd name="T9" fmla="*/ 0 h 834"/>
                <a:gd name="T10" fmla="*/ 723 w 723"/>
                <a:gd name="T11" fmla="*/ 208 h 834"/>
                <a:gd name="T12" fmla="*/ 723 w 723"/>
                <a:gd name="T13" fmla="*/ 62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4">
                  <a:moveTo>
                    <a:pt x="723" y="626"/>
                  </a:moveTo>
                  <a:lnTo>
                    <a:pt x="362" y="834"/>
                  </a:lnTo>
                  <a:lnTo>
                    <a:pt x="0" y="626"/>
                  </a:lnTo>
                  <a:lnTo>
                    <a:pt x="0" y="208"/>
                  </a:lnTo>
                  <a:lnTo>
                    <a:pt x="362" y="0"/>
                  </a:lnTo>
                  <a:lnTo>
                    <a:pt x="723" y="208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600" b="1">
                  <a:solidFill>
                    <a:schemeClr val="bg1"/>
                  </a:solidFill>
                  <a:latin typeface="+mn-lt"/>
                </a:rPr>
                <a:t>Pontos és hatékony</a:t>
              </a:r>
            </a:p>
          </p:txBody>
        </p:sp>
        <p:sp>
          <p:nvSpPr>
            <p:cNvPr id="23" name="Freeform 18"/>
            <p:cNvSpPr>
              <a:spLocks noChangeAspect="1"/>
            </p:cNvSpPr>
            <p:nvPr/>
          </p:nvSpPr>
          <p:spPr bwMode="auto">
            <a:xfrm>
              <a:off x="4856163" y="2665413"/>
              <a:ext cx="1582738" cy="1828800"/>
            </a:xfrm>
            <a:custGeom>
              <a:avLst/>
              <a:gdLst>
                <a:gd name="T0" fmla="*/ 723 w 723"/>
                <a:gd name="T1" fmla="*/ 626 h 836"/>
                <a:gd name="T2" fmla="*/ 362 w 723"/>
                <a:gd name="T3" fmla="*/ 836 h 836"/>
                <a:gd name="T4" fmla="*/ 0 w 723"/>
                <a:gd name="T5" fmla="*/ 626 h 836"/>
                <a:gd name="T6" fmla="*/ 0 w 723"/>
                <a:gd name="T7" fmla="*/ 210 h 836"/>
                <a:gd name="T8" fmla="*/ 362 w 723"/>
                <a:gd name="T9" fmla="*/ 0 h 836"/>
                <a:gd name="T10" fmla="*/ 723 w 723"/>
                <a:gd name="T11" fmla="*/ 210 h 836"/>
                <a:gd name="T12" fmla="*/ 723 w 723"/>
                <a:gd name="T13" fmla="*/ 62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836">
                  <a:moveTo>
                    <a:pt x="723" y="626"/>
                  </a:moveTo>
                  <a:lnTo>
                    <a:pt x="362" y="836"/>
                  </a:lnTo>
                  <a:lnTo>
                    <a:pt x="0" y="626"/>
                  </a:lnTo>
                  <a:lnTo>
                    <a:pt x="0" y="210"/>
                  </a:lnTo>
                  <a:lnTo>
                    <a:pt x="362" y="0"/>
                  </a:lnTo>
                  <a:lnTo>
                    <a:pt x="723" y="210"/>
                  </a:lnTo>
                  <a:lnTo>
                    <a:pt x="723" y="6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hu-HU" sz="1600" b="1">
                  <a:solidFill>
                    <a:schemeClr val="bg1"/>
                  </a:solidFill>
                  <a:latin typeface="+mn-lt"/>
                </a:rPr>
                <a:t>Jobb pénzforgalom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ctrTitle"/>
          </p:nvPr>
        </p:nvSpPr>
        <p:spPr>
          <a:xfrm>
            <a:off x="2044700" y="1346200"/>
            <a:ext cx="6192838" cy="3509963"/>
          </a:xfrm>
        </p:spPr>
        <p:txBody>
          <a:bodyPr/>
          <a:lstStyle/>
          <a:p>
            <a:r>
              <a:rPr lang="hu-HU" sz="7200"/>
              <a:t>Csatlakozás a Coupa beszállítói portálhoz</a:t>
            </a:r>
          </a:p>
        </p:txBody>
      </p:sp>
      <p:sp>
        <p:nvSpPr>
          <p:cNvPr id="2662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63750" y="5037138"/>
            <a:ext cx="6173788" cy="2159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Csatlakozás a Jabilhoz a Coupán keresztül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algn="just"/>
            <a:r>
              <a:rPr lang="hu-HU" b="0"/>
              <a:t>A Jabillal folytatott sikeres tranzakciókhoz elengedhetetlen, hogy az összes beszállító csatlakozzon a Coupa platformoz.  A Jabil beszállítók kétféle módon regisztrálhatnak a CSP-re:</a:t>
            </a:r>
          </a:p>
          <a:p>
            <a:pPr marL="342900" indent="-342900" algn="just">
              <a:buFont typeface="+mj-lt"/>
              <a:buAutoNum type="arabicParenR"/>
            </a:pPr>
            <a:r>
              <a:rPr lang="hu-HU" b="0"/>
              <a:t>Jabil által létrehozott meghívás: Az alábbi lépések mindegyikének teljesülnie kell, mielőtt a beszállító megfelelően kapcsolatba léphet a Jabillal:</a:t>
            </a:r>
          </a:p>
        </p:txBody>
      </p:sp>
      <p:grpSp>
        <p:nvGrpSpPr>
          <p:cNvPr id="27652" name="Group 17"/>
          <p:cNvGrpSpPr>
            <a:grpSpLocks/>
          </p:cNvGrpSpPr>
          <p:nvPr/>
        </p:nvGrpSpPr>
        <p:grpSpPr bwMode="auto">
          <a:xfrm>
            <a:off x="1530350" y="2486819"/>
            <a:ext cx="6083300" cy="3446462"/>
            <a:chOff x="1249653" y="1658491"/>
            <a:chExt cx="6084120" cy="3445352"/>
          </a:xfrm>
        </p:grpSpPr>
        <p:grpSp>
          <p:nvGrpSpPr>
            <p:cNvPr id="27654" name="Group 18"/>
            <p:cNvGrpSpPr>
              <a:grpSpLocks/>
            </p:cNvGrpSpPr>
            <p:nvPr/>
          </p:nvGrpSpPr>
          <p:grpSpPr bwMode="auto">
            <a:xfrm>
              <a:off x="5913663" y="1658595"/>
              <a:ext cx="1420110" cy="3445248"/>
              <a:chOff x="5391237" y="2059812"/>
              <a:chExt cx="1420110" cy="3445248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5391931" y="2059708"/>
                <a:ext cx="1419416" cy="1479073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80000">
                    <a:schemeClr val="accent1"/>
                  </a:gs>
                  <a:gs pos="100000">
                    <a:schemeClr val="accent1"/>
                  </a:gs>
                </a:gsLst>
              </a:gra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82" name="Group 46"/>
              <p:cNvGrpSpPr>
                <a:grpSpLocks/>
              </p:cNvGrpSpPr>
              <p:nvPr/>
            </p:nvGrpSpPr>
            <p:grpSpPr bwMode="auto">
              <a:xfrm>
                <a:off x="5438737" y="2109105"/>
                <a:ext cx="1325720" cy="1379940"/>
                <a:chOff x="5917412" y="1115736"/>
                <a:chExt cx="1631769" cy="1631482"/>
              </a:xfrm>
            </p:grpSpPr>
            <p:sp>
              <p:nvSpPr>
                <p:cNvPr id="51" name="Oval 50"/>
                <p:cNvSpPr/>
                <p:nvPr/>
              </p:nvSpPr>
              <p:spPr>
                <a:xfrm>
                  <a:off x="5924291" y="1115498"/>
                  <a:ext cx="1623977" cy="1632357"/>
                </a:xfrm>
                <a:prstGeom prst="ellipse">
                  <a:avLst/>
                </a:prstGeom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2" name="Oval 5"/>
                <p:cNvSpPr/>
                <p:nvPr/>
              </p:nvSpPr>
              <p:spPr>
                <a:xfrm>
                  <a:off x="6150983" y="1348156"/>
                  <a:ext cx="1164730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hu-HU" sz="1400"/>
                    <a:t>Tranzakció a Jabillal </a:t>
                  </a:r>
                </a:p>
              </p:txBody>
            </p:sp>
          </p:grpSp>
          <p:grpSp>
            <p:nvGrpSpPr>
              <p:cNvPr id="27683" name="Group 47"/>
              <p:cNvGrpSpPr>
                <a:grpSpLocks/>
              </p:cNvGrpSpPr>
              <p:nvPr/>
            </p:nvGrpSpPr>
            <p:grpSpPr bwMode="auto">
              <a:xfrm>
                <a:off x="5438737" y="3565579"/>
                <a:ext cx="1325720" cy="1939481"/>
                <a:chOff x="5917412" y="2837704"/>
                <a:chExt cx="1631769" cy="958216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5924291" y="2837793"/>
                  <a:ext cx="1623977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50" name="Rectangle 49"/>
                <p:cNvSpPr/>
                <p:nvPr/>
              </p:nvSpPr>
              <p:spPr>
                <a:xfrm>
                  <a:off x="5924291" y="2837793"/>
                  <a:ext cx="1623977" cy="9581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PO-k fogadása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Számla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Fizetési adatok megtekintésére</a:t>
                  </a:r>
                </a:p>
              </p:txBody>
            </p:sp>
          </p:grpSp>
        </p:grpSp>
        <p:grpSp>
          <p:nvGrpSpPr>
            <p:cNvPr id="27655" name="Group 19"/>
            <p:cNvGrpSpPr>
              <a:grpSpLocks/>
            </p:cNvGrpSpPr>
            <p:nvPr/>
          </p:nvGrpSpPr>
          <p:grpSpPr bwMode="auto">
            <a:xfrm>
              <a:off x="4358993" y="1658491"/>
              <a:ext cx="1420133" cy="3445352"/>
              <a:chOff x="3917526" y="2059708"/>
              <a:chExt cx="1420133" cy="3445352"/>
            </a:xfrm>
          </p:grpSpPr>
          <p:sp>
            <p:nvSpPr>
              <p:cNvPr id="38" name="Teardrop 37"/>
              <p:cNvSpPr/>
              <p:nvPr/>
            </p:nvSpPr>
            <p:spPr>
              <a:xfrm rot="2700000">
                <a:off x="3887896" y="2088742"/>
                <a:ext cx="1479073" cy="1421004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74" name="Group 38"/>
              <p:cNvGrpSpPr>
                <a:grpSpLocks/>
              </p:cNvGrpSpPr>
              <p:nvPr/>
            </p:nvGrpSpPr>
            <p:grpSpPr bwMode="auto">
              <a:xfrm>
                <a:off x="3971126" y="2109105"/>
                <a:ext cx="1325720" cy="3395955"/>
                <a:chOff x="3971126" y="2109105"/>
                <a:chExt cx="1325720" cy="3395955"/>
              </a:xfrm>
            </p:grpSpPr>
            <p:grpSp>
              <p:nvGrpSpPr>
                <p:cNvPr id="27675" name="Group 39"/>
                <p:cNvGrpSpPr>
                  <a:grpSpLocks/>
                </p:cNvGrpSpPr>
                <p:nvPr/>
              </p:nvGrpSpPr>
              <p:grpSpPr bwMode="auto">
                <a:xfrm>
                  <a:off x="3971126" y="2109105"/>
                  <a:ext cx="1325720" cy="1379940"/>
                  <a:chOff x="4110997" y="1115736"/>
                  <a:chExt cx="1631769" cy="1631482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4110734" y="1115498"/>
                    <a:ext cx="1631795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3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5" name="Oval 10"/>
                  <p:cNvSpPr/>
                  <p:nvPr/>
                </p:nvSpPr>
                <p:spPr>
                  <a:xfrm>
                    <a:off x="4343289" y="1348156"/>
                    <a:ext cx="1166683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hu-HU" sz="1400"/>
                      <a:t>Fiók frissítése</a:t>
                    </a:r>
                  </a:p>
                </p:txBody>
              </p:sp>
            </p:grpSp>
            <p:grpSp>
              <p:nvGrpSpPr>
                <p:cNvPr id="27676" name="Group 40"/>
                <p:cNvGrpSpPr>
                  <a:grpSpLocks/>
                </p:cNvGrpSpPr>
                <p:nvPr/>
              </p:nvGrpSpPr>
              <p:grpSpPr bwMode="auto">
                <a:xfrm>
                  <a:off x="3971126" y="3565579"/>
                  <a:ext cx="1325720" cy="1939481"/>
                  <a:chOff x="4110997" y="2837704"/>
                  <a:chExt cx="1631769" cy="958216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4110734" y="2837793"/>
                    <a:ext cx="1631795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4110734" y="2837793"/>
                    <a:ext cx="1631795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hu-HU" sz="1200"/>
                      <a:t>Felhasználó hozzáadása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hu-HU" sz="1200"/>
                      <a:t>Profil frissítése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hu-HU" sz="1200"/>
                      <a:t>Fiókok egyesítése</a:t>
                    </a:r>
                  </a:p>
                </p:txBody>
              </p:sp>
            </p:grpSp>
          </p:grpSp>
        </p:grpSp>
        <p:grpSp>
          <p:nvGrpSpPr>
            <p:cNvPr id="27656" name="Group 20"/>
            <p:cNvGrpSpPr>
              <a:grpSpLocks/>
            </p:cNvGrpSpPr>
            <p:nvPr/>
          </p:nvGrpSpPr>
          <p:grpSpPr bwMode="auto">
            <a:xfrm>
              <a:off x="2804323" y="1658491"/>
              <a:ext cx="1420133" cy="3445352"/>
              <a:chOff x="2456006" y="2059708"/>
              <a:chExt cx="1420133" cy="3445352"/>
            </a:xfrm>
          </p:grpSpPr>
          <p:sp>
            <p:nvSpPr>
              <p:cNvPr id="31" name="Teardrop 30"/>
              <p:cNvSpPr/>
              <p:nvPr/>
            </p:nvSpPr>
            <p:spPr>
              <a:xfrm rot="2700000">
                <a:off x="2426674" y="2088743"/>
                <a:ext cx="1479073" cy="1421003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67" name="Group 31"/>
              <p:cNvGrpSpPr>
                <a:grpSpLocks/>
              </p:cNvGrpSpPr>
              <p:nvPr/>
            </p:nvGrpSpPr>
            <p:grpSpPr bwMode="auto">
              <a:xfrm>
                <a:off x="2503516" y="2109105"/>
                <a:ext cx="1325720" cy="1379940"/>
                <a:chOff x="2304582" y="1115736"/>
                <a:chExt cx="1631769" cy="1631482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2304365" y="1115498"/>
                  <a:ext cx="1631794" cy="1632357"/>
                </a:xfrm>
                <a:prstGeom prst="ellipse">
                  <a:avLst/>
                </a:prstGeom>
              </p:spPr>
              <p:style>
                <a:lnRef idx="1">
                  <a:schemeClr val="accent4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7" name="Oval 15"/>
                <p:cNvSpPr/>
                <p:nvPr/>
              </p:nvSpPr>
              <p:spPr>
                <a:xfrm>
                  <a:off x="2536920" y="1348156"/>
                  <a:ext cx="1166685" cy="116704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26670" tIns="26670" rIns="26670" bIns="26670" spcCol="1270" anchor="ctr"/>
                <a:lstStyle/>
                <a:p>
                  <a:pPr algn="ctr" defTabSz="93345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hu-HU" sz="1400"/>
                    <a:t>CSP meghívó elfogadása</a:t>
                  </a:r>
                </a:p>
              </p:txBody>
            </p:sp>
          </p:grpSp>
          <p:grpSp>
            <p:nvGrpSpPr>
              <p:cNvPr id="27668" name="Group 32"/>
              <p:cNvGrpSpPr>
                <a:grpSpLocks/>
              </p:cNvGrpSpPr>
              <p:nvPr/>
            </p:nvGrpSpPr>
            <p:grpSpPr bwMode="auto">
              <a:xfrm>
                <a:off x="2503516" y="3565579"/>
                <a:ext cx="1325720" cy="1939481"/>
                <a:chOff x="2304582" y="2837704"/>
                <a:chExt cx="1631769" cy="958216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2304365" y="2837793"/>
                  <a:ext cx="1631794" cy="958127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5" name="Rectangle 34"/>
                <p:cNvSpPr/>
                <p:nvPr/>
              </p:nvSpPr>
              <p:spPr>
                <a:xfrm>
                  <a:off x="2304365" y="2837793"/>
                  <a:ext cx="1631794" cy="95812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lIns="49530" tIns="49530" rIns="49530" bIns="49530" spcCol="1270"/>
                <a:lstStyle/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A „Coupa for Suppliers” (Beszállítói Coupa) küldi ki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Az elsődleges kapcsolattartó kapja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Esetleg a levélszemétbe kerülhet</a:t>
                  </a:r>
                </a:p>
                <a:p>
                  <a:pPr marL="112713" lvl="1" indent="-112713" defTabSz="444500">
                    <a:lnSpc>
                      <a:spcPct val="90000"/>
                    </a:lnSpc>
                    <a:spcAft>
                      <a:spcPct val="15000"/>
                    </a:spcAft>
                    <a:buFontTx/>
                    <a:buChar char="••"/>
                    <a:defRPr/>
                  </a:pPr>
                  <a:r>
                    <a:rPr lang="hu-HU" sz="1200"/>
                    <a:t>Egyedi e-mail-címnek kell lennie, amely még nincs regisztrálva</a:t>
                  </a:r>
                </a:p>
              </p:txBody>
            </p:sp>
          </p:grpSp>
        </p:grpSp>
        <p:grpSp>
          <p:nvGrpSpPr>
            <p:cNvPr id="27657" name="Group 21"/>
            <p:cNvGrpSpPr>
              <a:grpSpLocks/>
            </p:cNvGrpSpPr>
            <p:nvPr/>
          </p:nvGrpSpPr>
          <p:grpSpPr bwMode="auto">
            <a:xfrm>
              <a:off x="1249653" y="1658491"/>
              <a:ext cx="1420133" cy="3445352"/>
              <a:chOff x="988396" y="2059708"/>
              <a:chExt cx="1420133" cy="3445352"/>
            </a:xfrm>
          </p:grpSpPr>
          <p:sp>
            <p:nvSpPr>
              <p:cNvPr id="23" name="Teardrop 22"/>
              <p:cNvSpPr/>
              <p:nvPr/>
            </p:nvSpPr>
            <p:spPr>
              <a:xfrm rot="2700000">
                <a:off x="958568" y="2089536"/>
                <a:ext cx="1479073" cy="1419416"/>
              </a:xfrm>
              <a:prstGeom prst="teardrop">
                <a:avLst>
                  <a:gd name="adj" fmla="val 10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7659" name="Group 23"/>
              <p:cNvGrpSpPr>
                <a:grpSpLocks/>
              </p:cNvGrpSpPr>
              <p:nvPr/>
            </p:nvGrpSpPr>
            <p:grpSpPr bwMode="auto">
              <a:xfrm>
                <a:off x="1035907" y="2109105"/>
                <a:ext cx="1325720" cy="3395955"/>
                <a:chOff x="1035907" y="2109105"/>
                <a:chExt cx="1325720" cy="3395955"/>
              </a:xfrm>
            </p:grpSpPr>
            <p:grpSp>
              <p:nvGrpSpPr>
                <p:cNvPr id="27660" name="Group 24"/>
                <p:cNvGrpSpPr>
                  <a:grpSpLocks/>
                </p:cNvGrpSpPr>
                <p:nvPr/>
              </p:nvGrpSpPr>
              <p:grpSpPr bwMode="auto">
                <a:xfrm>
                  <a:off x="1035907" y="2109105"/>
                  <a:ext cx="1325720" cy="1379940"/>
                  <a:chOff x="498168" y="1115736"/>
                  <a:chExt cx="1631769" cy="1631482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498316" y="1115498"/>
                    <a:ext cx="1623978" cy="1632357"/>
                  </a:xfrm>
                  <a:prstGeom prst="ellipse">
                    <a:avLst/>
                  </a:prstGeom>
                </p:spPr>
                <p:style>
                  <a:lnRef idx="1">
                    <a:schemeClr val="accent5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0" name="Oval 20"/>
                  <p:cNvSpPr/>
                  <p:nvPr/>
                </p:nvSpPr>
                <p:spPr>
                  <a:xfrm>
                    <a:off x="730871" y="1348156"/>
                    <a:ext cx="1158866" cy="116704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26670" tIns="26670" rIns="26670" bIns="26670" spcCol="1270" anchor="ctr"/>
                  <a:lstStyle/>
                  <a:p>
                    <a:pPr algn="ctr" defTabSz="933450">
                      <a:lnSpc>
                        <a:spcPct val="90000"/>
                      </a:lnSpc>
                      <a:spcAft>
                        <a:spcPct val="35000"/>
                      </a:spcAft>
                      <a:defRPr/>
                    </a:pPr>
                    <a:r>
                      <a:rPr lang="hu-HU" sz="1400" dirty="0"/>
                      <a:t>Kapcsolat-tartói adatok frissítése</a:t>
                    </a:r>
                  </a:p>
                </p:txBody>
              </p:sp>
            </p:grpSp>
            <p:grpSp>
              <p:nvGrpSpPr>
                <p:cNvPr id="27661" name="Group 25"/>
                <p:cNvGrpSpPr>
                  <a:grpSpLocks/>
                </p:cNvGrpSpPr>
                <p:nvPr/>
              </p:nvGrpSpPr>
              <p:grpSpPr bwMode="auto">
                <a:xfrm>
                  <a:off x="1035907" y="3565579"/>
                  <a:ext cx="1325720" cy="1939481"/>
                  <a:chOff x="498168" y="2837704"/>
                  <a:chExt cx="1631769" cy="958216"/>
                </a:xfrm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498316" y="2837793"/>
                    <a:ext cx="1623978" cy="958127"/>
                  </a:xfrm>
                  <a:prstGeom prst="rect">
                    <a:avLst/>
                  </a:prstGeom>
                </p:spPr>
                <p:style>
                  <a:lnRef idx="0">
                    <a:schemeClr val="dk1">
                      <a:alpha val="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498316" y="2837793"/>
                    <a:ext cx="1623978" cy="958127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lIns="49530" tIns="49530" rIns="49530" bIns="49530" spcCol="1270"/>
                  <a:lstStyle/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hu-HU" sz="1200"/>
                      <a:t>Fő partnerek beszállító-felkészítő csapatának értesítése</a:t>
                    </a:r>
                  </a:p>
                  <a:p>
                    <a:pPr marL="112713" lvl="1" indent="-112713" defTabSz="444500">
                      <a:lnSpc>
                        <a:spcPct val="90000"/>
                      </a:lnSpc>
                      <a:spcAft>
                        <a:spcPct val="15000"/>
                      </a:spcAft>
                      <a:buFontTx/>
                      <a:buChar char="••"/>
                      <a:defRPr/>
                    </a:pPr>
                    <a:r>
                      <a:rPr lang="hu-HU" sz="1200"/>
                      <a:t>Elsődleges kapcsolat, PO e-mail, számla e-mail, bankadatok</a:t>
                    </a: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47F6F-89CF-46C6-A986-19786205D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Csatlakozás a Jabilhoz a Coupán keresztül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AEE654A-82BB-4255-95B6-0D6EE3E5D5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2475" y="1209675"/>
            <a:ext cx="7639050" cy="5216525"/>
          </a:xfrm>
        </p:spPr>
        <p:txBody>
          <a:bodyPr/>
          <a:lstStyle/>
          <a:p>
            <a:pPr marL="342900" indent="-342900" algn="just">
              <a:buFont typeface="+mj-lt"/>
              <a:buAutoNum type="arabicParenR" startAt="2"/>
            </a:pPr>
            <a:r>
              <a:rPr lang="hu-HU" b="0"/>
              <a:t>PO e-mail: A Jabillal nem CSP-n keresztül, hanem más PO módszerekkel zajló tranzakciók esetében, illetve, ha nem csatlakozik a CSP-re, talál egy „Create Account” (Fiók létrehozása) gombot a PO értesítő e-mailben.</a:t>
            </a:r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marL="342900" indent="-342900" algn="just">
              <a:buFont typeface="+mj-lt"/>
              <a:buAutoNum type="arabicParenR" startAt="2"/>
            </a:pPr>
            <a:endParaRPr lang="en-US" altLang="en-US" b="0" dirty="0"/>
          </a:p>
          <a:p>
            <a:pPr algn="just"/>
            <a:endParaRPr lang="en-US" altLang="en-US" b="0" dirty="0"/>
          </a:p>
          <a:p>
            <a:pPr algn="just"/>
            <a:r>
              <a:rPr lang="hu-HU" b="0"/>
              <a:t>A „Create Account” (Fiók létrehozása) gomb a CSP fiók létrehozási helyére irányítja. </a:t>
            </a:r>
          </a:p>
          <a:p>
            <a:pPr algn="just"/>
            <a:r>
              <a:rPr lang="hu-HU" b="0" i="1"/>
              <a:t>Megjegyzés: Ha már csatlakozott a CSP-hez, a </a:t>
            </a:r>
            <a:r>
              <a:rPr lang="hu-HU" i="1"/>
              <a:t>Create Account </a:t>
            </a:r>
            <a:r>
              <a:rPr lang="hu-HU" b="0" i="1"/>
              <a:t>(Fiók létrehozása) gomb helyett </a:t>
            </a:r>
            <a:r>
              <a:rPr lang="hu-HU" i="1"/>
              <a:t>Login </a:t>
            </a:r>
            <a:r>
              <a:rPr lang="hu-HU" b="0" i="1"/>
              <a:t>(Bejelentkezés) gombot lát.</a:t>
            </a:r>
          </a:p>
        </p:txBody>
      </p:sp>
      <p:pic>
        <p:nvPicPr>
          <p:cNvPr id="2050" name="Picture 2" descr="po_email_no_csp_account.png">
            <a:extLst>
              <a:ext uri="{FF2B5EF4-FFF2-40B4-BE49-F238E27FC236}">
                <a16:creationId xmlns:a16="http://schemas.microsoft.com/office/drawing/2014/main" id="{8E06FB34-9BD0-4501-8A9D-A92F200B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877291"/>
            <a:ext cx="630555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79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Coupa beszállítói portál (CSP) bevezetés</a:t>
            </a:r>
          </a:p>
        </p:txBody>
      </p:sp>
      <p:sp>
        <p:nvSpPr>
          <p:cNvPr id="2867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2475" y="1195388"/>
            <a:ext cx="7639050" cy="4594225"/>
          </a:xfrm>
        </p:spPr>
        <p:txBody>
          <a:bodyPr/>
          <a:lstStyle/>
          <a:p>
            <a:r>
              <a:rPr lang="hu-HU" b="0"/>
              <a:t>Az alábbi bemutatkozó levelet a Coupa küldi a beszállítók részére. Hívja fel csapata figyelmét, hogy tartsák észben a meghívót, és tegyenek eleget neki, amikor megérkezik.</a:t>
            </a:r>
          </a:p>
          <a:p>
            <a:r>
              <a:rPr lang="hu-HU" b="0"/>
              <a:t>Ne feledje, hogy a meghívás határidős, és idővel lejár.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2013994"/>
            <a:ext cx="7639050" cy="4020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EDBY" val="Global PowerPoint Toolbar"/>
  <p:tag name="TOOLBARVERSION" val="5.1"/>
  <p:tag name="TYPE" val="Screen"/>
  <p:tag name="KEYWORD" val="SCREEN"/>
  <p:tag name="TEMPLATEVERSION" val="03/03/2016 06:42: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PMG_Standard_4x3_0922_2015">
  <a:themeElements>
    <a:clrScheme name="New KPMG Colours">
      <a:dk1>
        <a:srgbClr val="000000"/>
      </a:dk1>
      <a:lt1>
        <a:sysClr val="window" lastClr="FFFFFF"/>
      </a:lt1>
      <a:dk2>
        <a:srgbClr val="00338D"/>
      </a:dk2>
      <a:lt2>
        <a:srgbClr val="F0F0F0"/>
      </a:lt2>
      <a:accent1>
        <a:srgbClr val="0091DA"/>
      </a:accent1>
      <a:accent2>
        <a:srgbClr val="6D2077"/>
      </a:accent2>
      <a:accent3>
        <a:srgbClr val="005EB8"/>
      </a:accent3>
      <a:accent4>
        <a:srgbClr val="00A3A1"/>
      </a:accent4>
      <a:accent5>
        <a:srgbClr val="EAAA00"/>
      </a:accent5>
      <a:accent6>
        <a:srgbClr val="43B02A"/>
      </a:accent6>
      <a:hlink>
        <a:srgbClr val="0091DA"/>
      </a:hlink>
      <a:folHlink>
        <a:srgbClr val="0091DA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15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Advisory - Screen Standard.potx" id="{3B7ED50C-F801-4B9D-9EE8-B32BF90E0BFB}" vid="{CDDF1AE7-3229-41A6-B977-E8195C486C1D}"/>
    </a:ext>
  </a:extLst>
</a:theme>
</file>

<file path=ppt/theme/theme2.xml><?xml version="1.0" encoding="utf-8"?>
<a:theme xmlns:a="http://schemas.openxmlformats.org/drawingml/2006/main" name="Default Theme">
  <a:themeElements>
    <a:clrScheme name="Battelle">
      <a:dk1>
        <a:sysClr val="windowText" lastClr="000000"/>
      </a:dk1>
      <a:lt1>
        <a:sysClr val="window" lastClr="FFFFFF"/>
      </a:lt1>
      <a:dk2>
        <a:srgbClr val="004280"/>
      </a:dk2>
      <a:lt2>
        <a:srgbClr val="D2D2D2"/>
      </a:lt2>
      <a:accent1>
        <a:srgbClr val="0076BE"/>
      </a:accent1>
      <a:accent2>
        <a:srgbClr val="DF6420"/>
      </a:accent2>
      <a:accent3>
        <a:srgbClr val="73B564"/>
      </a:accent3>
      <a:accent4>
        <a:srgbClr val="FAA41A"/>
      </a:accent4>
      <a:accent5>
        <a:srgbClr val="004280"/>
      </a:accent5>
      <a:accent6>
        <a:srgbClr val="424242"/>
      </a:accent6>
      <a:hlink>
        <a:srgbClr val="004280"/>
      </a:hlink>
      <a:folHlink>
        <a:srgbClr val="005EB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0">
          <a:gsLst>
            <a:gs pos="0">
              <a:srgbClr val="EAEAEA"/>
            </a:gs>
            <a:gs pos="100000">
              <a:schemeClr val="bg2"/>
            </a:gs>
          </a:gsLst>
          <a:lin ang="5400000" scaled="1"/>
        </a:gradFill>
        <a:ln w="127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>
        <a:ln w="2857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upa Sterring Committe - Inital" id="{DF83BE03-D380-4411-A109-583555D824D8}" vid="{F4B9AEB6-04A4-4030-8167-DFD1A1B860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780</TotalTime>
  <Words>2712</Words>
  <Application>Microsoft Office PowerPoint</Application>
  <PresentationFormat>On-screen Show (4:3)</PresentationFormat>
  <Paragraphs>265</Paragraphs>
  <Slides>44</Slides>
  <Notes>1</Notes>
  <HiddenSlides>0</HiddenSlides>
  <MMClips>0</MMClips>
  <ScaleCrop>false</ScaleCrop>
  <HeadingPairs>
    <vt:vector size="10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  <vt:variant>
        <vt:lpstr>Custom Shows</vt:lpstr>
      </vt:variant>
      <vt:variant>
        <vt:i4>1</vt:i4>
      </vt:variant>
    </vt:vector>
  </HeadingPairs>
  <TitlesOfParts>
    <vt:vector size="57" baseType="lpstr">
      <vt:lpstr>MS PGothic</vt:lpstr>
      <vt:lpstr>MS PGothic</vt:lpstr>
      <vt:lpstr>Arial</vt:lpstr>
      <vt:lpstr>Calibri</vt:lpstr>
      <vt:lpstr>Courier New</vt:lpstr>
      <vt:lpstr>KPMG Extralight</vt:lpstr>
      <vt:lpstr>Museo Sans For Dell</vt:lpstr>
      <vt:lpstr>Times New Roman</vt:lpstr>
      <vt:lpstr>Wingdings</vt:lpstr>
      <vt:lpstr>KPMG_Standard_4x3_0922_2015</vt:lpstr>
      <vt:lpstr>Default Theme</vt:lpstr>
      <vt:lpstr>think-cell Slide</vt:lpstr>
      <vt:lpstr>Beszállítói CSP Oktatás Jabil P2P bevezetés: Coupa beszállítói portál (CSP)</vt:lpstr>
      <vt:lpstr>Részletes program</vt:lpstr>
      <vt:lpstr>Bevezetés a Coupa alkalmazásba</vt:lpstr>
      <vt:lpstr>A Coupa bemutatása</vt:lpstr>
      <vt:lpstr>Előnyök</vt:lpstr>
      <vt:lpstr>Csatlakozás a Coupa beszállítói portálhoz</vt:lpstr>
      <vt:lpstr>Csatlakozás a Jabilhoz a Coupán keresztül</vt:lpstr>
      <vt:lpstr>Csatlakozás a Jabilhoz a Coupán keresztül</vt:lpstr>
      <vt:lpstr>Coupa beszállítói portál (CSP) bevezetés</vt:lpstr>
      <vt:lpstr>Egy rendszer, két kapcsolatfelvételi mód</vt:lpstr>
      <vt:lpstr>Beszállítói-tevékenység-értesítő (e-mail levelezés)</vt:lpstr>
      <vt:lpstr>Coupa tranzakciók e-mailen keresztül </vt:lpstr>
      <vt:lpstr>Megrendelés (PO) fogadása e-mailen keresztül</vt:lpstr>
      <vt:lpstr>Megrendelés (PO) visszaigazolása e-mailen keresztül</vt:lpstr>
      <vt:lpstr>Megrendelés (PO) visszaigazolása e-mailen keresztül</vt:lpstr>
      <vt:lpstr>Számlák beküldése e-mailen keresztül</vt:lpstr>
      <vt:lpstr>Számlák beküldése e-mailen keresztül</vt:lpstr>
      <vt:lpstr>Számlák beküldése e-mailen keresztül</vt:lpstr>
      <vt:lpstr>Számlák beküldése e-mailen keresztül</vt:lpstr>
      <vt:lpstr>Számlák beküldése e-mailen keresztül</vt:lpstr>
      <vt:lpstr>Számlák beküldése e-mailen keresztül</vt:lpstr>
      <vt:lpstr>Coupa beszállítói portál (CSP)</vt:lpstr>
      <vt:lpstr>Az e-mail és a CSP összeköttetésben áll</vt:lpstr>
      <vt:lpstr>Megrendelések fogadása és megtekintése</vt:lpstr>
      <vt:lpstr>Megrendelések fogadása és megtekintése</vt:lpstr>
      <vt:lpstr>Rendelés visszaigazolása</vt:lpstr>
      <vt:lpstr>Számla beküldése</vt:lpstr>
      <vt:lpstr>Számla beküldése</vt:lpstr>
      <vt:lpstr>Számla beküldése</vt:lpstr>
      <vt:lpstr>Számla beküldése</vt:lpstr>
      <vt:lpstr>Számla beküldése</vt:lpstr>
      <vt:lpstr>Számla beküldése</vt:lpstr>
      <vt:lpstr>Számla beküldése</vt:lpstr>
      <vt:lpstr>Számla beküldése</vt:lpstr>
      <vt:lpstr>Számla beküldése</vt:lpstr>
      <vt:lpstr>Számla állapota</vt:lpstr>
      <vt:lpstr>Profilbeállítások frissítése</vt:lpstr>
      <vt:lpstr>Profilbeállítások frissítése</vt:lpstr>
      <vt:lpstr>Felhasználói jogosultságok</vt:lpstr>
      <vt:lpstr>Következő lépések</vt:lpstr>
      <vt:lpstr>CSP felkészítés további lépései</vt:lpstr>
      <vt:lpstr>Összefoglaló</vt:lpstr>
      <vt:lpstr>A legfőbb előnyök</vt:lpstr>
      <vt:lpstr>Köszönjük!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 User Guideline</dc:title>
  <dc:creator>Christopher Febreo</dc:creator>
  <cp:lastModifiedBy>Andrea Bodnar</cp:lastModifiedBy>
  <cp:revision>528</cp:revision>
  <cp:lastPrinted>2016-02-17T16:30:31Z</cp:lastPrinted>
  <dcterms:created xsi:type="dcterms:W3CDTF">2014-02-24T20:19:36Z</dcterms:created>
  <dcterms:modified xsi:type="dcterms:W3CDTF">2019-02-12T09:58:51Z</dcterms:modified>
</cp:coreProperties>
</file>