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1"/>
  </p:notesMasterIdLst>
  <p:sldIdLst>
    <p:sldId id="3416" r:id="rId6"/>
    <p:sldId id="2134959155" r:id="rId7"/>
    <p:sldId id="2134959156" r:id="rId8"/>
    <p:sldId id="3388" r:id="rId9"/>
    <p:sldId id="2134959161" r:id="rId10"/>
    <p:sldId id="2134959116" r:id="rId11"/>
    <p:sldId id="3429" r:id="rId12"/>
    <p:sldId id="3431" r:id="rId13"/>
    <p:sldId id="3358" r:id="rId14"/>
    <p:sldId id="2134959158" r:id="rId15"/>
    <p:sldId id="2134959159" r:id="rId16"/>
    <p:sldId id="2134959162" r:id="rId17"/>
    <p:sldId id="3349" r:id="rId18"/>
    <p:sldId id="2134959137" r:id="rId19"/>
    <p:sldId id="3373" r:id="rId20"/>
    <p:sldId id="3374" r:id="rId21"/>
    <p:sldId id="3375" r:id="rId22"/>
    <p:sldId id="3376" r:id="rId23"/>
    <p:sldId id="2134959146" r:id="rId24"/>
    <p:sldId id="2134959145" r:id="rId25"/>
    <p:sldId id="2134959121" r:id="rId26"/>
    <p:sldId id="2134959122" r:id="rId27"/>
    <p:sldId id="2134959133" r:id="rId28"/>
    <p:sldId id="2134959134" r:id="rId29"/>
    <p:sldId id="213495917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总结部分" id="{49FC4A62-275C-46A2-AE30-99DF87165A3F}">
          <p14:sldIdLst>
            <p14:sldId id="3416"/>
            <p14:sldId id="2134959155"/>
            <p14:sldId id="2134959156"/>
            <p14:sldId id="3388"/>
            <p14:sldId id="2134959161"/>
            <p14:sldId id="2134959116"/>
            <p14:sldId id="3429"/>
            <p14:sldId id="3431"/>
            <p14:sldId id="3358"/>
            <p14:sldId id="2134959158"/>
            <p14:sldId id="2134959159"/>
            <p14:sldId id="2134959162"/>
            <p14:sldId id="3349"/>
          </p14:sldIdLst>
        </p14:section>
        <p14:section name="新订单 / 未结订单通知" id="{8DCF04E1-3577-457B-A8D4-8B3D2B1003AC}">
          <p14:sldIdLst>
            <p14:sldId id="2134959137"/>
            <p14:sldId id="3373"/>
            <p14:sldId id="3374"/>
            <p14:sldId id="3375"/>
            <p14:sldId id="3376"/>
            <p14:sldId id="2134959146"/>
          </p14:sldIdLst>
        </p14:section>
        <p14:section name="预测通知" id="{C6014476-0EB8-4325-95C2-DA3F5B3736DB}">
          <p14:sldIdLst>
            <p14:sldId id="2134959145"/>
            <p14:sldId id="2134959121"/>
            <p14:sldId id="2134959122"/>
            <p14:sldId id="2134959133"/>
            <p14:sldId id="2134959134"/>
            <p14:sldId id="21349591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9CF0C9-6990-4F6A-BFB7-34CA96EBFADE}" v="206" dt="2023-10-12T07:34:30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/>
  </p:normalViewPr>
  <p:slideViewPr>
    <p:cSldViewPr snapToGrid="0">
      <p:cViewPr varScale="1">
        <p:scale>
          <a:sx n="81" d="100"/>
          <a:sy n="81" d="100"/>
        </p:scale>
        <p:origin x="9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Rita Li" userId="a061752a-e4ed-4f2d-9c64-079c4cd78395" providerId="ADAL" clId="{D09CF0C9-6990-4F6A-BFB7-34CA96EBFADE}"/>
    <pc:docChg chg="undo custSel addSld delSld modSld modSection">
      <pc:chgData name="MsRita Li" userId="a061752a-e4ed-4f2d-9c64-079c4cd78395" providerId="ADAL" clId="{D09CF0C9-6990-4F6A-BFB7-34CA96EBFADE}" dt="2023-10-12T07:34:30.022" v="1144"/>
      <pc:docMkLst>
        <pc:docMk/>
      </pc:docMkLst>
      <pc:sldChg chg="delSp modSp add mod">
        <pc:chgData name="MsRita Li" userId="a061752a-e4ed-4f2d-9c64-079c4cd78395" providerId="ADAL" clId="{D09CF0C9-6990-4F6A-BFB7-34CA96EBFADE}" dt="2023-09-22T07:20:33.705" v="184" actId="1076"/>
        <pc:sldMkLst>
          <pc:docMk/>
          <pc:sldMk cId="76549085" sldId="3349"/>
        </pc:sldMkLst>
        <pc:spChg chg="mod">
          <ac:chgData name="MsRita Li" userId="a061752a-e4ed-4f2d-9c64-079c4cd78395" providerId="ADAL" clId="{D09CF0C9-6990-4F6A-BFB7-34CA96EBFADE}" dt="2023-09-22T07:20:23.761" v="182" actId="1076"/>
          <ac:spMkLst>
            <pc:docMk/>
            <pc:sldMk cId="76549085" sldId="3349"/>
            <ac:spMk id="9" creationId="{4B744C56-BD59-0ED9-A4AB-8C3E2434DAF8}"/>
          </ac:spMkLst>
        </pc:spChg>
        <pc:graphicFrameChg chg="mod">
          <ac:chgData name="MsRita Li" userId="a061752a-e4ed-4f2d-9c64-079c4cd78395" providerId="ADAL" clId="{D09CF0C9-6990-4F6A-BFB7-34CA96EBFADE}" dt="2023-09-22T07:20:13.749" v="181" actId="1038"/>
          <ac:graphicFrameMkLst>
            <pc:docMk/>
            <pc:sldMk cId="76549085" sldId="3349"/>
            <ac:graphicFrameMk id="5" creationId="{B014A14E-3DD4-09F4-7BA4-B030528CC34C}"/>
          </ac:graphicFrameMkLst>
        </pc:graphicFrameChg>
        <pc:cxnChg chg="del">
          <ac:chgData name="MsRita Li" userId="a061752a-e4ed-4f2d-9c64-079c4cd78395" providerId="ADAL" clId="{D09CF0C9-6990-4F6A-BFB7-34CA96EBFADE}" dt="2023-09-22T07:20:28.061" v="183" actId="478"/>
          <ac:cxnSpMkLst>
            <pc:docMk/>
            <pc:sldMk cId="76549085" sldId="3349"/>
            <ac:cxnSpMk id="4" creationId="{92F215BB-5777-B990-ED2C-3B33CF592AC4}"/>
          </ac:cxnSpMkLst>
        </pc:cxnChg>
        <pc:cxnChg chg="mod">
          <ac:chgData name="MsRita Li" userId="a061752a-e4ed-4f2d-9c64-079c4cd78395" providerId="ADAL" clId="{D09CF0C9-6990-4F6A-BFB7-34CA96EBFADE}" dt="2023-09-22T07:20:33.705" v="184" actId="1076"/>
          <ac:cxnSpMkLst>
            <pc:docMk/>
            <pc:sldMk cId="76549085" sldId="3349"/>
            <ac:cxnSpMk id="6" creationId="{3A35F3C7-1C68-6915-B88A-8F4F90FF4E93}"/>
          </ac:cxnSpMkLst>
        </pc:cxnChg>
      </pc:sldChg>
      <pc:sldChg chg="modSp mod">
        <pc:chgData name="MsRita Li" userId="a061752a-e4ed-4f2d-9c64-079c4cd78395" providerId="ADAL" clId="{D09CF0C9-6990-4F6A-BFB7-34CA96EBFADE}" dt="2023-10-12T07:34:30.022" v="1144"/>
        <pc:sldMkLst>
          <pc:docMk/>
          <pc:sldMk cId="2776841610" sldId="3358"/>
        </pc:sldMkLst>
        <pc:spChg chg="mod">
          <ac:chgData name="MsRita Li" userId="a061752a-e4ed-4f2d-9c64-079c4cd78395" providerId="ADAL" clId="{D09CF0C9-6990-4F6A-BFB7-34CA96EBFADE}" dt="2023-09-22T07:09:38.222" v="79"/>
          <ac:spMkLst>
            <pc:docMk/>
            <pc:sldMk cId="2776841610" sldId="3358"/>
            <ac:spMk id="3" creationId="{3A0EA040-FB37-481E-C668-96F476EBEE42}"/>
          </ac:spMkLst>
        </pc:spChg>
        <pc:spChg chg="mod">
          <ac:chgData name="MsRita Li" userId="a061752a-e4ed-4f2d-9c64-079c4cd78395" providerId="ADAL" clId="{D09CF0C9-6990-4F6A-BFB7-34CA96EBFADE}" dt="2023-09-22T07:11:37.001" v="94"/>
          <ac:spMkLst>
            <pc:docMk/>
            <pc:sldMk cId="2776841610" sldId="3358"/>
            <ac:spMk id="4" creationId="{6FCE9796-F49E-9AE4-6ED7-487B1A45CFF3}"/>
          </ac:spMkLst>
        </pc:spChg>
        <pc:graphicFrameChg chg="mod modGraphic">
          <ac:chgData name="MsRita Li" userId="a061752a-e4ed-4f2d-9c64-079c4cd78395" providerId="ADAL" clId="{D09CF0C9-6990-4F6A-BFB7-34CA96EBFADE}" dt="2023-10-12T07:34:30.022" v="1144"/>
          <ac:graphicFrameMkLst>
            <pc:docMk/>
            <pc:sldMk cId="2776841610" sldId="3358"/>
            <ac:graphicFrameMk id="5" creationId="{A97B374C-0496-7793-31EF-4EE879DDB0A0}"/>
          </ac:graphicFrameMkLst>
        </pc:graphicFrameChg>
      </pc:sldChg>
      <pc:sldChg chg="modSp mod">
        <pc:chgData name="MsRita Li" userId="a061752a-e4ed-4f2d-9c64-079c4cd78395" providerId="ADAL" clId="{D09CF0C9-6990-4F6A-BFB7-34CA96EBFADE}" dt="2023-09-22T08:34:52.039" v="245"/>
        <pc:sldMkLst>
          <pc:docMk/>
          <pc:sldMk cId="3551502835" sldId="3373"/>
        </pc:sldMkLst>
        <pc:spChg chg="mod">
          <ac:chgData name="MsRita Li" userId="a061752a-e4ed-4f2d-9c64-079c4cd78395" providerId="ADAL" clId="{D09CF0C9-6990-4F6A-BFB7-34CA96EBFADE}" dt="2023-09-22T07:29:35.786" v="200"/>
          <ac:spMkLst>
            <pc:docMk/>
            <pc:sldMk cId="3551502835" sldId="3373"/>
            <ac:spMk id="3" creationId="{DAB88A65-0430-AC28-DA57-321CD8D03F1E}"/>
          </ac:spMkLst>
        </pc:spChg>
        <pc:spChg chg="mod">
          <ac:chgData name="MsRita Li" userId="a061752a-e4ed-4f2d-9c64-079c4cd78395" providerId="ADAL" clId="{D09CF0C9-6990-4F6A-BFB7-34CA96EBFADE}" dt="2023-09-22T08:34:29.295" v="224"/>
          <ac:spMkLst>
            <pc:docMk/>
            <pc:sldMk cId="3551502835" sldId="3373"/>
            <ac:spMk id="9" creationId="{4EDD6513-F671-99D1-9914-52C772EC3DC2}"/>
          </ac:spMkLst>
        </pc:spChg>
        <pc:spChg chg="mod">
          <ac:chgData name="MsRita Li" userId="a061752a-e4ed-4f2d-9c64-079c4cd78395" providerId="ADAL" clId="{D09CF0C9-6990-4F6A-BFB7-34CA96EBFADE}" dt="2023-09-22T08:34:36.828" v="228"/>
          <ac:spMkLst>
            <pc:docMk/>
            <pc:sldMk cId="3551502835" sldId="3373"/>
            <ac:spMk id="11" creationId="{A6E07171-7729-FAE1-A494-26042B0661A2}"/>
          </ac:spMkLst>
        </pc:spChg>
        <pc:spChg chg="mod">
          <ac:chgData name="MsRita Li" userId="a061752a-e4ed-4f2d-9c64-079c4cd78395" providerId="ADAL" clId="{D09CF0C9-6990-4F6A-BFB7-34CA96EBFADE}" dt="2023-09-22T08:34:42.772" v="231"/>
          <ac:spMkLst>
            <pc:docMk/>
            <pc:sldMk cId="3551502835" sldId="3373"/>
            <ac:spMk id="12" creationId="{C25B9541-1142-1279-4BB6-09687BCF7E30}"/>
          </ac:spMkLst>
        </pc:spChg>
        <pc:spChg chg="mod">
          <ac:chgData name="MsRita Li" userId="a061752a-e4ed-4f2d-9c64-079c4cd78395" providerId="ADAL" clId="{D09CF0C9-6990-4F6A-BFB7-34CA96EBFADE}" dt="2023-09-22T08:34:52.039" v="245"/>
          <ac:spMkLst>
            <pc:docMk/>
            <pc:sldMk cId="3551502835" sldId="3373"/>
            <ac:spMk id="13" creationId="{D986E289-9D1A-5FF9-2BED-F5133B614AD4}"/>
          </ac:spMkLst>
        </pc:spChg>
      </pc:sldChg>
      <pc:sldChg chg="modSp mod">
        <pc:chgData name="MsRita Li" userId="a061752a-e4ed-4f2d-9c64-079c4cd78395" providerId="ADAL" clId="{D09CF0C9-6990-4F6A-BFB7-34CA96EBFADE}" dt="2023-09-22T08:40:19.319" v="275"/>
        <pc:sldMkLst>
          <pc:docMk/>
          <pc:sldMk cId="794853522" sldId="3374"/>
        </pc:sldMkLst>
        <pc:spChg chg="mod">
          <ac:chgData name="MsRita Li" userId="a061752a-e4ed-4f2d-9c64-079c4cd78395" providerId="ADAL" clId="{D09CF0C9-6990-4F6A-BFB7-34CA96EBFADE}" dt="2023-09-22T08:35:35.504" v="250" actId="20577"/>
          <ac:spMkLst>
            <pc:docMk/>
            <pc:sldMk cId="794853522" sldId="3374"/>
            <ac:spMk id="3" creationId="{B53344A3-4256-A02D-410E-831D656E33F4}"/>
          </ac:spMkLst>
        </pc:spChg>
        <pc:spChg chg="mod">
          <ac:chgData name="MsRita Li" userId="a061752a-e4ed-4f2d-9c64-079c4cd78395" providerId="ADAL" clId="{D09CF0C9-6990-4F6A-BFB7-34CA96EBFADE}" dt="2023-09-22T08:39:38.096" v="273" actId="115"/>
          <ac:spMkLst>
            <pc:docMk/>
            <pc:sldMk cId="794853522" sldId="3374"/>
            <ac:spMk id="6" creationId="{1B8AD2D4-6FD3-F8BC-76CE-9AC0BDBFAAA1}"/>
          </ac:spMkLst>
        </pc:spChg>
        <pc:spChg chg="mod">
          <ac:chgData name="MsRita Li" userId="a061752a-e4ed-4f2d-9c64-079c4cd78395" providerId="ADAL" clId="{D09CF0C9-6990-4F6A-BFB7-34CA96EBFADE}" dt="2023-09-22T08:40:19.319" v="275"/>
          <ac:spMkLst>
            <pc:docMk/>
            <pc:sldMk cId="794853522" sldId="3374"/>
            <ac:spMk id="16" creationId="{7DE49BCD-6495-4F90-BD90-7E41D4B0D215}"/>
          </ac:spMkLst>
        </pc:spChg>
      </pc:sldChg>
      <pc:sldChg chg="modSp mod">
        <pc:chgData name="MsRita Li" userId="a061752a-e4ed-4f2d-9c64-079c4cd78395" providerId="ADAL" clId="{D09CF0C9-6990-4F6A-BFB7-34CA96EBFADE}" dt="2023-09-22T08:43:33.772" v="292" actId="20577"/>
        <pc:sldMkLst>
          <pc:docMk/>
          <pc:sldMk cId="2396254744" sldId="3375"/>
        </pc:sldMkLst>
        <pc:spChg chg="mod">
          <ac:chgData name="MsRita Li" userId="a061752a-e4ed-4f2d-9c64-079c4cd78395" providerId="ADAL" clId="{D09CF0C9-6990-4F6A-BFB7-34CA96EBFADE}" dt="2023-09-22T08:41:12.208" v="283" actId="20577"/>
          <ac:spMkLst>
            <pc:docMk/>
            <pc:sldMk cId="2396254744" sldId="3375"/>
            <ac:spMk id="3" creationId="{ABFC28D3-9A45-2164-A604-5D0F92207657}"/>
          </ac:spMkLst>
        </pc:spChg>
        <pc:spChg chg="mod">
          <ac:chgData name="MsRita Li" userId="a061752a-e4ed-4f2d-9c64-079c4cd78395" providerId="ADAL" clId="{D09CF0C9-6990-4F6A-BFB7-34CA96EBFADE}" dt="2023-09-22T08:43:01.814" v="284"/>
          <ac:spMkLst>
            <pc:docMk/>
            <pc:sldMk cId="2396254744" sldId="3375"/>
            <ac:spMk id="5" creationId="{F7D0A8FD-704D-0F33-6C9F-B69B0328CED7}"/>
          </ac:spMkLst>
        </pc:spChg>
        <pc:spChg chg="mod">
          <ac:chgData name="MsRita Li" userId="a061752a-e4ed-4f2d-9c64-079c4cd78395" providerId="ADAL" clId="{D09CF0C9-6990-4F6A-BFB7-34CA96EBFADE}" dt="2023-09-22T08:43:33.772" v="292" actId="20577"/>
          <ac:spMkLst>
            <pc:docMk/>
            <pc:sldMk cId="2396254744" sldId="3375"/>
            <ac:spMk id="6" creationId="{3961ED6C-28B0-F0F1-B9BD-E34AD0D04B46}"/>
          </ac:spMkLst>
        </pc:spChg>
      </pc:sldChg>
      <pc:sldChg chg="modSp mod">
        <pc:chgData name="MsRita Li" userId="a061752a-e4ed-4f2d-9c64-079c4cd78395" providerId="ADAL" clId="{D09CF0C9-6990-4F6A-BFB7-34CA96EBFADE}" dt="2023-09-22T09:27:19.946" v="340"/>
        <pc:sldMkLst>
          <pc:docMk/>
          <pc:sldMk cId="508247458" sldId="3376"/>
        </pc:sldMkLst>
        <pc:spChg chg="mod">
          <ac:chgData name="MsRita Li" userId="a061752a-e4ed-4f2d-9c64-079c4cd78395" providerId="ADAL" clId="{D09CF0C9-6990-4F6A-BFB7-34CA96EBFADE}" dt="2023-09-22T09:18:24.236" v="294"/>
          <ac:spMkLst>
            <pc:docMk/>
            <pc:sldMk cId="508247458" sldId="3376"/>
            <ac:spMk id="3" creationId="{561FC481-B734-4C94-E573-5259B7A2BD65}"/>
          </ac:spMkLst>
        </pc:spChg>
        <pc:spChg chg="mod">
          <ac:chgData name="MsRita Li" userId="a061752a-e4ed-4f2d-9c64-079c4cd78395" providerId="ADAL" clId="{D09CF0C9-6990-4F6A-BFB7-34CA96EBFADE}" dt="2023-09-22T09:26:26.700" v="339"/>
          <ac:spMkLst>
            <pc:docMk/>
            <pc:sldMk cId="508247458" sldId="3376"/>
            <ac:spMk id="6" creationId="{534049BC-CC4A-DF1B-8CC8-9CD84378F54B}"/>
          </ac:spMkLst>
        </pc:spChg>
        <pc:spChg chg="mod">
          <ac:chgData name="MsRita Li" userId="a061752a-e4ed-4f2d-9c64-079c4cd78395" providerId="ADAL" clId="{D09CF0C9-6990-4F6A-BFB7-34CA96EBFADE}" dt="2023-09-22T09:27:19.946" v="340"/>
          <ac:spMkLst>
            <pc:docMk/>
            <pc:sldMk cId="508247458" sldId="3376"/>
            <ac:spMk id="7" creationId="{B1940B26-A570-BE7B-D4B0-716A99C8A855}"/>
          </ac:spMkLst>
        </pc:spChg>
      </pc:sldChg>
      <pc:sldChg chg="modSp add mod">
        <pc:chgData name="MsRita Li" userId="a061752a-e4ed-4f2d-9c64-079c4cd78395" providerId="ADAL" clId="{D09CF0C9-6990-4F6A-BFB7-34CA96EBFADE}" dt="2023-09-22T07:02:05.732" v="37" actId="1037"/>
        <pc:sldMkLst>
          <pc:docMk/>
          <pc:sldMk cId="3012219422" sldId="3388"/>
        </pc:sldMkLst>
        <pc:spChg chg="mod">
          <ac:chgData name="MsRita Li" userId="a061752a-e4ed-4f2d-9c64-079c4cd78395" providerId="ADAL" clId="{D09CF0C9-6990-4F6A-BFB7-34CA96EBFADE}" dt="2023-09-22T07:02:05.732" v="37" actId="1037"/>
          <ac:spMkLst>
            <pc:docMk/>
            <pc:sldMk cId="3012219422" sldId="3388"/>
            <ac:spMk id="14" creationId="{3414C9A3-D30B-C54F-26DB-D275F2D2D61D}"/>
          </ac:spMkLst>
        </pc:spChg>
        <pc:spChg chg="mod">
          <ac:chgData name="MsRita Li" userId="a061752a-e4ed-4f2d-9c64-079c4cd78395" providerId="ADAL" clId="{D09CF0C9-6990-4F6A-BFB7-34CA96EBFADE}" dt="2023-09-22T07:00:43.924" v="7" actId="1076"/>
          <ac:spMkLst>
            <pc:docMk/>
            <pc:sldMk cId="3012219422" sldId="3388"/>
            <ac:spMk id="17" creationId="{5C43C7A6-2101-45CC-6B0C-1BFBB8C966C3}"/>
          </ac:spMkLst>
        </pc:spChg>
        <pc:cxnChg chg="mod">
          <ac:chgData name="MsRita Li" userId="a061752a-e4ed-4f2d-9c64-079c4cd78395" providerId="ADAL" clId="{D09CF0C9-6990-4F6A-BFB7-34CA96EBFADE}" dt="2023-09-22T07:02:05.732" v="37" actId="1037"/>
          <ac:cxnSpMkLst>
            <pc:docMk/>
            <pc:sldMk cId="3012219422" sldId="3388"/>
            <ac:cxnSpMk id="22" creationId="{BD51DB29-BB5F-029A-6A6E-9063B58D55A4}"/>
          </ac:cxnSpMkLst>
        </pc:cxnChg>
      </pc:sldChg>
      <pc:sldChg chg="del">
        <pc:chgData name="MsRita Li" userId="a061752a-e4ed-4f2d-9c64-079c4cd78395" providerId="ADAL" clId="{D09CF0C9-6990-4F6A-BFB7-34CA96EBFADE}" dt="2023-09-22T07:13:10.756" v="100" actId="47"/>
        <pc:sldMkLst>
          <pc:docMk/>
          <pc:sldMk cId="3148262085" sldId="3397"/>
        </pc:sldMkLst>
      </pc:sldChg>
      <pc:sldChg chg="modSp mod">
        <pc:chgData name="MsRita Li" userId="a061752a-e4ed-4f2d-9c64-079c4cd78395" providerId="ADAL" clId="{D09CF0C9-6990-4F6A-BFB7-34CA96EBFADE}" dt="2023-09-22T07:04:25.284" v="48"/>
        <pc:sldMkLst>
          <pc:docMk/>
          <pc:sldMk cId="1502886675" sldId="3416"/>
        </pc:sldMkLst>
        <pc:spChg chg="mod">
          <ac:chgData name="MsRita Li" userId="a061752a-e4ed-4f2d-9c64-079c4cd78395" providerId="ADAL" clId="{D09CF0C9-6990-4F6A-BFB7-34CA96EBFADE}" dt="2023-09-14T08:33:57.175" v="0" actId="313"/>
          <ac:spMkLst>
            <pc:docMk/>
            <pc:sldMk cId="1502886675" sldId="3416"/>
            <ac:spMk id="2" creationId="{9AC69A76-F1AE-CB48-8E21-F436A49A8D2D}"/>
          </ac:spMkLst>
        </pc:spChg>
        <pc:spChg chg="mod">
          <ac:chgData name="MsRita Li" userId="a061752a-e4ed-4f2d-9c64-079c4cd78395" providerId="ADAL" clId="{D09CF0C9-6990-4F6A-BFB7-34CA96EBFADE}" dt="2023-09-22T07:04:25.284" v="48"/>
          <ac:spMkLst>
            <pc:docMk/>
            <pc:sldMk cId="1502886675" sldId="3416"/>
            <ac:spMk id="7" creationId="{447D1AC9-C4CD-E957-689E-3C18CCF929B3}"/>
          </ac:spMkLst>
        </pc:spChg>
      </pc:sldChg>
      <pc:sldChg chg="del">
        <pc:chgData name="MsRita Li" userId="a061752a-e4ed-4f2d-9c64-079c4cd78395" providerId="ADAL" clId="{D09CF0C9-6990-4F6A-BFB7-34CA96EBFADE}" dt="2023-09-22T07:12:36.396" v="96" actId="47"/>
        <pc:sldMkLst>
          <pc:docMk/>
          <pc:sldMk cId="3095973615" sldId="3427"/>
        </pc:sldMkLst>
      </pc:sldChg>
      <pc:sldChg chg="add">
        <pc:chgData name="MsRita Li" userId="a061752a-e4ed-4f2d-9c64-079c4cd78395" providerId="ADAL" clId="{D09CF0C9-6990-4F6A-BFB7-34CA96EBFADE}" dt="2023-09-22T07:05:46.738" v="52"/>
        <pc:sldMkLst>
          <pc:docMk/>
          <pc:sldMk cId="4029321388" sldId="3429"/>
        </pc:sldMkLst>
      </pc:sldChg>
      <pc:sldChg chg="modSp mod">
        <pc:chgData name="MsRita Li" userId="a061752a-e4ed-4f2d-9c64-079c4cd78395" providerId="ADAL" clId="{D09CF0C9-6990-4F6A-BFB7-34CA96EBFADE}" dt="2023-09-22T07:08:46.825" v="75"/>
        <pc:sldMkLst>
          <pc:docMk/>
          <pc:sldMk cId="2703149858" sldId="3431"/>
        </pc:sldMkLst>
        <pc:spChg chg="mod">
          <ac:chgData name="MsRita Li" userId="a061752a-e4ed-4f2d-9c64-079c4cd78395" providerId="ADAL" clId="{D09CF0C9-6990-4F6A-BFB7-34CA96EBFADE}" dt="2023-09-22T07:07:11.336" v="68" actId="27636"/>
          <ac:spMkLst>
            <pc:docMk/>
            <pc:sldMk cId="2703149858" sldId="3431"/>
            <ac:spMk id="3" creationId="{8A56DD69-9C2D-E192-3E81-C14E6AF19211}"/>
          </ac:spMkLst>
        </pc:spChg>
        <pc:graphicFrameChg chg="mod">
          <ac:chgData name="MsRita Li" userId="a061752a-e4ed-4f2d-9c64-079c4cd78395" providerId="ADAL" clId="{D09CF0C9-6990-4F6A-BFB7-34CA96EBFADE}" dt="2023-09-22T07:08:46.825" v="75"/>
          <ac:graphicFrameMkLst>
            <pc:docMk/>
            <pc:sldMk cId="2703149858" sldId="3431"/>
            <ac:graphicFrameMk id="5" creationId="{7E6885B9-1E65-3E5D-3866-68DB8A680B83}"/>
          </ac:graphicFrameMkLst>
        </pc:graphicFrameChg>
      </pc:sldChg>
      <pc:sldChg chg="modSp mod">
        <pc:chgData name="MsRita Li" userId="a061752a-e4ed-4f2d-9c64-079c4cd78395" providerId="ADAL" clId="{D09CF0C9-6990-4F6A-BFB7-34CA96EBFADE}" dt="2023-09-22T07:05:10.885" v="51" actId="27636"/>
        <pc:sldMkLst>
          <pc:docMk/>
          <pc:sldMk cId="212323553" sldId="2134959116"/>
        </pc:sldMkLst>
        <pc:spChg chg="mod">
          <ac:chgData name="MsRita Li" userId="a061752a-e4ed-4f2d-9c64-079c4cd78395" providerId="ADAL" clId="{D09CF0C9-6990-4F6A-BFB7-34CA96EBFADE}" dt="2023-09-22T07:03:41.915" v="45"/>
          <ac:spMkLst>
            <pc:docMk/>
            <pc:sldMk cId="212323553" sldId="2134959116"/>
            <ac:spMk id="2" creationId="{CD67FBE4-6641-54DE-AF37-DF2E3AA14926}"/>
          </ac:spMkLst>
        </pc:spChg>
        <pc:spChg chg="mod">
          <ac:chgData name="MsRita Li" userId="a061752a-e4ed-4f2d-9c64-079c4cd78395" providerId="ADAL" clId="{D09CF0C9-6990-4F6A-BFB7-34CA96EBFADE}" dt="2023-09-22T07:05:10.885" v="51" actId="27636"/>
          <ac:spMkLst>
            <pc:docMk/>
            <pc:sldMk cId="212323553" sldId="2134959116"/>
            <ac:spMk id="7" creationId="{494553AE-7CEB-E889-9C03-AF2832B6357D}"/>
          </ac:spMkLst>
        </pc:spChg>
      </pc:sldChg>
      <pc:sldChg chg="modSp mod">
        <pc:chgData name="MsRita Li" userId="a061752a-e4ed-4f2d-9c64-079c4cd78395" providerId="ADAL" clId="{D09CF0C9-6990-4F6A-BFB7-34CA96EBFADE}" dt="2023-09-25T01:52:02.280" v="872" actId="404"/>
        <pc:sldMkLst>
          <pc:docMk/>
          <pc:sldMk cId="118309979" sldId="2134959121"/>
        </pc:sldMkLst>
        <pc:spChg chg="mod">
          <ac:chgData name="MsRita Li" userId="a061752a-e4ed-4f2d-9c64-079c4cd78395" providerId="ADAL" clId="{D09CF0C9-6990-4F6A-BFB7-34CA96EBFADE}" dt="2023-09-22T12:01:07.066" v="467"/>
          <ac:spMkLst>
            <pc:docMk/>
            <pc:sldMk cId="118309979" sldId="2134959121"/>
            <ac:spMk id="2" creationId="{9EE0E34B-181E-778F-ED1F-48FD202264F0}"/>
          </ac:spMkLst>
        </pc:spChg>
        <pc:spChg chg="mod">
          <ac:chgData name="MsRita Li" userId="a061752a-e4ed-4f2d-9c64-079c4cd78395" providerId="ADAL" clId="{D09CF0C9-6990-4F6A-BFB7-34CA96EBFADE}" dt="2023-09-25T01:52:02.280" v="872" actId="404"/>
          <ac:spMkLst>
            <pc:docMk/>
            <pc:sldMk cId="118309979" sldId="2134959121"/>
            <ac:spMk id="8" creationId="{6B425E7A-D451-6777-E011-6DF92979FAE4}"/>
          </ac:spMkLst>
        </pc:spChg>
        <pc:spChg chg="mod">
          <ac:chgData name="MsRita Li" userId="a061752a-e4ed-4f2d-9c64-079c4cd78395" providerId="ADAL" clId="{D09CF0C9-6990-4F6A-BFB7-34CA96EBFADE}" dt="2023-09-22T12:37:04.548" v="663" actId="403"/>
          <ac:spMkLst>
            <pc:docMk/>
            <pc:sldMk cId="118309979" sldId="2134959121"/>
            <ac:spMk id="13" creationId="{67018642-627D-80B3-37C0-F96FC1BB143A}"/>
          </ac:spMkLst>
        </pc:spChg>
        <pc:spChg chg="mod">
          <ac:chgData name="MsRita Li" userId="a061752a-e4ed-4f2d-9c64-079c4cd78395" providerId="ADAL" clId="{D09CF0C9-6990-4F6A-BFB7-34CA96EBFADE}" dt="2023-09-22T12:08:20.387" v="529" actId="6549"/>
          <ac:spMkLst>
            <pc:docMk/>
            <pc:sldMk cId="118309979" sldId="2134959121"/>
            <ac:spMk id="15" creationId="{AE05DA20-E0F4-99DF-D045-C37E8FDFD176}"/>
          </ac:spMkLst>
        </pc:spChg>
        <pc:spChg chg="mod">
          <ac:chgData name="MsRita Li" userId="a061752a-e4ed-4f2d-9c64-079c4cd78395" providerId="ADAL" clId="{D09CF0C9-6990-4F6A-BFB7-34CA96EBFADE}" dt="2023-09-22T12:47:33.179" v="711" actId="403"/>
          <ac:spMkLst>
            <pc:docMk/>
            <pc:sldMk cId="118309979" sldId="2134959121"/>
            <ac:spMk id="25" creationId="{9E3B4172-26A4-6202-C4FE-DA9408E6EA62}"/>
          </ac:spMkLst>
        </pc:spChg>
      </pc:sldChg>
      <pc:sldChg chg="modSp mod">
        <pc:chgData name="MsRita Li" userId="a061752a-e4ed-4f2d-9c64-079c4cd78395" providerId="ADAL" clId="{D09CF0C9-6990-4F6A-BFB7-34CA96EBFADE}" dt="2023-09-25T01:52:17.415" v="873" actId="403"/>
        <pc:sldMkLst>
          <pc:docMk/>
          <pc:sldMk cId="2595941106" sldId="2134959122"/>
        </pc:sldMkLst>
        <pc:spChg chg="mod">
          <ac:chgData name="MsRita Li" userId="a061752a-e4ed-4f2d-9c64-079c4cd78395" providerId="ADAL" clId="{D09CF0C9-6990-4F6A-BFB7-34CA96EBFADE}" dt="2023-09-22T12:32:22.304" v="631"/>
          <ac:spMkLst>
            <pc:docMk/>
            <pc:sldMk cId="2595941106" sldId="2134959122"/>
            <ac:spMk id="2" creationId="{0D8042BF-A753-5E93-D66F-9966586F0F56}"/>
          </ac:spMkLst>
        </pc:spChg>
        <pc:spChg chg="mod">
          <ac:chgData name="MsRita Li" userId="a061752a-e4ed-4f2d-9c64-079c4cd78395" providerId="ADAL" clId="{D09CF0C9-6990-4F6A-BFB7-34CA96EBFADE}" dt="2023-09-22T12:36:37.403" v="660"/>
          <ac:spMkLst>
            <pc:docMk/>
            <pc:sldMk cId="2595941106" sldId="2134959122"/>
            <ac:spMk id="3" creationId="{4712400F-B4E0-72C9-D62F-46DB969BB107}"/>
          </ac:spMkLst>
        </pc:spChg>
        <pc:spChg chg="mod">
          <ac:chgData name="MsRita Li" userId="a061752a-e4ed-4f2d-9c64-079c4cd78395" providerId="ADAL" clId="{D09CF0C9-6990-4F6A-BFB7-34CA96EBFADE}" dt="2023-09-22T12:37:15.228" v="665" actId="403"/>
          <ac:spMkLst>
            <pc:docMk/>
            <pc:sldMk cId="2595941106" sldId="2134959122"/>
            <ac:spMk id="11" creationId="{E674C47D-25CC-7568-16B6-FEB4E35B479F}"/>
          </ac:spMkLst>
        </pc:spChg>
        <pc:spChg chg="mod">
          <ac:chgData name="MsRita Li" userId="a061752a-e4ed-4f2d-9c64-079c4cd78395" providerId="ADAL" clId="{D09CF0C9-6990-4F6A-BFB7-34CA96EBFADE}" dt="2023-09-22T12:47:22.088" v="709" actId="403"/>
          <ac:spMkLst>
            <pc:docMk/>
            <pc:sldMk cId="2595941106" sldId="2134959122"/>
            <ac:spMk id="19" creationId="{BEF7D824-A471-4FC2-B3A1-E82348B4FFDC}"/>
          </ac:spMkLst>
        </pc:spChg>
        <pc:spChg chg="mod">
          <ac:chgData name="MsRita Li" userId="a061752a-e4ed-4f2d-9c64-079c4cd78395" providerId="ADAL" clId="{D09CF0C9-6990-4F6A-BFB7-34CA96EBFADE}" dt="2023-09-25T01:52:17.415" v="873" actId="403"/>
          <ac:spMkLst>
            <pc:docMk/>
            <pc:sldMk cId="2595941106" sldId="2134959122"/>
            <ac:spMk id="22" creationId="{CA54347C-22A5-783B-026B-B453028F6B5D}"/>
          </ac:spMkLst>
        </pc:spChg>
      </pc:sldChg>
      <pc:sldChg chg="del">
        <pc:chgData name="MsRita Li" userId="a061752a-e4ed-4f2d-9c64-079c4cd78395" providerId="ADAL" clId="{D09CF0C9-6990-4F6A-BFB7-34CA96EBFADE}" dt="2023-09-22T07:20:41.235" v="185" actId="47"/>
        <pc:sldMkLst>
          <pc:docMk/>
          <pc:sldMk cId="1125397180" sldId="2134959126"/>
        </pc:sldMkLst>
      </pc:sldChg>
      <pc:sldChg chg="del">
        <pc:chgData name="MsRita Li" userId="a061752a-e4ed-4f2d-9c64-079c4cd78395" providerId="ADAL" clId="{D09CF0C9-6990-4F6A-BFB7-34CA96EBFADE}" dt="2023-09-22T07:12:54.208" v="98" actId="47"/>
        <pc:sldMkLst>
          <pc:docMk/>
          <pc:sldMk cId="3915112864" sldId="2134959131"/>
        </pc:sldMkLst>
      </pc:sldChg>
      <pc:sldChg chg="modSp mod">
        <pc:chgData name="MsRita Li" userId="a061752a-e4ed-4f2d-9c64-079c4cd78395" providerId="ADAL" clId="{D09CF0C9-6990-4F6A-BFB7-34CA96EBFADE}" dt="2023-09-28T06:15:01.545" v="1129"/>
        <pc:sldMkLst>
          <pc:docMk/>
          <pc:sldMk cId="4004119285" sldId="2134959133"/>
        </pc:sldMkLst>
        <pc:spChg chg="mod">
          <ac:chgData name="MsRita Li" userId="a061752a-e4ed-4f2d-9c64-079c4cd78395" providerId="ADAL" clId="{D09CF0C9-6990-4F6A-BFB7-34CA96EBFADE}" dt="2023-09-22T12:48:04.223" v="722" actId="20577"/>
          <ac:spMkLst>
            <pc:docMk/>
            <pc:sldMk cId="4004119285" sldId="2134959133"/>
            <ac:spMk id="3" creationId="{2B45A503-8175-E833-0A57-B5CB536E7352}"/>
          </ac:spMkLst>
        </pc:spChg>
        <pc:spChg chg="mod">
          <ac:chgData name="MsRita Li" userId="a061752a-e4ed-4f2d-9c64-079c4cd78395" providerId="ADAL" clId="{D09CF0C9-6990-4F6A-BFB7-34CA96EBFADE}" dt="2023-09-25T01:58:07.707" v="910"/>
          <ac:spMkLst>
            <pc:docMk/>
            <pc:sldMk cId="4004119285" sldId="2134959133"/>
            <ac:spMk id="5" creationId="{E812BEB4-01D5-73D6-9CA7-902B0A7F89E0}"/>
          </ac:spMkLst>
        </pc:spChg>
        <pc:spChg chg="mod">
          <ac:chgData name="MsRita Li" userId="a061752a-e4ed-4f2d-9c64-079c4cd78395" providerId="ADAL" clId="{D09CF0C9-6990-4F6A-BFB7-34CA96EBFADE}" dt="2023-09-25T02:26:05.231" v="1124" actId="1035"/>
          <ac:spMkLst>
            <pc:docMk/>
            <pc:sldMk cId="4004119285" sldId="2134959133"/>
            <ac:spMk id="8" creationId="{FCC18D00-99C2-AF51-C1AB-C3205D01B243}"/>
          </ac:spMkLst>
        </pc:spChg>
        <pc:spChg chg="mod">
          <ac:chgData name="MsRita Li" userId="a061752a-e4ed-4f2d-9c64-079c4cd78395" providerId="ADAL" clId="{D09CF0C9-6990-4F6A-BFB7-34CA96EBFADE}" dt="2023-09-25T02:26:56.518" v="1128" actId="1076"/>
          <ac:spMkLst>
            <pc:docMk/>
            <pc:sldMk cId="4004119285" sldId="2134959133"/>
            <ac:spMk id="9" creationId="{A4254D9E-E3B3-EC20-2118-E81250901C65}"/>
          </ac:spMkLst>
        </pc:spChg>
        <pc:spChg chg="mod">
          <ac:chgData name="MsRita Li" userId="a061752a-e4ed-4f2d-9c64-079c4cd78395" providerId="ADAL" clId="{D09CF0C9-6990-4F6A-BFB7-34CA96EBFADE}" dt="2023-09-28T06:15:01.545" v="1129"/>
          <ac:spMkLst>
            <pc:docMk/>
            <pc:sldMk cId="4004119285" sldId="2134959133"/>
            <ac:spMk id="13" creationId="{72143E94-0B4A-0B34-DE17-BF3D6FD6EF3D}"/>
          </ac:spMkLst>
        </pc:spChg>
        <pc:grpChg chg="mod">
          <ac:chgData name="MsRita Li" userId="a061752a-e4ed-4f2d-9c64-079c4cd78395" providerId="ADAL" clId="{D09CF0C9-6990-4F6A-BFB7-34CA96EBFADE}" dt="2023-09-25T02:13:16.041" v="930" actId="1076"/>
          <ac:grpSpMkLst>
            <pc:docMk/>
            <pc:sldMk cId="4004119285" sldId="2134959133"/>
            <ac:grpSpMk id="11" creationId="{CF299BE3-C82F-7362-BD3B-3FE4E35A82B5}"/>
          </ac:grpSpMkLst>
        </pc:grpChg>
      </pc:sldChg>
      <pc:sldChg chg="modSp mod">
        <pc:chgData name="MsRita Li" userId="a061752a-e4ed-4f2d-9c64-079c4cd78395" providerId="ADAL" clId="{D09CF0C9-6990-4F6A-BFB7-34CA96EBFADE}" dt="2023-09-28T06:15:12.464" v="1130"/>
        <pc:sldMkLst>
          <pc:docMk/>
          <pc:sldMk cId="1761882216" sldId="2134959134"/>
        </pc:sldMkLst>
        <pc:spChg chg="mod">
          <ac:chgData name="MsRita Li" userId="a061752a-e4ed-4f2d-9c64-079c4cd78395" providerId="ADAL" clId="{D09CF0C9-6990-4F6A-BFB7-34CA96EBFADE}" dt="2023-09-25T01:56:09.691" v="881" actId="20577"/>
          <ac:spMkLst>
            <pc:docMk/>
            <pc:sldMk cId="1761882216" sldId="2134959134"/>
            <ac:spMk id="3" creationId="{19EBA117-5109-69CB-5BA9-22B62CB50E3A}"/>
          </ac:spMkLst>
        </pc:spChg>
        <pc:spChg chg="mod">
          <ac:chgData name="MsRita Li" userId="a061752a-e4ed-4f2d-9c64-079c4cd78395" providerId="ADAL" clId="{D09CF0C9-6990-4F6A-BFB7-34CA96EBFADE}" dt="2023-09-25T02:25:02.550" v="1033" actId="6549"/>
          <ac:spMkLst>
            <pc:docMk/>
            <pc:sldMk cId="1761882216" sldId="2134959134"/>
            <ac:spMk id="5" creationId="{CBE16A3F-2078-41E8-1EAD-C71F5D671F73}"/>
          </ac:spMkLst>
        </pc:spChg>
        <pc:spChg chg="mod">
          <ac:chgData name="MsRita Li" userId="a061752a-e4ed-4f2d-9c64-079c4cd78395" providerId="ADAL" clId="{D09CF0C9-6990-4F6A-BFB7-34CA96EBFADE}" dt="2023-09-28T06:15:12.464" v="1130"/>
          <ac:spMkLst>
            <pc:docMk/>
            <pc:sldMk cId="1761882216" sldId="2134959134"/>
            <ac:spMk id="7" creationId="{FCABBB3C-B4E5-F25A-E1EF-E17079C29DCB}"/>
          </ac:spMkLst>
        </pc:spChg>
      </pc:sldChg>
      <pc:sldChg chg="modSp mod">
        <pc:chgData name="MsRita Li" userId="a061752a-e4ed-4f2d-9c64-079c4cd78395" providerId="ADAL" clId="{D09CF0C9-6990-4F6A-BFB7-34CA96EBFADE}" dt="2023-09-22T07:28:57.351" v="198"/>
        <pc:sldMkLst>
          <pc:docMk/>
          <pc:sldMk cId="3616645946" sldId="2134959137"/>
        </pc:sldMkLst>
        <pc:spChg chg="mod">
          <ac:chgData name="MsRita Li" userId="a061752a-e4ed-4f2d-9c64-079c4cd78395" providerId="ADAL" clId="{D09CF0C9-6990-4F6A-BFB7-34CA96EBFADE}" dt="2023-09-22T07:28:57.351" v="198"/>
          <ac:spMkLst>
            <pc:docMk/>
            <pc:sldMk cId="3616645946" sldId="2134959137"/>
            <ac:spMk id="2" creationId="{32B33B51-E171-8A0D-ACC4-7ECE6BC04DEB}"/>
          </ac:spMkLst>
        </pc:spChg>
      </pc:sldChg>
      <pc:sldChg chg="del">
        <pc:chgData name="MsRita Li" userId="a061752a-e4ed-4f2d-9c64-079c4cd78395" providerId="ADAL" clId="{D09CF0C9-6990-4F6A-BFB7-34CA96EBFADE}" dt="2023-09-22T07:03:13.649" v="40" actId="47"/>
        <pc:sldMkLst>
          <pc:docMk/>
          <pc:sldMk cId="4112819776" sldId="2134959139"/>
        </pc:sldMkLst>
      </pc:sldChg>
      <pc:sldChg chg="del">
        <pc:chgData name="MsRita Li" userId="a061752a-e4ed-4f2d-9c64-079c4cd78395" providerId="ADAL" clId="{D09CF0C9-6990-4F6A-BFB7-34CA96EBFADE}" dt="2023-09-22T07:02:43.901" v="38" actId="47"/>
        <pc:sldMkLst>
          <pc:docMk/>
          <pc:sldMk cId="3464354131" sldId="2134959140"/>
        </pc:sldMkLst>
      </pc:sldChg>
      <pc:sldChg chg="del">
        <pc:chgData name="MsRita Li" userId="a061752a-e4ed-4f2d-9c64-079c4cd78395" providerId="ADAL" clId="{D09CF0C9-6990-4F6A-BFB7-34CA96EBFADE}" dt="2023-09-22T06:59:12.963" v="3" actId="47"/>
        <pc:sldMkLst>
          <pc:docMk/>
          <pc:sldMk cId="2114044229" sldId="2134959141"/>
        </pc:sldMkLst>
      </pc:sldChg>
      <pc:sldChg chg="del">
        <pc:chgData name="MsRita Li" userId="a061752a-e4ed-4f2d-9c64-079c4cd78395" providerId="ADAL" clId="{D09CF0C9-6990-4F6A-BFB7-34CA96EBFADE}" dt="2023-09-25T02:01:17.833" v="927" actId="47"/>
        <pc:sldMkLst>
          <pc:docMk/>
          <pc:sldMk cId="1363748982" sldId="2134959142"/>
        </pc:sldMkLst>
      </pc:sldChg>
      <pc:sldChg chg="del">
        <pc:chgData name="MsRita Li" userId="a061752a-e4ed-4f2d-9c64-079c4cd78395" providerId="ADAL" clId="{D09CF0C9-6990-4F6A-BFB7-34CA96EBFADE}" dt="2023-09-22T07:00:16.737" v="5" actId="47"/>
        <pc:sldMkLst>
          <pc:docMk/>
          <pc:sldMk cId="3545358059" sldId="2134959143"/>
        </pc:sldMkLst>
      </pc:sldChg>
      <pc:sldChg chg="del">
        <pc:chgData name="MsRita Li" userId="a061752a-e4ed-4f2d-9c64-079c4cd78395" providerId="ADAL" clId="{D09CF0C9-6990-4F6A-BFB7-34CA96EBFADE}" dt="2023-09-22T07:05:50.814" v="53" actId="47"/>
        <pc:sldMkLst>
          <pc:docMk/>
          <pc:sldMk cId="1805469005" sldId="2134959144"/>
        </pc:sldMkLst>
      </pc:sldChg>
      <pc:sldChg chg="modSp mod">
        <pc:chgData name="MsRita Li" userId="a061752a-e4ed-4f2d-9c64-079c4cd78395" providerId="ADAL" clId="{D09CF0C9-6990-4F6A-BFB7-34CA96EBFADE}" dt="2023-09-25T01:51:45.845" v="869"/>
        <pc:sldMkLst>
          <pc:docMk/>
          <pc:sldMk cId="3641842632" sldId="2134959145"/>
        </pc:sldMkLst>
        <pc:spChg chg="mod">
          <ac:chgData name="MsRita Li" userId="a061752a-e4ed-4f2d-9c64-079c4cd78395" providerId="ADAL" clId="{D09CF0C9-6990-4F6A-BFB7-34CA96EBFADE}" dt="2023-09-22T11:53:09.791" v="378"/>
          <ac:spMkLst>
            <pc:docMk/>
            <pc:sldMk cId="3641842632" sldId="2134959145"/>
            <ac:spMk id="5" creationId="{3037C450-ECC3-1DB3-B846-87E535CE0FD6}"/>
          </ac:spMkLst>
        </pc:spChg>
        <pc:spChg chg="mod">
          <ac:chgData name="MsRita Li" userId="a061752a-e4ed-4f2d-9c64-079c4cd78395" providerId="ADAL" clId="{D09CF0C9-6990-4F6A-BFB7-34CA96EBFADE}" dt="2023-09-25T01:51:45.845" v="869"/>
          <ac:spMkLst>
            <pc:docMk/>
            <pc:sldMk cId="3641842632" sldId="2134959145"/>
            <ac:spMk id="12" creationId="{07F0E23B-FFA0-0C1A-3853-6911B88D6FC2}"/>
          </ac:spMkLst>
        </pc:spChg>
      </pc:sldChg>
      <pc:sldChg chg="modSp mod">
        <pc:chgData name="MsRita Li" userId="a061752a-e4ed-4f2d-9c64-079c4cd78395" providerId="ADAL" clId="{D09CF0C9-6990-4F6A-BFB7-34CA96EBFADE}" dt="2023-09-22T11:51:08.019" v="344"/>
        <pc:sldMkLst>
          <pc:docMk/>
          <pc:sldMk cId="463344306" sldId="2134959146"/>
        </pc:sldMkLst>
        <pc:spChg chg="mod">
          <ac:chgData name="MsRita Li" userId="a061752a-e4ed-4f2d-9c64-079c4cd78395" providerId="ADAL" clId="{D09CF0C9-6990-4F6A-BFB7-34CA96EBFADE}" dt="2023-09-22T09:28:04.276" v="343" actId="20577"/>
          <ac:spMkLst>
            <pc:docMk/>
            <pc:sldMk cId="463344306" sldId="2134959146"/>
            <ac:spMk id="5" creationId="{3037C450-ECC3-1DB3-B846-87E535CE0FD6}"/>
          </ac:spMkLst>
        </pc:spChg>
        <pc:spChg chg="mod">
          <ac:chgData name="MsRita Li" userId="a061752a-e4ed-4f2d-9c64-079c4cd78395" providerId="ADAL" clId="{D09CF0C9-6990-4F6A-BFB7-34CA96EBFADE}" dt="2023-09-22T11:51:08.019" v="344"/>
          <ac:spMkLst>
            <pc:docMk/>
            <pc:sldMk cId="463344306" sldId="2134959146"/>
            <ac:spMk id="6" creationId="{A7A9EC55-DB0D-24CA-5E66-0218EEADDA60}"/>
          </ac:spMkLst>
        </pc:spChg>
      </pc:sldChg>
      <pc:sldChg chg="add">
        <pc:chgData name="MsRita Li" userId="a061752a-e4ed-4f2d-9c64-079c4cd78395" providerId="ADAL" clId="{D09CF0C9-6990-4F6A-BFB7-34CA96EBFADE}" dt="2023-09-22T06:59:08.310" v="2"/>
        <pc:sldMkLst>
          <pc:docMk/>
          <pc:sldMk cId="1599147224" sldId="2134959155"/>
        </pc:sldMkLst>
      </pc:sldChg>
      <pc:sldChg chg="add">
        <pc:chgData name="MsRita Li" userId="a061752a-e4ed-4f2d-9c64-079c4cd78395" providerId="ADAL" clId="{D09CF0C9-6990-4F6A-BFB7-34CA96EBFADE}" dt="2023-09-22T07:00:13.297" v="4"/>
        <pc:sldMkLst>
          <pc:docMk/>
          <pc:sldMk cId="872654065" sldId="2134959156"/>
        </pc:sldMkLst>
      </pc:sldChg>
      <pc:sldChg chg="add">
        <pc:chgData name="MsRita Li" userId="a061752a-e4ed-4f2d-9c64-079c4cd78395" providerId="ADAL" clId="{D09CF0C9-6990-4F6A-BFB7-34CA96EBFADE}" dt="2023-09-22T07:12:22.706" v="95"/>
        <pc:sldMkLst>
          <pc:docMk/>
          <pc:sldMk cId="2884845524" sldId="2134959158"/>
        </pc:sldMkLst>
      </pc:sldChg>
      <pc:sldChg chg="add">
        <pc:chgData name="MsRita Li" userId="a061752a-e4ed-4f2d-9c64-079c4cd78395" providerId="ADAL" clId="{D09CF0C9-6990-4F6A-BFB7-34CA96EBFADE}" dt="2023-09-22T07:12:50.144" v="97"/>
        <pc:sldMkLst>
          <pc:docMk/>
          <pc:sldMk cId="2217189873" sldId="2134959159"/>
        </pc:sldMkLst>
      </pc:sldChg>
      <pc:sldChg chg="modSp add mod">
        <pc:chgData name="MsRita Li" userId="a061752a-e4ed-4f2d-9c64-079c4cd78395" providerId="ADAL" clId="{D09CF0C9-6990-4F6A-BFB7-34CA96EBFADE}" dt="2023-10-10T03:57:47.136" v="1137"/>
        <pc:sldMkLst>
          <pc:docMk/>
          <pc:sldMk cId="3771802350" sldId="2134959161"/>
        </pc:sldMkLst>
        <pc:graphicFrameChg chg="mod modGraphic">
          <ac:chgData name="MsRita Li" userId="a061752a-e4ed-4f2d-9c64-079c4cd78395" providerId="ADAL" clId="{D09CF0C9-6990-4F6A-BFB7-34CA96EBFADE}" dt="2023-10-10T03:57:47.136" v="1137"/>
          <ac:graphicFrameMkLst>
            <pc:docMk/>
            <pc:sldMk cId="3771802350" sldId="2134959161"/>
            <ac:graphicFrameMk id="5" creationId="{B2F0409C-8246-E10B-B379-1CEF532C827A}"/>
          </ac:graphicFrameMkLst>
        </pc:graphicFrameChg>
      </pc:sldChg>
      <pc:sldChg chg="add">
        <pc:chgData name="MsRita Li" userId="a061752a-e4ed-4f2d-9c64-079c4cd78395" providerId="ADAL" clId="{D09CF0C9-6990-4F6A-BFB7-34CA96EBFADE}" dt="2023-09-22T07:13:08.172" v="99"/>
        <pc:sldMkLst>
          <pc:docMk/>
          <pc:sldMk cId="1188055011" sldId="2134959162"/>
        </pc:sldMkLst>
      </pc:sldChg>
      <pc:sldChg chg="add">
        <pc:chgData name="MsRita Li" userId="a061752a-e4ed-4f2d-9c64-079c4cd78395" providerId="ADAL" clId="{D09CF0C9-6990-4F6A-BFB7-34CA96EBFADE}" dt="2023-09-25T02:01:15.090" v="926"/>
        <pc:sldMkLst>
          <pc:docMk/>
          <pc:sldMk cId="2847650202" sldId="2134959171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F4A0FB9-10DD-425B-AF5D-65CD2B3F2A3A}">
      <dgm:prSet custT="1"/>
      <dgm:spPr/>
      <dgm:t>
        <a:bodyPr/>
        <a:lstStyle/>
        <a:p>
          <a:r>
            <a:rPr lang="zh-CN" altLang="en-US" sz="1200" b="1" u="sng" dirty="0"/>
            <a:t>您将收到带有简化</a:t>
          </a:r>
          <a:r>
            <a:rPr lang="en-US" altLang="zh-CN" sz="1200" b="1" u="sng" dirty="0"/>
            <a:t>WEB</a:t>
          </a:r>
          <a:r>
            <a:rPr lang="zh-CN" altLang="en-US" sz="1200" b="1" u="sng" dirty="0"/>
            <a:t>链接的电子邮件通知</a:t>
          </a:r>
          <a:endParaRPr lang="en-US" sz="1200" dirty="0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 custT="1"/>
      <dgm:spPr/>
      <dgm:t>
        <a:bodyPr/>
        <a:lstStyle/>
        <a:p>
          <a:r>
            <a:rPr lang="zh-CN" altLang="en-US" sz="1200" dirty="0"/>
            <a:t>每个供应商只有一个电子邮件地址</a:t>
          </a:r>
          <a:endParaRPr lang="en-US" sz="1200" dirty="0"/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 custT="1"/>
      <dgm:spPr/>
      <dgm:t>
        <a:bodyPr/>
        <a:lstStyle/>
        <a:p>
          <a:r>
            <a:rPr lang="zh-CN" altLang="en-US" sz="1200" u="sng" dirty="0"/>
            <a:t>系统邮箱</a:t>
          </a:r>
          <a:r>
            <a:rPr lang="en-US" sz="1200" dirty="0"/>
            <a:t>: </a:t>
          </a:r>
          <a:r>
            <a:rPr lang="en-US" sz="1200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dirty="0"/>
            <a:t> (1)</a:t>
          </a:r>
          <a:endParaRPr lang="en-US" sz="1200" dirty="0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 custT="1"/>
      <dgm:spPr/>
      <dgm:t>
        <a:bodyPr/>
        <a:lstStyle/>
        <a:p>
          <a:r>
            <a:rPr lang="zh-CN" altLang="en-US" sz="1200" dirty="0"/>
            <a:t>请确保您没有屏蔽此邮件地址</a:t>
          </a:r>
          <a:r>
            <a:rPr lang="en-US" altLang="zh-CN" sz="1200" dirty="0"/>
            <a:t>!</a:t>
          </a:r>
          <a:endParaRPr lang="en-US" sz="1200" dirty="0"/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 custT="1"/>
      <dgm:spPr/>
      <dgm:t>
        <a:bodyPr/>
        <a:lstStyle/>
        <a:p>
          <a:r>
            <a:rPr lang="zh-CN" altLang="en-US" sz="1200" dirty="0"/>
            <a:t>邮件主题将始终</a:t>
          </a:r>
          <a:r>
            <a:rPr lang="zh-CN" altLang="en-US" sz="1150" b="1" dirty="0"/>
            <a:t>包含参考编号</a:t>
          </a:r>
          <a:r>
            <a:rPr lang="en-US" altLang="zh-CN" sz="1200" b="1" dirty="0"/>
            <a:t>(2)</a:t>
          </a:r>
          <a:r>
            <a:rPr lang="en-US" altLang="zh-CN" sz="1200" dirty="0"/>
            <a:t>-</a:t>
          </a:r>
          <a:r>
            <a:rPr lang="zh-CN" altLang="en-US" sz="1200" dirty="0"/>
            <a:t>请确保不要在回复邮件时删除此编号</a:t>
          </a:r>
          <a:r>
            <a:rPr lang="en-US" altLang="zh-CN" sz="1200" dirty="0"/>
            <a:t>!</a:t>
          </a:r>
          <a:endParaRPr lang="en-US" sz="1200" dirty="0"/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noProof="0" dirty="0">
              <a:solidFill>
                <a:schemeClr val="tx1"/>
              </a:solidFill>
            </a:rPr>
            <a:t>单击链接以回复合作请求。</a:t>
          </a:r>
          <a:endParaRPr lang="en-US" sz="1200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dirty="0"/>
            <a:t>根据提供的说明更新</a:t>
          </a:r>
          <a:r>
            <a:rPr lang="en-US" altLang="zh-CN" sz="1200" dirty="0"/>
            <a:t>WEB</a:t>
          </a:r>
          <a:r>
            <a:rPr lang="zh-CN" altLang="en-US" sz="1200" dirty="0"/>
            <a:t>中的确认信息。</a:t>
          </a:r>
          <a:endParaRPr lang="en-US" sz="120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dirty="0"/>
            <a:t>保存您的更新，</a:t>
          </a:r>
          <a:r>
            <a:rPr lang="zh-CN" altLang="en-US" sz="1200" b="0" i="0" dirty="0"/>
            <a:t>它将几乎立即同步</a:t>
          </a:r>
          <a:r>
            <a:rPr lang="zh-CN" altLang="en-US" sz="1200" dirty="0"/>
            <a:t>我们的</a:t>
          </a:r>
          <a:r>
            <a:rPr lang="en-US" altLang="zh-CN" sz="1200" dirty="0"/>
            <a:t>ERP</a:t>
          </a:r>
          <a:r>
            <a:rPr lang="zh-CN" altLang="en-US" sz="1200" dirty="0"/>
            <a:t>系统</a:t>
          </a:r>
          <a:r>
            <a:rPr lang="en-US" altLang="zh-CN" sz="1200" dirty="0"/>
            <a:t>(SAP)</a:t>
          </a:r>
          <a:r>
            <a:rPr lang="zh-CN" altLang="en-US" sz="1200" dirty="0"/>
            <a:t>。</a:t>
          </a:r>
          <a:endParaRPr lang="en-US" sz="120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u="sng" kern="1200" dirty="0"/>
            <a:t>您将收到带有简化</a:t>
          </a:r>
          <a:r>
            <a:rPr lang="en-US" altLang="zh-CN" sz="1200" b="1" u="sng" kern="1200" dirty="0"/>
            <a:t>WEB</a:t>
          </a:r>
          <a:r>
            <a:rPr lang="zh-CN" altLang="en-US" sz="1200" b="1" u="sng" kern="1200" dirty="0"/>
            <a:t>链接的电子邮件通知</a:t>
          </a:r>
          <a:endParaRPr lang="en-US" sz="1200" kern="1200" dirty="0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每个供应商只有一个电子邮件地址</a:t>
          </a:r>
          <a:endParaRPr lang="en-US" sz="1200" kern="1200" dirty="0"/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u="sng" kern="1200" dirty="0"/>
            <a:t>系统邮箱</a:t>
          </a:r>
          <a:r>
            <a:rPr lang="en-US" sz="1200" kern="1200" dirty="0"/>
            <a:t>: </a:t>
          </a:r>
          <a:r>
            <a:rPr lang="en-US" sz="12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dirty="0"/>
            <a:t> (1)</a:t>
          </a:r>
          <a:endParaRPr lang="en-US" sz="1200" kern="1200" dirty="0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请确保您没有屏蔽此邮件地址</a:t>
          </a:r>
          <a:r>
            <a:rPr lang="en-US" altLang="zh-CN" sz="1200" kern="1200" dirty="0"/>
            <a:t>!</a:t>
          </a:r>
          <a:endParaRPr lang="en-US" sz="1200" kern="1200" dirty="0"/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邮件主题将始终</a:t>
          </a:r>
          <a:r>
            <a:rPr lang="zh-CN" altLang="en-US" sz="1150" b="1" kern="1200" dirty="0"/>
            <a:t>包含参考编号</a:t>
          </a:r>
          <a:r>
            <a:rPr lang="en-US" altLang="zh-CN" sz="1200" b="1" kern="1200" dirty="0"/>
            <a:t>(2)</a:t>
          </a:r>
          <a:r>
            <a:rPr lang="en-US" altLang="zh-CN" sz="1200" kern="1200" dirty="0"/>
            <a:t>-</a:t>
          </a:r>
          <a:r>
            <a:rPr lang="zh-CN" altLang="en-US" sz="1200" kern="1200" dirty="0"/>
            <a:t>请确保不要在回复邮件时删除此编号</a:t>
          </a:r>
          <a:r>
            <a:rPr lang="en-US" altLang="zh-CN" sz="1200" kern="1200" dirty="0"/>
            <a:t>!</a:t>
          </a:r>
          <a:endParaRPr lang="en-US" sz="1200" kern="1200" dirty="0"/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>
              <a:solidFill>
                <a:schemeClr val="tx1"/>
              </a:solidFill>
            </a:rPr>
            <a:t>单击链接以回复合作请求。</a:t>
          </a:r>
          <a:endParaRPr lang="en-US" sz="12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根据提供的说明更新</a:t>
          </a:r>
          <a:r>
            <a:rPr lang="en-US" altLang="zh-CN" sz="1200" kern="1200" dirty="0"/>
            <a:t>WEB</a:t>
          </a:r>
          <a:r>
            <a:rPr lang="zh-CN" altLang="en-US" sz="1200" kern="1200" dirty="0"/>
            <a:t>中的确认信息。</a:t>
          </a:r>
          <a:endParaRPr lang="en-US" sz="1200" kern="1200" dirty="0"/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保存您的更新，</a:t>
          </a:r>
          <a:r>
            <a:rPr lang="zh-CN" altLang="en-US" sz="1200" b="0" i="0" kern="1200" dirty="0"/>
            <a:t>它将几乎立即同步</a:t>
          </a:r>
          <a:r>
            <a:rPr lang="zh-CN" altLang="en-US" sz="1200" kern="1200" dirty="0"/>
            <a:t>我们的</a:t>
          </a:r>
          <a:r>
            <a:rPr lang="en-US" altLang="zh-CN" sz="1200" kern="1200" dirty="0"/>
            <a:t>ERP</a:t>
          </a:r>
          <a:r>
            <a:rPr lang="zh-CN" altLang="en-US" sz="1200" kern="1200" dirty="0"/>
            <a:t>系统</a:t>
          </a:r>
          <a:r>
            <a:rPr lang="en-US" altLang="zh-CN" sz="1200" kern="1200" dirty="0"/>
            <a:t>(SAP)</a:t>
          </a:r>
          <a:r>
            <a:rPr lang="zh-CN" altLang="en-US" sz="1200" kern="1200" dirty="0"/>
            <a:t>。</a:t>
          </a:r>
          <a:endParaRPr lang="en-US" sz="1200" kern="1200" dirty="0"/>
        </a:p>
      </dsp:txBody>
      <dsp:txXfrm>
        <a:off x="6076075" y="2120408"/>
        <a:ext cx="24386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91FC6-1FF2-4F54-A2C0-3217B213B7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5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26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2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9.emf"/><Relationship Id="rId5" Type="http://schemas.openxmlformats.org/officeDocument/2006/relationships/slide" Target="slide17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9.emf"/><Relationship Id="rId4" Type="http://schemas.openxmlformats.org/officeDocument/2006/relationships/image" Target="../media/image7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9.emf"/><Relationship Id="rId2" Type="http://schemas.openxmlformats.org/officeDocument/2006/relationships/slide" Target="slide9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4.png"/><Relationship Id="rId5" Type="http://schemas.openxmlformats.org/officeDocument/2006/relationships/slide" Target="slide19.xml"/><Relationship Id="rId4" Type="http://schemas.openxmlformats.org/officeDocument/2006/relationships/slide" Target="slid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4916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Grandview"/>
              </a:rPr>
              <a:t>基于电子邮件交流的供应商 </a:t>
            </a:r>
            <a:r>
              <a:rPr lang="en-US" dirty="0">
                <a:latin typeface="Grandview"/>
              </a:rPr>
              <a:t>–</a:t>
            </a:r>
            <a:r>
              <a:rPr lang="zh-CN" altLang="en-US" dirty="0">
                <a:latin typeface="Grandview"/>
              </a:rPr>
              <a:t>简化的网页链接通知</a:t>
            </a:r>
            <a:endParaRPr lang="en-US" dirty="0">
              <a:latin typeface="Grandview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供应商订单合作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/>
          </a:bodyPr>
          <a:lstStyle/>
          <a:p>
            <a:r>
              <a:rPr lang="zh-CN" altLang="en-US" dirty="0"/>
              <a:t>供应商提醒 </a:t>
            </a:r>
            <a:r>
              <a:rPr lang="en-US" altLang="zh-CN" dirty="0"/>
              <a:t>| </a:t>
            </a:r>
            <a:r>
              <a:rPr lang="hu-HU" dirty="0"/>
              <a:t>WEB</a:t>
            </a:r>
            <a:r>
              <a:rPr lang="zh-CN" altLang="en-US" dirty="0"/>
              <a:t>链接通知 </a:t>
            </a:r>
            <a:r>
              <a:rPr lang="en-US" altLang="zh-CN" dirty="0"/>
              <a:t>| </a:t>
            </a:r>
            <a:r>
              <a:rPr lang="zh-CN" altLang="en-US" dirty="0"/>
              <a:t>步骤和提示</a:t>
            </a:r>
            <a:endParaRPr lang="en-US" dirty="0">
              <a:latin typeface="Grandview"/>
            </a:endParaRP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/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5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>
                <a:solidFill>
                  <a:srgbClr val="002060"/>
                </a:solidFill>
              </a:rPr>
              <a:t>供应商回复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WEB</a:t>
            </a:r>
            <a:r>
              <a:rPr lang="zh-CN" altLang="en-US" sz="3200" dirty="0"/>
              <a:t>链接回复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984167"/>
            <a:ext cx="8416929" cy="244483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dirty="0"/>
              <a:t>您将收到电子邮件通知，邮件包含有访问时限的门户网站链接。</a:t>
            </a:r>
            <a:endParaRPr lang="en-US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kern="1200" dirty="0"/>
              <a:t>每个供应商代码只允许一个电子邮件地址。</a:t>
            </a:r>
            <a:endParaRPr lang="en-US" altLang="zh-CN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dirty="0">
                <a:solidFill>
                  <a:schemeClr val="tx1"/>
                </a:solidFill>
              </a:rPr>
              <a:t>电子邮件链接有时间限制，有效期为</a:t>
            </a:r>
            <a:r>
              <a:rPr lang="en-US" altLang="zh-CN" sz="1800" dirty="0">
                <a:solidFill>
                  <a:schemeClr val="tx1"/>
                </a:solidFill>
              </a:rPr>
              <a:t>72</a:t>
            </a:r>
            <a:r>
              <a:rPr lang="zh-CN" altLang="en-US" sz="1800" dirty="0">
                <a:solidFill>
                  <a:schemeClr val="tx1"/>
                </a:solidFill>
              </a:rPr>
              <a:t>小时</a:t>
            </a:r>
            <a:r>
              <a:rPr lang="en-US" altLang="zh-CN" sz="1800" dirty="0">
                <a:solidFill>
                  <a:schemeClr val="tx1"/>
                </a:solidFill>
              </a:rPr>
              <a:t>!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66721"/>
            <a:ext cx="610061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zh-CN" altLang="en-US" dirty="0"/>
              <a:t>接收带有</a:t>
            </a:r>
            <a:r>
              <a:rPr lang="zh-CN" altLang="en-US" u="sng" dirty="0"/>
              <a:t>简化</a:t>
            </a:r>
            <a:r>
              <a:rPr lang="en-US" altLang="zh-CN" u="sng" dirty="0"/>
              <a:t>WEB</a:t>
            </a:r>
            <a:r>
              <a:rPr lang="zh-CN" altLang="en-US" u="sng" dirty="0"/>
              <a:t>链接的电子邮件</a:t>
            </a:r>
            <a:r>
              <a:rPr lang="zh-CN" altLang="en-US" dirty="0"/>
              <a:t>：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495636" y="5994401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189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 </a:t>
            </a:r>
            <a:r>
              <a:rPr lang="en-US" dirty="0"/>
              <a:t>|</a:t>
            </a:r>
            <a:r>
              <a:rPr lang="hu-HU" dirty="0"/>
              <a:t> WEB</a:t>
            </a:r>
            <a:r>
              <a:rPr lang="zh-CN" altLang="en-US" dirty="0"/>
              <a:t>链接</a:t>
            </a:r>
            <a:r>
              <a:rPr lang="hu-HU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预测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编辑承诺</a:t>
            </a:r>
            <a:endParaRPr lang="hu-H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分批出货承诺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1" y="3182637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计划订单</a:t>
            </a:r>
            <a:r>
              <a:rPr lang="hu-HU" dirty="0"/>
              <a:t>- </a:t>
            </a:r>
            <a:r>
              <a:rPr lang="zh-CN" altLang="en-US" dirty="0"/>
              <a:t>消耗预测承诺</a:t>
            </a:r>
            <a:r>
              <a:rPr lang="hu-HU" dirty="0"/>
              <a:t>(</a:t>
            </a:r>
            <a:r>
              <a:rPr lang="zh-CN" altLang="en-US" dirty="0"/>
              <a:t>可选</a:t>
            </a:r>
            <a:r>
              <a:rPr lang="hu-HU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固定需求承诺</a:t>
            </a:r>
            <a:endParaRPr lang="en-US" altLang="zh-CN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预测承诺</a:t>
            </a:r>
            <a:r>
              <a:rPr lang="hu-HU" dirty="0"/>
              <a:t>(ATP – </a:t>
            </a:r>
            <a:r>
              <a:rPr lang="zh-CN" altLang="en-US" dirty="0"/>
              <a:t>可用库存承诺</a:t>
            </a:r>
            <a:r>
              <a:rPr lang="hu-HU" dirty="0"/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5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158406" y="948601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488236"/>
              </p:ext>
            </p:extLst>
          </p:nvPr>
        </p:nvGraphicFramePr>
        <p:xfrm>
          <a:off x="3809801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465561" y="1367711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82C32CB-7EE4-0274-FBC2-D20E033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33B51-E171-8A0D-ACC4-7ECE6BC04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59"/>
            <a:ext cx="11664373" cy="986828"/>
          </a:xfrm>
        </p:spPr>
        <p:txBody>
          <a:bodyPr anchor="t">
            <a:normAutofit fontScale="90000"/>
          </a:bodyPr>
          <a:lstStyle/>
          <a:p>
            <a:r>
              <a:rPr lang="zh-CN" altLang="en-US" dirty="0"/>
              <a:t>新订单 </a:t>
            </a:r>
            <a:r>
              <a:rPr lang="en-US" altLang="zh-CN" dirty="0"/>
              <a:t>/ </a:t>
            </a:r>
            <a:r>
              <a:rPr lang="zh-CN" altLang="en-US" dirty="0"/>
              <a:t>订单项汇总通知</a:t>
            </a:r>
            <a:r>
              <a:rPr lang="en-US" dirty="0"/>
              <a:t> | </a:t>
            </a:r>
            <a:r>
              <a:rPr lang="zh-CN" altLang="en-US" dirty="0"/>
              <a:t>网页链接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8A9F8C-2C8A-2EDC-FD9A-213DDB7AA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37FC6E-2443-0B7A-0D4E-DE6C295DE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78" y="1826059"/>
            <a:ext cx="5586571" cy="2695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9F7E31-CC32-C981-0CF9-AC5AF2448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452" y="2867747"/>
            <a:ext cx="5687852" cy="2554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6645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F594BD4-B944-CD85-CD35-68CAA6CDF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80433"/>
            <a:ext cx="12192000" cy="10763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新的</a:t>
            </a:r>
            <a:r>
              <a:rPr lang="en-US" altLang="zh-CN" dirty="0"/>
              <a:t>/</a:t>
            </a:r>
            <a:r>
              <a:rPr lang="zh-CN" altLang="en-US" dirty="0"/>
              <a:t>开放的订单确认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网页链接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78246" y="1010808"/>
            <a:ext cx="11185236" cy="23495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200" dirty="0"/>
              <a:t>点击邮件通知中的链接后，您将进入</a:t>
            </a:r>
            <a:r>
              <a:rPr lang="en-US" altLang="zh-CN" sz="1200" dirty="0"/>
              <a:t>e20</a:t>
            </a:r>
            <a:r>
              <a:rPr lang="zh-CN" altLang="en-US" sz="1200" dirty="0"/>
              <a:t>简化</a:t>
            </a:r>
            <a:r>
              <a:rPr lang="en-US" altLang="zh-CN" sz="1200" dirty="0"/>
              <a:t>WEB</a:t>
            </a:r>
            <a:r>
              <a:rPr lang="zh-CN" altLang="en-US" sz="1200" dirty="0"/>
              <a:t>视图</a:t>
            </a:r>
            <a:r>
              <a:rPr lang="en-US" altLang="zh-CN" sz="1200" dirty="0"/>
              <a:t>:</a:t>
            </a:r>
            <a:endParaRPr lang="en-US" sz="1200" dirty="0"/>
          </a:p>
          <a:p>
            <a:endParaRPr lang="en-US" sz="1200" dirty="0"/>
          </a:p>
          <a:p>
            <a:r>
              <a:rPr lang="zh-CN" altLang="en-US" sz="1200" dirty="0"/>
              <a:t>您需要回复</a:t>
            </a:r>
            <a:r>
              <a:rPr lang="zh-CN" altLang="en-US" sz="1200" b="1" dirty="0"/>
              <a:t>新的</a:t>
            </a:r>
            <a:r>
              <a:rPr lang="zh-CN" altLang="en-US" sz="1200" dirty="0"/>
              <a:t>和</a:t>
            </a:r>
            <a:r>
              <a:rPr lang="zh-CN" altLang="en-US" sz="1200" b="1" dirty="0"/>
              <a:t>开放的</a:t>
            </a:r>
            <a:r>
              <a:rPr lang="zh-CN" altLang="en-US" sz="1200" dirty="0"/>
              <a:t>订单</a:t>
            </a:r>
            <a:r>
              <a:rPr lang="en-US" sz="1200" b="1" dirty="0">
                <a:solidFill>
                  <a:schemeClr val="tx1"/>
                </a:solidFill>
              </a:rPr>
              <a:t>(1)</a:t>
            </a:r>
            <a:r>
              <a:rPr lang="zh-CN" altLang="en-US" sz="1200" dirty="0"/>
              <a:t>。有以下选项：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认可</a:t>
            </a:r>
            <a:endParaRPr 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/>
                </a:solidFill>
              </a:rPr>
              <a:t>编辑承诺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dirty="0"/>
              <a:t>- </a:t>
            </a:r>
            <a:r>
              <a:rPr lang="zh-CN" altLang="en-US" sz="1200" dirty="0"/>
              <a:t>将承诺数量分成多个承诺日期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/>
                </a:solidFill>
              </a:rPr>
              <a:t>不承诺</a:t>
            </a:r>
            <a:endParaRPr lang="en-US" sz="1200" b="1" dirty="0">
              <a:solidFill>
                <a:schemeClr val="tx1"/>
              </a:solidFill>
            </a:endParaRPr>
          </a:p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认可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 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60605B"/>
                </a:solidFill>
              </a:rPr>
              <a:t>细节会保持不变，订单状态转换为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已接受</a:t>
            </a:r>
            <a:r>
              <a:rPr lang="zh-CN" altLang="en-US" sz="1200" b="1" dirty="0">
                <a:solidFill>
                  <a:srgbClr val="60605B"/>
                </a:solidFill>
              </a:rPr>
              <a:t>或</a:t>
            </a:r>
            <a:endParaRPr lang="en-US" altLang="zh-CN" sz="1200" b="1" dirty="0">
              <a:solidFill>
                <a:srgbClr val="60605B"/>
              </a:solidFill>
            </a:endParaRP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如有需要，更新承诺数量和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或确认到达日期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出货日期，订单状态转换为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endParaRPr lang="en-US" sz="1200" b="0" i="0" dirty="0">
              <a:solidFill>
                <a:srgbClr val="60605B"/>
              </a:solidFill>
              <a:effectLst/>
            </a:endParaRPr>
          </a:p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不承诺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2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200" b="0" i="0" u="sng" dirty="0">
                <a:solidFill>
                  <a:srgbClr val="002060"/>
                </a:solidFill>
                <a:effectLst/>
              </a:rPr>
              <a:t>承诺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6919D5E-E6F4-D3F5-EE88-7FDCC9758DEE}"/>
              </a:ext>
            </a:extLst>
          </p:cNvPr>
          <p:cNvSpPr/>
          <p:nvPr/>
        </p:nvSpPr>
        <p:spPr>
          <a:xfrm>
            <a:off x="0" y="4828801"/>
            <a:ext cx="1644073" cy="27709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07171-7729-FAE1-A494-26042B0661A2}"/>
              </a:ext>
            </a:extLst>
          </p:cNvPr>
          <p:cNvSpPr/>
          <p:nvPr/>
        </p:nvSpPr>
        <p:spPr>
          <a:xfrm>
            <a:off x="628072" y="5516520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认可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5B9541-1142-1279-4BB6-09687BCF7E30}"/>
              </a:ext>
            </a:extLst>
          </p:cNvPr>
          <p:cNvSpPr/>
          <p:nvPr/>
        </p:nvSpPr>
        <p:spPr>
          <a:xfrm>
            <a:off x="5071341" y="549838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编辑承诺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86E289-9D1A-5FF9-2BED-F5133B614AD4}"/>
              </a:ext>
            </a:extLst>
          </p:cNvPr>
          <p:cNvSpPr/>
          <p:nvPr/>
        </p:nvSpPr>
        <p:spPr>
          <a:xfrm>
            <a:off x="9514610" y="549838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107786" y="6210243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16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064784" y="6210242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8" name="Arrow: Down 17">
            <a:hlinkClick r:id="rId5" action="ppaction://hlinksldjump"/>
            <a:extLst>
              <a:ext uri="{FF2B5EF4-FFF2-40B4-BE49-F238E27FC236}">
                <a16:creationId xmlns:a16="http://schemas.microsoft.com/office/drawing/2014/main" id="{1AD4176D-2988-4E61-7B4A-AE514B6371EC}"/>
              </a:ext>
            </a:extLst>
          </p:cNvPr>
          <p:cNvSpPr/>
          <p:nvPr/>
        </p:nvSpPr>
        <p:spPr>
          <a:xfrm>
            <a:off x="5411353" y="6210243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2D0492-8244-1662-01F2-12FADFB55121}"/>
              </a:ext>
            </a:extLst>
          </p:cNvPr>
          <p:cNvSpPr/>
          <p:nvPr/>
        </p:nvSpPr>
        <p:spPr>
          <a:xfrm>
            <a:off x="1801091" y="4377143"/>
            <a:ext cx="591128" cy="4103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7C008EAB-7C17-7C8A-09E6-046D6E713788}"/>
              </a:ext>
            </a:extLst>
          </p:cNvPr>
          <p:cNvSpPr/>
          <p:nvPr/>
        </p:nvSpPr>
        <p:spPr>
          <a:xfrm>
            <a:off x="1975956" y="403278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ECEC9-0BBA-0EA8-0B03-FE0F30B1DB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02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1958FE0-E3E6-C173-3463-E6E94168C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83812"/>
            <a:ext cx="12192000" cy="10763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3344A3-4256-A02D-410E-831D656E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认可</a:t>
            </a:r>
            <a:r>
              <a:rPr lang="en-US" dirty="0"/>
              <a:t> | </a:t>
            </a:r>
            <a:r>
              <a:rPr lang="zh-CN" altLang="en-US" dirty="0"/>
              <a:t>网页链接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AD2D4-6FD3-F8BC-76CE-9AC0BDBFAAA1}"/>
              </a:ext>
            </a:extLst>
          </p:cNvPr>
          <p:cNvSpPr txBox="1"/>
          <p:nvPr/>
        </p:nvSpPr>
        <p:spPr>
          <a:xfrm>
            <a:off x="173736" y="900402"/>
            <a:ext cx="11103864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我们需要您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对状态</a:t>
            </a:r>
            <a:r>
              <a:rPr lang="en-US" altLang="zh-CN" sz="1200" b="1" dirty="0">
                <a:solidFill>
                  <a:srgbClr val="002060"/>
                </a:solidFill>
                <a:latin typeface="+mj-lt"/>
              </a:rPr>
              <a:t>(1)</a:t>
            </a:r>
            <a:r>
              <a:rPr lang="zh-CN" altLang="en-US" sz="1200" b="1" dirty="0">
                <a:solidFill>
                  <a:srgbClr val="002060"/>
                </a:solidFill>
                <a:latin typeface="+mj-lt"/>
              </a:rPr>
              <a:t>为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新的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最近下单但尚未接受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或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开放的</a:t>
            </a:r>
            <a:r>
              <a:rPr lang="en-US" altLang="zh-CN" sz="1200" b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(Jabil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更改了订单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的每个订单项</a:t>
            </a:r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的回复。</a:t>
            </a:r>
            <a:endParaRPr lang="en-US" sz="1200" b="1" i="0" dirty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u="sng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u="sng" dirty="0">
                <a:solidFill>
                  <a:schemeClr val="tx1"/>
                </a:solidFill>
                <a:latin typeface="+mj-lt"/>
              </a:rPr>
              <a:t>承诺数量和确认日期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是预先填充的，</a:t>
            </a:r>
            <a:r>
              <a:rPr lang="zh-CN" altLang="en-US" sz="1200" dirty="0">
                <a:solidFill>
                  <a:schemeClr val="tx1"/>
                </a:solidFill>
                <a:latin typeface="+mj-lt"/>
              </a:rPr>
              <a:t>您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可以根据实际情况进行更新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确保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承诺数量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(2)=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开放数量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(3)</a:t>
            </a:r>
            <a:r>
              <a:rPr lang="en-US" altLang="zh-CN" sz="1200" dirty="0">
                <a:solidFill>
                  <a:schemeClr val="tx1"/>
                </a:solidFill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允许承诺数量少于开放数量，但不允许超过开放数量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!)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u="sng" dirty="0">
                <a:solidFill>
                  <a:schemeClr val="tx1"/>
                </a:solidFill>
                <a:latin typeface="+mj-lt"/>
              </a:rPr>
              <a:t>到达日期</a:t>
            </a:r>
            <a:r>
              <a:rPr lang="en-US" altLang="zh-CN" sz="1200" b="1" u="sng" dirty="0">
                <a:solidFill>
                  <a:schemeClr val="tx1"/>
                </a:solidFill>
                <a:latin typeface="+mj-lt"/>
              </a:rPr>
              <a:t>(4)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如果您无法确认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到达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Jabil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的日期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，您可以填写发货日期并删除预填充的到达日期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注意</a:t>
            </a:r>
            <a:r>
              <a:rPr lang="zh-CN" altLang="en-US" sz="1200" i="1" dirty="0">
                <a:solidFill>
                  <a:srgbClr val="C00000"/>
                </a:solidFill>
                <a:latin typeface="+mj-lt"/>
              </a:rPr>
              <a:t>：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系统将根据您提供的发货日期</a:t>
            </a:r>
            <a:r>
              <a:rPr lang="en-US" altLang="zh-CN" sz="1200" i="1" dirty="0">
                <a:solidFill>
                  <a:srgbClr val="C00000"/>
                </a:solidFill>
                <a:effectLst/>
                <a:latin typeface="+mj-lt"/>
              </a:rPr>
              <a:t>+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运输时间</a:t>
            </a:r>
            <a:r>
              <a:rPr lang="en-US" altLang="zh-CN" sz="1200" b="1" i="1" dirty="0">
                <a:solidFill>
                  <a:srgbClr val="C00000"/>
                </a:solidFill>
                <a:effectLst/>
                <a:latin typeface="+mj-lt"/>
              </a:rPr>
              <a:t>(5)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信息计算到达日期。</a:t>
            </a:r>
            <a:endParaRPr lang="en-US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1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u="sng" dirty="0">
                <a:solidFill>
                  <a:schemeClr val="tx1"/>
                </a:solidFill>
                <a:effectLst/>
              </a:rPr>
              <a:t>运单号</a:t>
            </a:r>
            <a:r>
              <a:rPr lang="en-US" sz="1200" b="1" i="0" u="sng" dirty="0">
                <a:solidFill>
                  <a:schemeClr val="tx1"/>
                </a:solidFill>
                <a:effectLst/>
              </a:rPr>
              <a:t>(6)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：如果订单已出货，您可以在此栏填写运单号</a:t>
            </a:r>
            <a:endParaRPr lang="en-US" sz="1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/>
                </a:solidFill>
              </a:rPr>
              <a:t>您可以在附件模板中</a:t>
            </a:r>
            <a:r>
              <a:rPr lang="zh-CN" altLang="en-US" sz="1200" u="sng" dirty="0">
                <a:solidFill>
                  <a:schemeClr val="tx1"/>
                </a:solidFill>
              </a:rPr>
              <a:t>供应商的意见</a:t>
            </a:r>
            <a:r>
              <a:rPr lang="zh-CN" altLang="en-US" sz="1200" dirty="0">
                <a:solidFill>
                  <a:schemeClr val="tx1"/>
                </a:solidFill>
              </a:rPr>
              <a:t>专栏与</a:t>
            </a:r>
            <a:r>
              <a:rPr lang="en-US" altLang="zh-CN" sz="1200" dirty="0">
                <a:solidFill>
                  <a:schemeClr val="tx1"/>
                </a:solidFill>
              </a:rPr>
              <a:t>Jabil</a:t>
            </a:r>
            <a:r>
              <a:rPr lang="zh-CN" altLang="en-US" sz="1200" dirty="0">
                <a:solidFill>
                  <a:schemeClr val="tx1"/>
                </a:solidFill>
              </a:rPr>
              <a:t>分享任何备注或信息</a:t>
            </a:r>
            <a:r>
              <a:rPr lang="en-US" altLang="zh-CN" sz="1200" dirty="0">
                <a:solidFill>
                  <a:schemeClr val="tx1"/>
                </a:solidFill>
              </a:rPr>
              <a:t>!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(7)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</a:rPr>
              <a:t>点击</a:t>
            </a:r>
            <a:r>
              <a:rPr lang="zh-CN" altLang="en-US" sz="1200" dirty="0">
                <a:solidFill>
                  <a:schemeClr val="tx1"/>
                </a:solidFill>
              </a:rPr>
              <a:t>网页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上的“</a:t>
            </a:r>
            <a:r>
              <a:rPr lang="zh-CN" altLang="en-US" sz="1200" b="1" dirty="0">
                <a:solidFill>
                  <a:schemeClr val="tx1"/>
                </a:solidFill>
              </a:rPr>
              <a:t>认可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”按钮保存您的回复</a:t>
            </a:r>
            <a:r>
              <a:rPr lang="en-US" sz="1200" b="1" i="0" dirty="0">
                <a:solidFill>
                  <a:schemeClr val="tx1"/>
                </a:solidFill>
                <a:effectLst/>
              </a:rPr>
              <a:t>(8)</a:t>
            </a:r>
            <a:endParaRPr lang="en-US" sz="12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E49BCD-6495-4F90-BD90-7E41D4B0D215}"/>
              </a:ext>
            </a:extLst>
          </p:cNvPr>
          <p:cNvSpPr txBox="1"/>
          <p:nvPr/>
        </p:nvSpPr>
        <p:spPr>
          <a:xfrm>
            <a:off x="3152140" y="5542099"/>
            <a:ext cx="8953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认可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 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60605B"/>
                </a:solidFill>
              </a:rPr>
              <a:t>细节会保持不变，订单状态转换为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已接受</a:t>
            </a:r>
            <a:r>
              <a:rPr lang="zh-CN" altLang="en-US" sz="1200" b="1" dirty="0">
                <a:solidFill>
                  <a:srgbClr val="60605B"/>
                </a:solidFill>
              </a:rPr>
              <a:t>或</a:t>
            </a:r>
            <a:endParaRPr lang="en-US" altLang="zh-CN" sz="1200" b="1" dirty="0">
              <a:solidFill>
                <a:srgbClr val="60605B"/>
              </a:solidFill>
            </a:endParaRP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如有需要，更新承诺数量和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或确认到达日期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出货日期，订单状态转换为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D0BBF9-EFD6-93DC-1CFC-1FF03FEA3836}"/>
              </a:ext>
            </a:extLst>
          </p:cNvPr>
          <p:cNvGrpSpPr/>
          <p:nvPr/>
        </p:nvGrpSpPr>
        <p:grpSpPr>
          <a:xfrm>
            <a:off x="0" y="4541282"/>
            <a:ext cx="11734800" cy="1126725"/>
            <a:chOff x="0" y="3894048"/>
            <a:chExt cx="11734800" cy="1126725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A2470D76-950D-C3C2-B821-56A19D0599E1}"/>
                </a:ext>
              </a:extLst>
            </p:cNvPr>
            <p:cNvSpPr/>
            <p:nvPr/>
          </p:nvSpPr>
          <p:spPr>
            <a:xfrm rot="1268978">
              <a:off x="7787029" y="3974261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C31A78A8-BC61-72ED-4AA3-0A0AF6D5AED1}"/>
                </a:ext>
              </a:extLst>
            </p:cNvPr>
            <p:cNvSpPr/>
            <p:nvPr/>
          </p:nvSpPr>
          <p:spPr>
            <a:xfrm rot="1268978">
              <a:off x="8826414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9D37A51-9BB3-9A9D-E003-5654A9640C23}"/>
                </a:ext>
              </a:extLst>
            </p:cNvPr>
            <p:cNvSpPr/>
            <p:nvPr/>
          </p:nvSpPr>
          <p:spPr>
            <a:xfrm rot="1268978">
              <a:off x="9526715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B987673-5C3D-5D06-3A8C-CB38B935B136}"/>
                </a:ext>
              </a:extLst>
            </p:cNvPr>
            <p:cNvSpPr/>
            <p:nvPr/>
          </p:nvSpPr>
          <p:spPr>
            <a:xfrm>
              <a:off x="9697706" y="4282444"/>
              <a:ext cx="680750" cy="332907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94650CC-7929-D99D-2A79-4D59979691E8}"/>
                </a:ext>
              </a:extLst>
            </p:cNvPr>
            <p:cNvSpPr/>
            <p:nvPr/>
          </p:nvSpPr>
          <p:spPr>
            <a:xfrm>
              <a:off x="0" y="4655648"/>
              <a:ext cx="572655" cy="36512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EFDFF09-4EA9-D932-545D-C6487C10C8E2}"/>
                </a:ext>
              </a:extLst>
            </p:cNvPr>
            <p:cNvSpPr/>
            <p:nvPr/>
          </p:nvSpPr>
          <p:spPr>
            <a:xfrm>
              <a:off x="4293584" y="389813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223C9E26-9C08-CA83-C4F3-9E38C0C96C84}"/>
                </a:ext>
              </a:extLst>
            </p:cNvPr>
            <p:cNvSpPr/>
            <p:nvPr/>
          </p:nvSpPr>
          <p:spPr>
            <a:xfrm>
              <a:off x="7523372" y="393880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4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9" name="Dodecagon 18">
              <a:extLst>
                <a:ext uri="{FF2B5EF4-FFF2-40B4-BE49-F238E27FC236}">
                  <a16:creationId xmlns:a16="http://schemas.microsoft.com/office/drawing/2014/main" id="{1F4D17BA-AD78-8AFE-AC2D-6C3211EC5C13}"/>
                </a:ext>
              </a:extLst>
            </p:cNvPr>
            <p:cNvSpPr/>
            <p:nvPr/>
          </p:nvSpPr>
          <p:spPr>
            <a:xfrm>
              <a:off x="5514340" y="389404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2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0" name="Dodecagon 19">
              <a:extLst>
                <a:ext uri="{FF2B5EF4-FFF2-40B4-BE49-F238E27FC236}">
                  <a16:creationId xmlns:a16="http://schemas.microsoft.com/office/drawing/2014/main" id="{58EF299F-D078-4339-61C7-907A54412655}"/>
                </a:ext>
              </a:extLst>
            </p:cNvPr>
            <p:cNvSpPr/>
            <p:nvPr/>
          </p:nvSpPr>
          <p:spPr>
            <a:xfrm>
              <a:off x="9182769" y="403681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5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C26C67F1-5A32-A012-BEEB-68356DB1EEB4}"/>
                </a:ext>
              </a:extLst>
            </p:cNvPr>
            <p:cNvSpPr/>
            <p:nvPr/>
          </p:nvSpPr>
          <p:spPr>
            <a:xfrm>
              <a:off x="9932417" y="402103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6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2" name="Dodecagon 21">
              <a:extLst>
                <a:ext uri="{FF2B5EF4-FFF2-40B4-BE49-F238E27FC236}">
                  <a16:creationId xmlns:a16="http://schemas.microsoft.com/office/drawing/2014/main" id="{84595A5D-34FA-05E7-30FD-19C0E40A126E}"/>
                </a:ext>
              </a:extLst>
            </p:cNvPr>
            <p:cNvSpPr/>
            <p:nvPr/>
          </p:nvSpPr>
          <p:spPr>
            <a:xfrm>
              <a:off x="11523472" y="400031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7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BA9376A-1F0C-A3AA-39E4-1B9D82DDB906}"/>
              </a:ext>
            </a:extLst>
          </p:cNvPr>
          <p:cNvSpPr/>
          <p:nvPr/>
        </p:nvSpPr>
        <p:spPr>
          <a:xfrm>
            <a:off x="1722783" y="4897460"/>
            <a:ext cx="711200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6BFC97E9-CB4B-C812-33EF-358B488461D4}"/>
              </a:ext>
            </a:extLst>
          </p:cNvPr>
          <p:cNvSpPr/>
          <p:nvPr/>
        </p:nvSpPr>
        <p:spPr>
          <a:xfrm>
            <a:off x="1972719" y="450084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B1FBF5-DCEF-26D2-9CCB-4C3B3889B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9A2332-3A2A-324C-9654-8E6D838EC325}"/>
              </a:ext>
            </a:extLst>
          </p:cNvPr>
          <p:cNvSpPr/>
          <p:nvPr/>
        </p:nvSpPr>
        <p:spPr>
          <a:xfrm>
            <a:off x="11394425" y="4929678"/>
            <a:ext cx="680750" cy="332907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89DDD7D0-4682-0106-B3EA-D2D79F07B605}"/>
              </a:ext>
            </a:extLst>
          </p:cNvPr>
          <p:cNvSpPr/>
          <p:nvPr/>
        </p:nvSpPr>
        <p:spPr>
          <a:xfrm>
            <a:off x="146319" y="569858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853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E491F9D-75E0-4343-4C22-118F3229C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1" y="3157778"/>
            <a:ext cx="6038850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9DA957-07AF-B25C-069C-453114479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330" y="2309541"/>
            <a:ext cx="4821073" cy="43226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FC28D3-9A45-2164-A604-5D0F9220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</a:t>
            </a:r>
            <a:r>
              <a:rPr lang="en-US" dirty="0"/>
              <a:t> | </a:t>
            </a:r>
            <a:r>
              <a:rPr lang="zh-CN" altLang="en-US" dirty="0"/>
              <a:t>网页链接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1ED6C-28B0-F0F1-B9BD-E34AD0D04B46}"/>
              </a:ext>
            </a:extLst>
          </p:cNvPr>
          <p:cNvSpPr txBox="1"/>
          <p:nvPr/>
        </p:nvSpPr>
        <p:spPr>
          <a:xfrm>
            <a:off x="272472" y="976346"/>
            <a:ext cx="11462328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200" dirty="0"/>
              <a:t>您可以将承诺数量拆分为多个承诺日期</a:t>
            </a:r>
            <a:r>
              <a:rPr lang="en-US" sz="1200" dirty="0"/>
              <a:t>: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/>
              <a:t>使用按钮</a:t>
            </a:r>
            <a:r>
              <a:rPr lang="zh-CN" altLang="en-US" sz="1200" b="1" dirty="0">
                <a:solidFill>
                  <a:schemeClr val="tx1"/>
                </a:solidFill>
              </a:rPr>
              <a:t>“编辑承诺”</a:t>
            </a:r>
            <a:r>
              <a:rPr lang="en-US" altLang="zh-CN" sz="1200" b="1" dirty="0">
                <a:solidFill>
                  <a:schemeClr val="tx1"/>
                </a:solidFill>
              </a:rPr>
              <a:t>(1)</a:t>
            </a:r>
            <a:r>
              <a:rPr lang="zh-CN" altLang="en-US" sz="1200" dirty="0"/>
              <a:t>系统将弹出新的表格</a:t>
            </a:r>
            <a:endParaRPr lang="en-US" altLang="zh-CN" sz="1200" dirty="0"/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/>
              <a:t>在这里承诺数量可</a:t>
            </a:r>
            <a:r>
              <a:rPr lang="zh-CN" altLang="en-US" sz="1200" u="sng" dirty="0">
                <a:solidFill>
                  <a:schemeClr val="tx1"/>
                </a:solidFill>
              </a:rPr>
              <a:t>分为多个承诺日期</a:t>
            </a:r>
            <a:r>
              <a:rPr lang="en-US" altLang="zh-CN" sz="1200" u="sng" dirty="0">
                <a:solidFill>
                  <a:schemeClr val="tx1"/>
                </a:solidFill>
              </a:rPr>
              <a:t>(</a:t>
            </a:r>
            <a:r>
              <a:rPr lang="zh-CN" altLang="en-US" sz="1200" u="sng" dirty="0">
                <a:solidFill>
                  <a:schemeClr val="tx1"/>
                </a:solidFill>
              </a:rPr>
              <a:t>确认到达数据</a:t>
            </a:r>
            <a:r>
              <a:rPr lang="en-US" altLang="zh-CN" sz="1200" u="sng" dirty="0">
                <a:solidFill>
                  <a:schemeClr val="tx1"/>
                </a:solidFill>
              </a:rPr>
              <a:t>)</a:t>
            </a:r>
            <a:r>
              <a:rPr lang="en-US" altLang="zh-CN" sz="1200" b="1" dirty="0"/>
              <a:t>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/>
              <a:t>每个确认项可以有单独的</a:t>
            </a:r>
            <a:r>
              <a:rPr lang="zh-CN" altLang="en-US" sz="1200" u="sng" dirty="0">
                <a:solidFill>
                  <a:schemeClr val="tx1"/>
                </a:solidFill>
              </a:rPr>
              <a:t>运单号信息</a:t>
            </a:r>
            <a:r>
              <a:rPr lang="en-US" altLang="zh-CN" sz="1200" b="1" dirty="0"/>
              <a:t>(3)</a:t>
            </a:r>
            <a:r>
              <a:rPr lang="zh-CN" altLang="en-US" sz="1200" dirty="0"/>
              <a:t>，您也可以在这里编辑</a:t>
            </a:r>
            <a:endParaRPr lang="en-US" altLang="zh-CN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60605B"/>
                </a:solidFill>
              </a:rPr>
              <a:t>完成订单确认后，点击</a:t>
            </a:r>
            <a:r>
              <a:rPr lang="zh-CN" altLang="en-US" sz="1200" u="sng" dirty="0">
                <a:solidFill>
                  <a:srgbClr val="60605B"/>
                </a:solidFill>
              </a:rPr>
              <a:t>保存</a:t>
            </a:r>
            <a:r>
              <a:rPr lang="en-US" sz="1200" b="1" dirty="0">
                <a:solidFill>
                  <a:srgbClr val="60605B"/>
                </a:solidFill>
              </a:rPr>
              <a:t>(4)</a:t>
            </a:r>
            <a:r>
              <a:rPr lang="zh-CN" altLang="en-US" sz="1200" dirty="0">
                <a:solidFill>
                  <a:srgbClr val="60605B"/>
                </a:solidFill>
              </a:rPr>
              <a:t>按钮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1B376F4-5650-2706-78A6-B523CD934931}"/>
              </a:ext>
            </a:extLst>
          </p:cNvPr>
          <p:cNvSpPr/>
          <p:nvPr/>
        </p:nvSpPr>
        <p:spPr>
          <a:xfrm>
            <a:off x="1104769" y="493275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Dodecagon 11">
            <a:extLst>
              <a:ext uri="{FF2B5EF4-FFF2-40B4-BE49-F238E27FC236}">
                <a16:creationId xmlns:a16="http://schemas.microsoft.com/office/drawing/2014/main" id="{4290F7C2-B3C0-870C-BCD3-144CD8DBD97F}"/>
              </a:ext>
            </a:extLst>
          </p:cNvPr>
          <p:cNvSpPr/>
          <p:nvPr/>
        </p:nvSpPr>
        <p:spPr>
          <a:xfrm>
            <a:off x="8055218" y="369194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8624E1E-CFE6-4603-10B7-7685E0128CF0}"/>
              </a:ext>
            </a:extLst>
          </p:cNvPr>
          <p:cNvSpPr/>
          <p:nvPr/>
        </p:nvSpPr>
        <p:spPr>
          <a:xfrm>
            <a:off x="1058112" y="4550414"/>
            <a:ext cx="979055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915E60-1271-CD09-F315-A20382847AC4}"/>
              </a:ext>
            </a:extLst>
          </p:cNvPr>
          <p:cNvSpPr/>
          <p:nvPr/>
        </p:nvSpPr>
        <p:spPr>
          <a:xfrm>
            <a:off x="6165271" y="3937208"/>
            <a:ext cx="5299748" cy="44239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F35A4A0B-41A7-D729-8211-CC24773BE668}"/>
              </a:ext>
            </a:extLst>
          </p:cNvPr>
          <p:cNvSpPr/>
          <p:nvPr/>
        </p:nvSpPr>
        <p:spPr>
          <a:xfrm>
            <a:off x="10525315" y="372361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4F671FB-E64F-28A9-4552-F1D3234CAA25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3547812" y="2915367"/>
            <a:ext cx="617287" cy="461763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Dodecagon 23">
            <a:extLst>
              <a:ext uri="{FF2B5EF4-FFF2-40B4-BE49-F238E27FC236}">
                <a16:creationId xmlns:a16="http://schemas.microsoft.com/office/drawing/2014/main" id="{36CE667A-1973-3BA8-4C95-E1FA17660051}"/>
              </a:ext>
            </a:extLst>
          </p:cNvPr>
          <p:cNvSpPr/>
          <p:nvPr/>
        </p:nvSpPr>
        <p:spPr>
          <a:xfrm>
            <a:off x="6694193" y="6193459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D0A8FD-704D-0F33-6C9F-B69B0328CED7}"/>
              </a:ext>
            </a:extLst>
          </p:cNvPr>
          <p:cNvSpPr txBox="1"/>
          <p:nvPr/>
        </p:nvSpPr>
        <p:spPr>
          <a:xfrm>
            <a:off x="89511" y="5564293"/>
            <a:ext cx="58092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在点击</a:t>
            </a:r>
            <a:r>
              <a:rPr lang="zh-CN" altLang="en-US" sz="1200" b="1" dirty="0">
                <a:solidFill>
                  <a:srgbClr val="60605B"/>
                </a:solidFill>
              </a:rPr>
              <a:t>编辑承诺 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(1)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更新承诺数量和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或确认到达日期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出货日期，</a:t>
            </a:r>
            <a:r>
              <a:rPr lang="zh-CN" altLang="en-US" sz="1200" dirty="0">
                <a:solidFill>
                  <a:srgbClr val="60605B"/>
                </a:solidFill>
              </a:rPr>
              <a:t>拆分出货后，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2FBEE4-80C5-AE64-8CE3-88180708C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072ACC5-1D5D-35E5-563D-658FB68C7467}"/>
              </a:ext>
            </a:extLst>
          </p:cNvPr>
          <p:cNvSpPr/>
          <p:nvPr/>
        </p:nvSpPr>
        <p:spPr>
          <a:xfrm>
            <a:off x="6271330" y="6389464"/>
            <a:ext cx="316804" cy="2427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4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1FC481-B734-4C94-E573-5259B7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/>
              </a:rPr>
              <a:t>供应商回复 </a:t>
            </a:r>
            <a:r>
              <a:rPr lang="en-US" altLang="zh-CN" dirty="0">
                <a:latin typeface="Grandview"/>
              </a:rPr>
              <a:t>| </a:t>
            </a:r>
            <a:r>
              <a:rPr lang="zh-CN" altLang="en-US" dirty="0">
                <a:latin typeface="Grandview"/>
              </a:rPr>
              <a:t>不承诺</a:t>
            </a:r>
            <a:r>
              <a:rPr lang="en-US" dirty="0">
                <a:latin typeface="Grandview"/>
              </a:rPr>
              <a:t> |</a:t>
            </a:r>
            <a:r>
              <a:rPr lang="hu-HU" dirty="0">
                <a:latin typeface="Grandview"/>
              </a:rPr>
              <a:t> </a:t>
            </a:r>
            <a:r>
              <a:rPr lang="zh-CN" altLang="en-US" dirty="0">
                <a:latin typeface="Grandview"/>
              </a:rPr>
              <a:t>网页链接</a:t>
            </a:r>
            <a:endParaRPr lang="en-US" dirty="0">
              <a:latin typeface="Grandview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049BC-CC4A-DF1B-8CC8-9CD84378F54B}"/>
              </a:ext>
            </a:extLst>
          </p:cNvPr>
          <p:cNvSpPr txBox="1"/>
          <p:nvPr/>
        </p:nvSpPr>
        <p:spPr>
          <a:xfrm>
            <a:off x="278523" y="978550"/>
            <a:ext cx="11176877" cy="173664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如果您无法满足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JABIL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的需求，您可以选择“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NO COMMIT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”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作为反馈，但在这种情况下，您将需要</a:t>
            </a:r>
            <a:r>
              <a:rPr kumimoji="0" lang="zh-CN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提供未承诺理由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，该理由可以从预定义的下拉列表中选择。</a:t>
            </a:r>
          </a:p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在这个情形下，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e2open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将订单状态转换为未承诺状态。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1200" dirty="0">
                <a:solidFill>
                  <a:srgbClr val="60605B"/>
                </a:solidFill>
              </a:rPr>
              <a:t>请选择</a:t>
            </a:r>
            <a:r>
              <a:rPr lang="zh-CN" altLang="en-US" sz="1200" u="sng" dirty="0">
                <a:solidFill>
                  <a:srgbClr val="60605B"/>
                </a:solidFill>
              </a:rPr>
              <a:t>订单项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rgbClr val="60605B"/>
                </a:solidFill>
              </a:rPr>
              <a:t>(1)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200" b="1" dirty="0">
              <a:solidFill>
                <a:srgbClr val="60605B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从下拉列表中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选择</a:t>
            </a:r>
            <a:r>
              <a:rPr kumimoji="0" lang="zh-CN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未承诺理由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(2)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1200" dirty="0">
                <a:solidFill>
                  <a:srgbClr val="60605B"/>
                </a:solidFill>
              </a:rPr>
              <a:t>点击</a:t>
            </a:r>
            <a:r>
              <a:rPr lang="en-US" sz="1200" dirty="0">
                <a:solidFill>
                  <a:srgbClr val="60605B"/>
                </a:solidFill>
              </a:rPr>
              <a:t> “</a:t>
            </a:r>
            <a:r>
              <a:rPr lang="en-US" sz="1200" b="1" dirty="0">
                <a:solidFill>
                  <a:srgbClr val="60605B"/>
                </a:solidFill>
              </a:rPr>
              <a:t>No Commit</a:t>
            </a:r>
            <a:r>
              <a:rPr lang="en-US" sz="1200" dirty="0">
                <a:solidFill>
                  <a:srgbClr val="60605B"/>
                </a:solidFill>
              </a:rPr>
              <a:t>” </a:t>
            </a:r>
            <a:r>
              <a:rPr lang="en-US" sz="1200" b="1" dirty="0">
                <a:solidFill>
                  <a:srgbClr val="60605B"/>
                </a:solidFill>
              </a:rPr>
              <a:t>(3)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FF9FC8A-5701-08D8-A6F9-7F090D74F405}"/>
              </a:ext>
            </a:extLst>
          </p:cNvPr>
          <p:cNvGrpSpPr/>
          <p:nvPr/>
        </p:nvGrpSpPr>
        <p:grpSpPr>
          <a:xfrm>
            <a:off x="819484" y="3219979"/>
            <a:ext cx="8903407" cy="3190814"/>
            <a:chOff x="1353127" y="2680894"/>
            <a:chExt cx="9485746" cy="34468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11E823-5F9A-81B9-441B-AD5B0BEE0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3127" y="2680894"/>
              <a:ext cx="9485746" cy="34468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18ABBC-DAEE-458B-E7A1-A0A6DCE43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6821" y="3559627"/>
              <a:ext cx="4272908" cy="2308801"/>
            </a:xfrm>
            <a:prstGeom prst="rect">
              <a:avLst/>
            </a:prstGeom>
          </p:spPr>
        </p:pic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FB5CE7AF-2F2A-41C1-1C1A-21D90308DB0D}"/>
                </a:ext>
              </a:extLst>
            </p:cNvPr>
            <p:cNvSpPr/>
            <p:nvPr/>
          </p:nvSpPr>
          <p:spPr>
            <a:xfrm rot="1395903">
              <a:off x="3596618" y="5025199"/>
              <a:ext cx="184727" cy="3602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BE465083-C37A-2144-D5D9-A24DBE93BA19}"/>
                </a:ext>
              </a:extLst>
            </p:cNvPr>
            <p:cNvSpPr/>
            <p:nvPr/>
          </p:nvSpPr>
          <p:spPr>
            <a:xfrm rot="5400000">
              <a:off x="9731545" y="3658758"/>
              <a:ext cx="184604" cy="3430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DD401B0-C9EB-EBDB-C310-EDA394C5749D}"/>
                </a:ext>
              </a:extLst>
            </p:cNvPr>
            <p:cNvSpPr/>
            <p:nvPr/>
          </p:nvSpPr>
          <p:spPr>
            <a:xfrm>
              <a:off x="7259783" y="3429000"/>
              <a:ext cx="2235200" cy="2290712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6E5B2002-1DB9-E28F-3152-813B152B7FBC}"/>
                </a:ext>
              </a:extLst>
            </p:cNvPr>
            <p:cNvSpPr/>
            <p:nvPr/>
          </p:nvSpPr>
          <p:spPr>
            <a:xfrm>
              <a:off x="3066501" y="5107306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23978BE9-F3F5-75F7-DD25-D2D06E341AF9}"/>
                </a:ext>
              </a:extLst>
            </p:cNvPr>
            <p:cNvSpPr/>
            <p:nvPr/>
          </p:nvSpPr>
          <p:spPr>
            <a:xfrm>
              <a:off x="1364039" y="4349843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1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0333CD-4941-16F1-360B-C84401682C51}"/>
              </a:ext>
            </a:extLst>
          </p:cNvPr>
          <p:cNvGrpSpPr/>
          <p:nvPr/>
        </p:nvGrpSpPr>
        <p:grpSpPr>
          <a:xfrm>
            <a:off x="8679035" y="5006108"/>
            <a:ext cx="3348373" cy="1952561"/>
            <a:chOff x="8569013" y="4778710"/>
            <a:chExt cx="3458395" cy="21799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EC44AE-BECE-C2B3-E89B-8CE04A30A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9013" y="4778710"/>
              <a:ext cx="3458395" cy="2179960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E578F24-1FE4-2A81-F674-D1F90180E69A}"/>
                </a:ext>
              </a:extLst>
            </p:cNvPr>
            <p:cNvSpPr/>
            <p:nvPr/>
          </p:nvSpPr>
          <p:spPr>
            <a:xfrm>
              <a:off x="10856975" y="6027430"/>
              <a:ext cx="494022" cy="606252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B76BD382-6CDA-E380-3EE2-0EB791DA2E26}"/>
                </a:ext>
              </a:extLst>
            </p:cNvPr>
            <p:cNvSpPr/>
            <p:nvPr/>
          </p:nvSpPr>
          <p:spPr>
            <a:xfrm>
              <a:off x="11097798" y="5649764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9" name="Dodecagon 8">
            <a:extLst>
              <a:ext uri="{FF2B5EF4-FFF2-40B4-BE49-F238E27FC236}">
                <a16:creationId xmlns:a16="http://schemas.microsoft.com/office/drawing/2014/main" id="{B7083A07-ED88-A4F7-A8C6-65B1A22FDF56}"/>
              </a:ext>
            </a:extLst>
          </p:cNvPr>
          <p:cNvSpPr/>
          <p:nvPr/>
        </p:nvSpPr>
        <p:spPr>
          <a:xfrm>
            <a:off x="8679035" y="395971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940B26-A570-BE7B-D4B0-716A99C8A855}"/>
              </a:ext>
            </a:extLst>
          </p:cNvPr>
          <p:cNvSpPr txBox="1"/>
          <p:nvPr/>
        </p:nvSpPr>
        <p:spPr>
          <a:xfrm>
            <a:off x="197659" y="5910444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100" b="1" dirty="0">
                <a:solidFill>
                  <a:srgbClr val="60605B"/>
                </a:solidFill>
              </a:rPr>
              <a:t>不承诺</a:t>
            </a:r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1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1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1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100" b="0" i="0" u="sng" dirty="0">
                <a:solidFill>
                  <a:srgbClr val="002060"/>
                </a:solidFill>
                <a:effectLst/>
              </a:rPr>
              <a:t>承诺</a:t>
            </a:r>
            <a:endParaRPr lang="en-US" sz="1100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90E4A66-D0D2-5986-6C6B-DF70F3DBB8D5}"/>
              </a:ext>
            </a:extLst>
          </p:cNvPr>
          <p:cNvCxnSpPr/>
          <p:nvPr/>
        </p:nvCxnSpPr>
        <p:spPr>
          <a:xfrm>
            <a:off x="3011938" y="5874078"/>
            <a:ext cx="5597231" cy="61879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369A96B-47DF-AF18-43FC-AF978F21D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47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AE275A-3283-A4FB-3D90-865B8726A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9" y="2871675"/>
            <a:ext cx="12192000" cy="2652433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</a:t>
            </a:r>
            <a:r>
              <a:rPr lang="en-US"/>
              <a:t> | </a:t>
            </a:r>
            <a:r>
              <a:rPr lang="zh-CN" altLang="en-US" b="0">
                <a:latin typeface="+mn-lt"/>
              </a:rPr>
              <a:t>撤单申请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9EC55-DB0D-24CA-5E66-0218EEADDA60}"/>
              </a:ext>
            </a:extLst>
          </p:cNvPr>
          <p:cNvSpPr txBox="1"/>
          <p:nvPr/>
        </p:nvSpPr>
        <p:spPr>
          <a:xfrm>
            <a:off x="230470" y="1167535"/>
            <a:ext cx="11324659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200" dirty="0">
                <a:latin typeface="Grandview" panose="020B0502040204020203" pitchFamily="34" charset="0"/>
              </a:rPr>
              <a:t>如果有撤单申请，您将需要对该申请作出回应。</a:t>
            </a:r>
            <a:endParaRPr lang="en-US" sz="1200" dirty="0">
              <a:latin typeface="Grandview" panose="020B0502040204020203" pitchFamily="34" charset="0"/>
            </a:endParaRPr>
          </a:p>
          <a:p>
            <a:endParaRPr lang="en-US" sz="12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>
                <a:latin typeface="Grandview" panose="020B0502040204020203" pitchFamily="34" charset="0"/>
              </a:rPr>
              <a:t>在“</a:t>
            </a:r>
            <a:r>
              <a:rPr lang="zh-CN" alt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撤单申请</a:t>
            </a:r>
            <a:r>
              <a:rPr lang="zh-CN" altLang="en-US" sz="1200" dirty="0">
                <a:latin typeface="Grandview" panose="020B0502040204020203" pitchFamily="34" charset="0"/>
              </a:rPr>
              <a:t>”列中，可以看到买方的撤单申请</a:t>
            </a:r>
            <a:r>
              <a:rPr lang="en-US" sz="1200" dirty="0">
                <a:latin typeface="Grandview" panose="020B0502040204020203" pitchFamily="34" charset="0"/>
              </a:rPr>
              <a:t> </a:t>
            </a:r>
            <a:r>
              <a:rPr lang="en-US" sz="12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>
                <a:latin typeface="Grandview" panose="020B0502040204020203" pitchFamily="34" charset="0"/>
              </a:rPr>
              <a:t>请在下拉列表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zh-CN" altLang="en-US" sz="1200" dirty="0">
                <a:latin typeface="Grandview" panose="020B0502040204020203" pitchFamily="34" charset="0"/>
              </a:rPr>
              <a:t>中将</a:t>
            </a:r>
            <a:r>
              <a:rPr lang="zh-CN" alt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撤单回复类型</a:t>
            </a:r>
            <a:r>
              <a:rPr lang="zh-CN" altLang="en-US" sz="1200" dirty="0">
                <a:latin typeface="Grandview" panose="020B0502040204020203" pitchFamily="34" charset="0"/>
              </a:rPr>
              <a:t>更新为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同意撤销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zh-CN" altLang="en-US" sz="1200" dirty="0">
                <a:latin typeface="Grandview" panose="020B0502040204020203" pitchFamily="34" charset="0"/>
              </a:rPr>
              <a:t>或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拒绝撤销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zh-CN" altLang="en-US" sz="1200" dirty="0">
                <a:latin typeface="Grandview" panose="020B0502040204020203" pitchFamily="34" charset="0"/>
              </a:rPr>
              <a:t>，并使用“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认可</a:t>
            </a:r>
            <a:r>
              <a:rPr lang="zh-CN" altLang="en-US" sz="1200" dirty="0">
                <a:latin typeface="Grandview" panose="020B0502040204020203" pitchFamily="34" charset="0"/>
              </a:rPr>
              <a:t>”按钮</a:t>
            </a:r>
            <a:r>
              <a:rPr lang="en-US" altLang="zh-CN" sz="1200" b="1" dirty="0">
                <a:latin typeface="Grandview" panose="020B0502040204020203" pitchFamily="34" charset="0"/>
              </a:rPr>
              <a:t>(3)</a:t>
            </a:r>
            <a:r>
              <a:rPr lang="zh-CN" altLang="en-US" sz="1200" dirty="0">
                <a:latin typeface="Grandview" panose="020B0502040204020203" pitchFamily="34" charset="0"/>
              </a:rPr>
              <a:t>进行确认。</a:t>
            </a:r>
            <a:endParaRPr lang="en-US" sz="12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33146D03-D979-2966-1D52-3BFBAB9AA7D5}"/>
              </a:ext>
            </a:extLst>
          </p:cNvPr>
          <p:cNvSpPr/>
          <p:nvPr/>
        </p:nvSpPr>
        <p:spPr>
          <a:xfrm>
            <a:off x="8341777" y="53786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CEC7BB-CF55-E1A8-0C36-42096B76F1E8}"/>
              </a:ext>
            </a:extLst>
          </p:cNvPr>
          <p:cNvSpPr/>
          <p:nvPr/>
        </p:nvSpPr>
        <p:spPr>
          <a:xfrm>
            <a:off x="8192656" y="3942003"/>
            <a:ext cx="655780" cy="13106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309145DB-2801-57C3-453C-38FAF91282F3}"/>
              </a:ext>
            </a:extLst>
          </p:cNvPr>
          <p:cNvSpPr/>
          <p:nvPr/>
        </p:nvSpPr>
        <p:spPr>
          <a:xfrm>
            <a:off x="230470" y="5585836"/>
            <a:ext cx="289116" cy="209257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A6A52E-F3F3-1F81-06D1-10F5DD691488}"/>
              </a:ext>
            </a:extLst>
          </p:cNvPr>
          <p:cNvSpPr/>
          <p:nvPr/>
        </p:nvSpPr>
        <p:spPr>
          <a:xfrm>
            <a:off x="116174" y="5252609"/>
            <a:ext cx="548409" cy="2971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E174D8-991A-CF3C-BF15-28E633F5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54" y="5378672"/>
            <a:ext cx="2420799" cy="12924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C721503-939E-7DC3-36F9-F4886AAE9616}"/>
              </a:ext>
            </a:extLst>
          </p:cNvPr>
          <p:cNvSpPr/>
          <p:nvPr/>
        </p:nvSpPr>
        <p:spPr>
          <a:xfrm flipH="1">
            <a:off x="7288166" y="5639989"/>
            <a:ext cx="316881" cy="2675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9B98C17E-46A9-7B34-B0C4-3E4794032320}"/>
              </a:ext>
            </a:extLst>
          </p:cNvPr>
          <p:cNvSpPr/>
          <p:nvPr/>
        </p:nvSpPr>
        <p:spPr>
          <a:xfrm>
            <a:off x="6974564" y="61706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7BCB3C-F1E2-5BDA-87AB-15F77813945F}"/>
              </a:ext>
            </a:extLst>
          </p:cNvPr>
          <p:cNvCxnSpPr>
            <a:cxnSpLocks/>
            <a:endCxn id="22" idx="3"/>
          </p:cNvCxnSpPr>
          <p:nvPr/>
        </p:nvCxnSpPr>
        <p:spPr>
          <a:xfrm rot="5400000">
            <a:off x="8080973" y="4287619"/>
            <a:ext cx="1748463" cy="172610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344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n-lt"/>
              </a:rPr>
              <a:t>e2open</a:t>
            </a:r>
            <a:r>
              <a:rPr lang="zh-CN" altLang="en-US" dirty="0">
                <a:latin typeface="+mn-lt"/>
              </a:rPr>
              <a:t>中的供应商</a:t>
            </a:r>
            <a:r>
              <a:rPr lang="hu-HU" dirty="0">
                <a:latin typeface="+mn-lt"/>
              </a:rPr>
              <a:t> </a:t>
            </a:r>
            <a:r>
              <a:rPr lang="en-US" dirty="0">
                <a:latin typeface="+mn-lt"/>
              </a:rPr>
              <a:t>| </a:t>
            </a:r>
            <a:r>
              <a:rPr lang="hu-HU" dirty="0">
                <a:latin typeface="+mn-lt"/>
              </a:rPr>
              <a:t> </a:t>
            </a:r>
            <a:r>
              <a:rPr lang="zh-CN" altLang="en-US" dirty="0">
                <a:latin typeface="+mn-lt"/>
              </a:rPr>
              <a:t>概述</a:t>
            </a:r>
            <a:endParaRPr lang="en-US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4065511"/>
            <a:ext cx="11545454" cy="17207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e2open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是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Jabil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新的协作平台，用于标准化和数字化通信，为所有供应商提供一个系统，包含所有通信方</a:t>
            </a:r>
            <a:r>
              <a:rPr lang="zh-CN" altLang="en-US" sz="1200" b="1" dirty="0">
                <a:solidFill>
                  <a:srgbClr val="60605B"/>
                </a:solidFill>
              </a:rPr>
              <a:t>式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采购订单，交期重新安排和</a:t>
            </a:r>
            <a:r>
              <a:rPr lang="en-US" altLang="zh-CN" sz="1200" b="0" i="0" dirty="0">
                <a:effectLst/>
              </a:rPr>
              <a:t>/</a:t>
            </a:r>
            <a:r>
              <a:rPr lang="zh-CN" altLang="en-US" sz="1200" b="0" i="0" dirty="0">
                <a:effectLst/>
              </a:rPr>
              <a:t>或订单取消以及预测，这些数据通过系统信息传输，达到与供应商沟通自动化，并将其回复回写到</a:t>
            </a:r>
            <a:r>
              <a:rPr lang="en-US" altLang="zh-CN" sz="1200" b="0" i="0" dirty="0">
                <a:effectLst/>
              </a:rPr>
              <a:t>ERP</a:t>
            </a:r>
            <a:r>
              <a:rPr lang="zh-CN" altLang="en-US" sz="1200" b="0" i="0" dirty="0">
                <a:effectLst/>
              </a:rPr>
              <a:t>系统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通过积极合作，增进与供应商的合作关系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为供应商和买家提供解决短期和长期供应问题的平台，以支持风险和短缺管理</a:t>
            </a:r>
            <a:endParaRPr lang="en-US" altLang="zh-CN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200" b="1" dirty="0">
                <a:solidFill>
                  <a:schemeClr val="tx2"/>
                </a:solidFill>
              </a:rPr>
              <a:t>e2open</a:t>
            </a:r>
            <a:r>
              <a:rPr lang="zh-CN" altLang="en-US" sz="1200" b="1" dirty="0">
                <a:solidFill>
                  <a:schemeClr val="tx2"/>
                </a:solidFill>
              </a:rPr>
              <a:t>正在从</a:t>
            </a:r>
            <a:r>
              <a:rPr lang="en-US" altLang="zh-CN" sz="1200" b="1" dirty="0">
                <a:solidFill>
                  <a:schemeClr val="tx2"/>
                </a:solidFill>
              </a:rPr>
              <a:t>ERP</a:t>
            </a:r>
            <a:r>
              <a:rPr lang="zh-CN" altLang="en-US" sz="1200" b="1" dirty="0">
                <a:solidFill>
                  <a:schemeClr val="tx2"/>
                </a:solidFill>
              </a:rPr>
              <a:t>系统中读取未结订单和预测数据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将其汇总在一个容易使用的界面中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然后自动发送给供应商</a:t>
            </a:r>
            <a:endParaRPr lang="hu-HU" sz="1200" b="1" dirty="0">
              <a:solidFill>
                <a:schemeClr val="tx2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487674"/>
            <a:ext cx="9378720" cy="2506915"/>
            <a:chOff x="934301" y="1738445"/>
            <a:chExt cx="9378720" cy="2506915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输入数据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ERP</a:t>
              </a:r>
              <a:r>
                <a:rPr lang="zh-CN" altLang="en-US" dirty="0"/>
                <a:t>系统</a:t>
              </a:r>
              <a:endParaRPr lang="en-US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81600" y="1738445"/>
              <a:ext cx="1759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供应商合作</a:t>
              </a:r>
              <a:endParaRPr lang="en-US" dirty="0"/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7384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</a:t>
              </a:r>
              <a:endParaRPr lang="en-US" dirty="0"/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1150" y="310744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5180941" y="2042193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需求</a:t>
              </a:r>
              <a:endParaRPr lang="en-US" sz="1000" dirty="0"/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682826" y="2042193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5086236" y="276546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自动回写</a:t>
              </a:r>
              <a:endParaRPr lang="en-US" sz="1000" dirty="0"/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682826" y="2765460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182761C-AC89-C186-5DC1-433405E2A3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47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0" dirty="0">
                <a:solidFill>
                  <a:srgbClr val="002060"/>
                </a:solidFill>
                <a:latin typeface="Grandview"/>
              </a:rPr>
              <a:t>新的或更新的预测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en-US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EXCEL</a:t>
            </a:r>
            <a:r>
              <a:rPr lang="zh-CN" altLang="en-US" b="0" dirty="0">
                <a:solidFill>
                  <a:srgbClr val="002060"/>
                </a:solidFill>
                <a:latin typeface="Grandview"/>
              </a:rPr>
              <a:t>附件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+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/>
              </a:rPr>
              <a:t>网页链接</a:t>
            </a:r>
            <a:r>
              <a:rPr lang="en-US" sz="3200" b="0" dirty="0">
                <a:solidFill>
                  <a:srgbClr val="002060"/>
                </a:solidFill>
                <a:latin typeface="Grandview"/>
              </a:rPr>
              <a:t> |</a:t>
            </a:r>
            <a:r>
              <a:rPr lang="hu-HU" sz="3200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/>
              </a:rPr>
              <a:t>订单</a:t>
            </a:r>
            <a:endParaRPr lang="en-US" dirty="0">
              <a:solidFill>
                <a:srgbClr val="002060"/>
              </a:solidFill>
              <a:latin typeface="Grandvie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A53C-E108-4672-648B-89430177D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719713"/>
            <a:ext cx="5467927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410E5-2A37-F3B2-B4F7-141A2DE2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92" y="2504568"/>
            <a:ext cx="1618537" cy="84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737D32-BB0F-7D58-4EE4-8FC8E6B902A0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216484" y="2184150"/>
            <a:ext cx="321096" cy="319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7F0E23B-FFA0-0C1A-3853-6911B88D6FC2}"/>
              </a:ext>
            </a:extLst>
          </p:cNvPr>
          <p:cNvSpPr/>
          <p:nvPr/>
        </p:nvSpPr>
        <p:spPr>
          <a:xfrm>
            <a:off x="444500" y="5268207"/>
            <a:ext cx="11378045" cy="849986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="1" dirty="0">
                <a:latin typeface="Grandview"/>
              </a:rPr>
              <a:t>Excel &amp; </a:t>
            </a:r>
            <a:r>
              <a:rPr lang="zh-CN" altLang="en-US" sz="1400" b="1" dirty="0">
                <a:latin typeface="Grandview"/>
              </a:rPr>
              <a:t>网页链接都可以查看预测</a:t>
            </a:r>
            <a:endParaRPr lang="en-US" sz="1400" b="1" dirty="0">
              <a:latin typeface="Grandvie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Grandview" panose="020B0502040204020203" pitchFamily="34" charset="0"/>
              </a:rPr>
              <a:t>在</a:t>
            </a:r>
            <a:r>
              <a:rPr lang="en-US" altLang="zh-CN" sz="1400" b="1" u="sng" dirty="0">
                <a:latin typeface="Grandview" panose="020B0502040204020203" pitchFamily="34" charset="0"/>
              </a:rPr>
              <a:t>Excel</a:t>
            </a:r>
            <a:r>
              <a:rPr lang="zh-CN" altLang="en-US" sz="1400" dirty="0">
                <a:latin typeface="Grandview" panose="020B0502040204020203" pitchFamily="34" charset="0"/>
              </a:rPr>
              <a:t>中，您可以下载并查看未来</a:t>
            </a:r>
            <a:r>
              <a:rPr lang="en-US" altLang="zh-CN" sz="1400" dirty="0">
                <a:latin typeface="Grandview" panose="020B0502040204020203" pitchFamily="34" charset="0"/>
              </a:rPr>
              <a:t>2</a:t>
            </a:r>
            <a:r>
              <a:rPr lang="zh-CN" altLang="en-US" sz="1400" dirty="0">
                <a:latin typeface="Grandview" panose="020B0502040204020203" pitchFamily="34" charset="0"/>
              </a:rPr>
              <a:t>年的静态预测</a:t>
            </a:r>
            <a:endParaRPr lang="en-US" sz="1400" dirty="0"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Grandview"/>
              </a:rPr>
              <a:t>在</a:t>
            </a:r>
            <a:r>
              <a:rPr lang="zh-CN" altLang="en-US" sz="1400" b="1" u="sng" dirty="0">
                <a:latin typeface="Grandview"/>
              </a:rPr>
              <a:t>网页链接</a:t>
            </a:r>
            <a:r>
              <a:rPr lang="en-US" altLang="zh-CN" sz="1400" b="1" u="sng" dirty="0">
                <a:latin typeface="Grandview"/>
              </a:rPr>
              <a:t>(1)</a:t>
            </a:r>
            <a:r>
              <a:rPr lang="zh-CN" altLang="en-US" sz="1400" dirty="0">
                <a:latin typeface="Grandview"/>
              </a:rPr>
              <a:t>中，您可以看到未来可见的动态预测</a:t>
            </a:r>
            <a:endParaRPr lang="en-US" sz="1400" dirty="0">
              <a:latin typeface="Grandview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25EDBC-034E-502C-8E1C-7C16E661F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429" y="1719713"/>
            <a:ext cx="5796116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decagon 15">
            <a:extLst>
              <a:ext uri="{FF2B5EF4-FFF2-40B4-BE49-F238E27FC236}">
                <a16:creationId xmlns:a16="http://schemas.microsoft.com/office/drawing/2014/main" id="{BED46613-45D3-C090-03CF-7DC64E2A348E}"/>
              </a:ext>
            </a:extLst>
          </p:cNvPr>
          <p:cNvSpPr/>
          <p:nvPr/>
        </p:nvSpPr>
        <p:spPr>
          <a:xfrm>
            <a:off x="9500379" y="3528859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984B06F-5F7C-1A4D-88DF-2BF9B4D91BF7}"/>
              </a:ext>
            </a:extLst>
          </p:cNvPr>
          <p:cNvSpPr/>
          <p:nvPr/>
        </p:nvSpPr>
        <p:spPr>
          <a:xfrm>
            <a:off x="9446078" y="3306535"/>
            <a:ext cx="272142" cy="1814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1842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0E34B-181E-778F-ED1F-48FD202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订单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 | </a:t>
            </a:r>
            <a:r>
              <a:rPr lang="zh-CN" altLang="en-US" dirty="0">
                <a:latin typeface="Grandview" panose="020B0502040204020203" pitchFamily="34" charset="0"/>
              </a:rPr>
              <a:t>网页链接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5EE70-281D-D87E-43D9-A6792304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171"/>
            <a:ext cx="12192000" cy="4419600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06544B2E-399E-1D30-1BD0-07B13631FF59}"/>
              </a:ext>
            </a:extLst>
          </p:cNvPr>
          <p:cNvSpPr/>
          <p:nvPr/>
        </p:nvSpPr>
        <p:spPr>
          <a:xfrm>
            <a:off x="100769" y="987038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chemeClr val="tx1"/>
                </a:solidFill>
              </a:rPr>
              <a:t>After </a:t>
            </a:r>
            <a:r>
              <a:rPr lang="hu-HU" sz="1400" b="1" dirty="0">
                <a:solidFill>
                  <a:schemeClr val="tx1"/>
                </a:solidFill>
              </a:rPr>
              <a:t>click the LINK in the email Alert</a:t>
            </a:r>
            <a:r>
              <a:rPr lang="hu-HU" sz="1400" dirty="0">
                <a:solidFill>
                  <a:schemeClr val="tx1"/>
                </a:solidFill>
              </a:rPr>
              <a:t>  - &gt;you will drive to the e2o tool – simplified WEB – where you can see </a:t>
            </a:r>
            <a:r>
              <a:rPr lang="hu-HU" sz="1400" u="sng" dirty="0">
                <a:solidFill>
                  <a:schemeClr val="tx1"/>
                </a:solidFill>
              </a:rPr>
              <a:t>all Jabil Part Number Forecast/Planned PO data what Jabil Buyer released to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</a:rPr>
              <a:t>Open PO quantity (2) </a:t>
            </a:r>
            <a:r>
              <a:rPr lang="hu-HU" sz="1400" dirty="0">
                <a:solidFill>
                  <a:schemeClr val="tx1"/>
                </a:solidFill>
              </a:rPr>
              <a:t>is scheudled in weeklybuckets </a:t>
            </a:r>
            <a:r>
              <a:rPr lang="hu-HU" sz="1400" u="sng" dirty="0">
                <a:solidFill>
                  <a:schemeClr val="tx1"/>
                </a:solidFill>
              </a:rPr>
              <a:t>based on PO requetsed delivery date</a:t>
            </a:r>
            <a:r>
              <a:rPr lang="hu-HU" sz="1400" dirty="0">
                <a:solidFill>
                  <a:schemeClr val="tx1"/>
                </a:solidFill>
              </a:rPr>
              <a:t>!</a:t>
            </a:r>
          </a:p>
          <a:p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F637D2-7B0F-240E-7253-C850D5A926BB}"/>
              </a:ext>
            </a:extLst>
          </p:cNvPr>
          <p:cNvSpPr/>
          <p:nvPr/>
        </p:nvSpPr>
        <p:spPr>
          <a:xfrm>
            <a:off x="3121890" y="2007620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E310BB-3605-E8DD-2925-AC01B108161E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H="1" flipV="1">
            <a:off x="3260436" y="2229293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B425E7A-D451-6777-E011-6DF92979FAE4}"/>
              </a:ext>
            </a:extLst>
          </p:cNvPr>
          <p:cNvSpPr/>
          <p:nvPr/>
        </p:nvSpPr>
        <p:spPr>
          <a:xfrm>
            <a:off x="3302313" y="5265878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点击这里打开过滤器菜单</a:t>
            </a:r>
            <a:endParaRPr lang="en-US" sz="1050" dirty="0">
              <a:latin typeface="Grandview" panose="020B0502040204020203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B76D735-ADA7-E05A-4B8F-4EB46B69E241}"/>
              </a:ext>
            </a:extLst>
          </p:cNvPr>
          <p:cNvSpPr/>
          <p:nvPr/>
        </p:nvSpPr>
        <p:spPr>
          <a:xfrm rot="10800000">
            <a:off x="2819557" y="5188078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855EE6C5-8AD8-6CC0-D124-D3ECC158D03D}"/>
              </a:ext>
            </a:extLst>
          </p:cNvPr>
          <p:cNvSpPr/>
          <p:nvPr/>
        </p:nvSpPr>
        <p:spPr>
          <a:xfrm>
            <a:off x="5646470" y="2128362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E6304F37-0C40-95F1-35EE-7DA25AE5F59B}"/>
              </a:ext>
            </a:extLst>
          </p:cNvPr>
          <p:cNvSpPr/>
          <p:nvPr/>
        </p:nvSpPr>
        <p:spPr>
          <a:xfrm>
            <a:off x="11707652" y="212068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97A2-E69C-ED0C-F020-C832835345D6}"/>
              </a:ext>
            </a:extLst>
          </p:cNvPr>
          <p:cNvSpPr/>
          <p:nvPr/>
        </p:nvSpPr>
        <p:spPr>
          <a:xfrm>
            <a:off x="5970019" y="2250330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773EE5-E915-5903-E2FD-6834DC7540F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372205" y="1896725"/>
            <a:ext cx="1083209" cy="3824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AE05DA20-E0F4-99DF-D045-C37E8FDFD176}"/>
              </a:ext>
            </a:extLst>
          </p:cNvPr>
          <p:cNvSpPr/>
          <p:nvPr/>
        </p:nvSpPr>
        <p:spPr>
          <a:xfrm>
            <a:off x="-15001" y="1051693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点击电子邮件通知中的链接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后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-&gt;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您将会去到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e2o-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简化的网页中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–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在这里可以看到捷普采购员发布给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您的所有捷普物料号预测</a:t>
            </a:r>
            <a:r>
              <a:rPr lang="en-US" altLang="zh-CN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/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计划订单数据</a:t>
            </a:r>
            <a:endParaRPr lang="en-US" sz="1400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未结订单数量</a:t>
            </a:r>
            <a:r>
              <a:rPr lang="en-US" altLang="zh-CN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是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根据订单要求的交付日期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按周安排的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</a:p>
          <a:p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C5313E8E-BDF0-7784-EA2B-36280454CC61}"/>
              </a:ext>
            </a:extLst>
          </p:cNvPr>
          <p:cNvSpPr/>
          <p:nvPr/>
        </p:nvSpPr>
        <p:spPr>
          <a:xfrm>
            <a:off x="5723002" y="3184398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9FCE73DA-D56F-4A64-DD7D-769C3412C711}"/>
              </a:ext>
            </a:extLst>
          </p:cNvPr>
          <p:cNvSpPr/>
          <p:nvPr/>
        </p:nvSpPr>
        <p:spPr>
          <a:xfrm>
            <a:off x="5927889" y="3450789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C6EFF4-3426-9EDE-E12B-FF691A5F9A42}"/>
              </a:ext>
            </a:extLst>
          </p:cNvPr>
          <p:cNvSpPr/>
          <p:nvPr/>
        </p:nvSpPr>
        <p:spPr>
          <a:xfrm>
            <a:off x="5658691" y="3521753"/>
            <a:ext cx="291259" cy="201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D93AE12B-F2E8-D0DA-FBE3-5A106E41202C}"/>
              </a:ext>
            </a:extLst>
          </p:cNvPr>
          <p:cNvSpPr/>
          <p:nvPr/>
        </p:nvSpPr>
        <p:spPr>
          <a:xfrm>
            <a:off x="5294453" y="3805614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22277211-9643-648B-3F71-21C1D934A922}"/>
              </a:ext>
            </a:extLst>
          </p:cNvPr>
          <p:cNvSpPr/>
          <p:nvPr/>
        </p:nvSpPr>
        <p:spPr>
          <a:xfrm>
            <a:off x="6030614" y="2649831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66DEA5-1D93-E868-E681-D8BEBDAB03F1}"/>
              </a:ext>
            </a:extLst>
          </p:cNvPr>
          <p:cNvSpPr/>
          <p:nvPr/>
        </p:nvSpPr>
        <p:spPr>
          <a:xfrm>
            <a:off x="4515117" y="3770627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8CDA4-EB47-C50B-6477-16E2A91274B1}"/>
              </a:ext>
            </a:extLst>
          </p:cNvPr>
          <p:cNvSpPr/>
          <p:nvPr/>
        </p:nvSpPr>
        <p:spPr>
          <a:xfrm>
            <a:off x="6030614" y="3752132"/>
            <a:ext cx="5003818" cy="166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0D00CE-4D9F-CDB5-280C-085B08CA41C5}"/>
              </a:ext>
            </a:extLst>
          </p:cNvPr>
          <p:cNvSpPr/>
          <p:nvPr/>
        </p:nvSpPr>
        <p:spPr>
          <a:xfrm>
            <a:off x="4570535" y="3234945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9E3B4172-26A4-6202-C4FE-DA9408E6EA62}"/>
              </a:ext>
            </a:extLst>
          </p:cNvPr>
          <p:cNvSpPr/>
          <p:nvPr/>
        </p:nvSpPr>
        <p:spPr>
          <a:xfrm>
            <a:off x="5260647" y="4910309"/>
            <a:ext cx="6539346" cy="147476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您可以在这里添加预测</a:t>
            </a:r>
            <a:r>
              <a:rPr lang="en-US" sz="1100" dirty="0">
                <a:latin typeface="Grandview" panose="020B0502040204020203" pitchFamily="34" charset="0"/>
              </a:rPr>
              <a:t>/</a:t>
            </a:r>
            <a:r>
              <a:rPr lang="zh-CN" altLang="en-US" sz="1100" dirty="0">
                <a:latin typeface="Grandview" panose="020B0502040204020203" pitchFamily="34" charset="0"/>
              </a:rPr>
              <a:t>计划订单的确认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1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单击打开</a:t>
            </a:r>
            <a:r>
              <a:rPr lang="en-US" altLang="zh-CN" sz="1100" dirty="0">
                <a:latin typeface="Grandview" panose="020B0502040204020203" pitchFamily="34" charset="0"/>
              </a:rPr>
              <a:t>PO</a:t>
            </a:r>
            <a:r>
              <a:rPr lang="zh-CN" altLang="en-US" sz="1100" dirty="0">
                <a:latin typeface="Grandview" panose="020B0502040204020203" pitchFamily="34" charset="0"/>
              </a:rPr>
              <a:t>号以查看打开</a:t>
            </a:r>
            <a:r>
              <a:rPr lang="en-US" altLang="zh-CN" sz="1100" dirty="0">
                <a:latin typeface="Grandview" panose="020B0502040204020203" pitchFamily="34" charset="0"/>
              </a:rPr>
              <a:t>PO</a:t>
            </a:r>
            <a:r>
              <a:rPr lang="zh-CN" altLang="en-US" sz="1100" dirty="0">
                <a:latin typeface="Grandview" panose="020B0502040204020203" pitchFamily="34" charset="0"/>
              </a:rPr>
              <a:t>的详细信息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(2) - </a:t>
            </a:r>
            <a:r>
              <a:rPr lang="zh-CN" altLang="en-US" sz="1100" dirty="0">
                <a:latin typeface="Grandview" panose="020B0502040204020203" pitchFamily="34" charset="0"/>
              </a:rPr>
              <a:t>过期订单数据也包括在内</a:t>
            </a:r>
            <a:endParaRPr lang="en-US" sz="11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latin typeface="Grandview" panose="020B0502040204020203" pitchFamily="34" charset="0"/>
              </a:rPr>
              <a:t>净预测</a:t>
            </a:r>
            <a:r>
              <a:rPr lang="hu-HU" sz="1100" b="1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=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预测计划订单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预测加载后当天新下的订单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动态区域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实际数据的更新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  <a:r>
              <a:rPr lang="hu-HU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(3)</a:t>
            </a:r>
            <a:r>
              <a:rPr lang="en-US" sz="1100" b="1" dirty="0">
                <a:latin typeface="Grandview" panose="020B0502040204020203" pitchFamily="34" charset="0"/>
              </a:rPr>
              <a:t> </a:t>
            </a:r>
            <a:endParaRPr lang="en-US" sz="1100" b="1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过期需求</a:t>
            </a:r>
            <a:r>
              <a:rPr lang="zh-CN" altLang="en-US" sz="1100" dirty="0">
                <a:effectLst/>
              </a:rPr>
              <a:t>总是在本周合并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总数</a:t>
            </a:r>
            <a:r>
              <a:rPr lang="zh-CN" altLang="en-US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是基于完整的数据计算的，独立于顶部设置的日历视图</a:t>
            </a:r>
            <a:r>
              <a:rPr lang="en-US" altLang="zh-CN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汇总数量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包括所有的需求和订单数据基于顶部设置的日历视图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(6)</a:t>
            </a: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>
              <a:latin typeface="Grandview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C5C27B-9BD7-7FA9-B0E5-7DAF451EA375}"/>
              </a:ext>
            </a:extLst>
          </p:cNvPr>
          <p:cNvSpPr/>
          <p:nvPr/>
        </p:nvSpPr>
        <p:spPr>
          <a:xfrm>
            <a:off x="5646470" y="2330223"/>
            <a:ext cx="291259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477F3B-D07F-18F6-EEF6-C78561518E6A}"/>
              </a:ext>
            </a:extLst>
          </p:cNvPr>
          <p:cNvSpPr/>
          <p:nvPr/>
        </p:nvSpPr>
        <p:spPr>
          <a:xfrm>
            <a:off x="11523756" y="2299841"/>
            <a:ext cx="552474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18642-627D-80B3-37C0-F96FC1BB143A}"/>
              </a:ext>
            </a:extLst>
          </p:cNvPr>
          <p:cNvSpPr/>
          <p:nvPr/>
        </p:nvSpPr>
        <p:spPr>
          <a:xfrm>
            <a:off x="8455414" y="1565368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b="1" dirty="0">
                <a:latin typeface="Grandview" panose="020B0502040204020203" pitchFamily="34" charset="0"/>
              </a:rPr>
              <a:t>日历</a:t>
            </a:r>
            <a:endParaRPr lang="hu-HU" sz="1050" b="1" dirty="0">
              <a:latin typeface="Grandview" panose="020B0502040204020203" pitchFamily="34" charset="0"/>
            </a:endParaRPr>
          </a:p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要更改日历日期和视图</a:t>
            </a:r>
            <a:r>
              <a:rPr lang="hu-HU" sz="1050" dirty="0">
                <a:latin typeface="Grandview" panose="020B0502040204020203" pitchFamily="34" charset="0"/>
              </a:rPr>
              <a:t> –&gt; 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单击链接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可见月度或季度视图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)</a:t>
            </a:r>
            <a:endParaRPr lang="en-US" sz="105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CE501E-48AC-1DA8-17F6-92E456687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9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42BF-A753-5E93-D66F-9966586F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059"/>
            <a:ext cx="11488558" cy="98682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计划协议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网页链接</a:t>
            </a:r>
            <a:endParaRPr lang="en-US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4712400F-B4E0-72C9-D62F-46DB969BB107}"/>
              </a:ext>
            </a:extLst>
          </p:cNvPr>
          <p:cNvSpPr/>
          <p:nvPr/>
        </p:nvSpPr>
        <p:spPr>
          <a:xfrm>
            <a:off x="0" y="947834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点击电子邮件通知中的链接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后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- &gt;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您将会去到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e2o-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简化的网页中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在这里可以看到捷普采购员发布给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您的所有捷普物料号预测</a:t>
            </a:r>
            <a:r>
              <a:rPr lang="en-US" altLang="zh-CN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/ SA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固定数据</a:t>
            </a:r>
            <a:endParaRPr lang="hu-HU" sz="1400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JIT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固定数量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 (1)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是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根据订单要求的交付日期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按周安排的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5A14-D3EF-05D5-F1A7-D59C3A57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62"/>
            <a:ext cx="12192000" cy="449178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B1882E-48AE-9F60-C767-A0B73B1B47C3}"/>
              </a:ext>
            </a:extLst>
          </p:cNvPr>
          <p:cNvSpPr/>
          <p:nvPr/>
        </p:nvSpPr>
        <p:spPr>
          <a:xfrm>
            <a:off x="6096000" y="2410367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4C47D-25CC-7568-16B6-FEB4E35B479F}"/>
              </a:ext>
            </a:extLst>
          </p:cNvPr>
          <p:cNvSpPr/>
          <p:nvPr/>
        </p:nvSpPr>
        <p:spPr>
          <a:xfrm>
            <a:off x="8066337" y="1694578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b="1" dirty="0">
                <a:latin typeface="Grandview" panose="020B0502040204020203" pitchFamily="34" charset="0"/>
              </a:rPr>
              <a:t>日历</a:t>
            </a:r>
            <a:endParaRPr lang="hu-HU" sz="1050" b="1" dirty="0">
              <a:latin typeface="Grandview" panose="020B0502040204020203" pitchFamily="34" charset="0"/>
            </a:endParaRPr>
          </a:p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要更改日历日期和视图</a:t>
            </a:r>
            <a:r>
              <a:rPr lang="hu-HU" sz="1050" dirty="0">
                <a:latin typeface="Grandview" panose="020B0502040204020203" pitchFamily="34" charset="0"/>
              </a:rPr>
              <a:t> –&gt; 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单击链接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可见月度或季度视图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)</a:t>
            </a:r>
            <a:endParaRPr lang="en-US" sz="1050" dirty="0">
              <a:latin typeface="Grandview" panose="020B0502040204020203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61AC08-77C0-446F-1BBD-1DC84F43B9A0}"/>
              </a:ext>
            </a:extLst>
          </p:cNvPr>
          <p:cNvCxnSpPr>
            <a:stCxn id="11" idx="1"/>
          </p:cNvCxnSpPr>
          <p:nvPr/>
        </p:nvCxnSpPr>
        <p:spPr>
          <a:xfrm flipH="1">
            <a:off x="7349198" y="2025935"/>
            <a:ext cx="717139" cy="373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7716FDF1-7E8A-3E6E-935B-6D1BA37E07CD}"/>
              </a:ext>
            </a:extLst>
          </p:cNvPr>
          <p:cNvSpPr/>
          <p:nvPr/>
        </p:nvSpPr>
        <p:spPr>
          <a:xfrm>
            <a:off x="6456205" y="306169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2F9D21-B5BD-01C0-90B7-4BB26413458A}"/>
              </a:ext>
            </a:extLst>
          </p:cNvPr>
          <p:cNvSpPr/>
          <p:nvPr/>
        </p:nvSpPr>
        <p:spPr>
          <a:xfrm>
            <a:off x="4525819" y="3195380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5ADFA06C-502D-89D9-FE55-7E9A921A956F}"/>
              </a:ext>
            </a:extLst>
          </p:cNvPr>
          <p:cNvSpPr/>
          <p:nvPr/>
        </p:nvSpPr>
        <p:spPr>
          <a:xfrm>
            <a:off x="5345567" y="355913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6068A663-22B2-C1F7-7AE1-566A9D79AA2F}"/>
              </a:ext>
            </a:extLst>
          </p:cNvPr>
          <p:cNvSpPr/>
          <p:nvPr/>
        </p:nvSpPr>
        <p:spPr>
          <a:xfrm>
            <a:off x="5345567" y="3781913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B0F53F1F-E9A6-073F-F172-F00C703FE772}"/>
              </a:ext>
            </a:extLst>
          </p:cNvPr>
          <p:cNvSpPr/>
          <p:nvPr/>
        </p:nvSpPr>
        <p:spPr>
          <a:xfrm>
            <a:off x="5755985" y="3042980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05392E-0AE3-EECD-60FC-0A21EAADABD9}"/>
              </a:ext>
            </a:extLst>
          </p:cNvPr>
          <p:cNvSpPr/>
          <p:nvPr/>
        </p:nvSpPr>
        <p:spPr>
          <a:xfrm>
            <a:off x="5755985" y="3195380"/>
            <a:ext cx="387930" cy="1620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BEF7D824-A471-4FC2-B3A1-E82348B4FFDC}"/>
              </a:ext>
            </a:extLst>
          </p:cNvPr>
          <p:cNvSpPr/>
          <p:nvPr/>
        </p:nvSpPr>
        <p:spPr>
          <a:xfrm>
            <a:off x="5163128" y="4792685"/>
            <a:ext cx="6769930" cy="14813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latin typeface="Grandview" panose="020B0502040204020203" pitchFamily="34" charset="0"/>
              </a:rPr>
              <a:t>出货承诺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zh-CN" altLang="en-US" sz="1100" dirty="0">
                <a:latin typeface="Grandview" panose="020B0502040204020203" pitchFamily="34" charset="0"/>
              </a:rPr>
              <a:t>请在这里提供确认的出货数量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b="1" dirty="0">
                <a:latin typeface="Grandview" panose="020B0502040204020203" pitchFamily="34" charset="0"/>
              </a:rPr>
              <a:t>ATP JIT (</a:t>
            </a:r>
            <a:r>
              <a:rPr lang="zh-CN" altLang="en-US" sz="1100" b="1" dirty="0">
                <a:latin typeface="Grandview" panose="020B0502040204020203" pitchFamily="34" charset="0"/>
              </a:rPr>
              <a:t>可出货量</a:t>
            </a:r>
            <a:r>
              <a:rPr 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–</a:t>
            </a:r>
            <a:r>
              <a:rPr lang="zh-CN" alt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在需求增加的情况下，可能的可用数量信息</a:t>
            </a:r>
            <a:r>
              <a:rPr 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)</a:t>
            </a:r>
            <a:r>
              <a:rPr lang="en-US" sz="1100" b="1" dirty="0">
                <a:latin typeface="Grandview" panose="020B0502040204020203" pitchFamily="34" charset="0"/>
              </a:rPr>
              <a:t> </a:t>
            </a:r>
            <a:r>
              <a:rPr lang="zh-CN" altLang="en-US" sz="1100" dirty="0">
                <a:latin typeface="Grandview" panose="020B0502040204020203" pitchFamily="34" charset="0"/>
              </a:rPr>
              <a:t>请在这里填写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1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点击</a:t>
            </a:r>
            <a:r>
              <a:rPr lang="en-US" altLang="zh-CN" sz="1100" b="1" dirty="0">
                <a:latin typeface="Grandview" panose="020B0502040204020203" pitchFamily="34" charset="0"/>
              </a:rPr>
              <a:t>JIT</a:t>
            </a:r>
            <a:r>
              <a:rPr lang="zh-CN" altLang="en-US" sz="1100" b="1" dirty="0">
                <a:latin typeface="Grandview" panose="020B0502040204020203" pitchFamily="34" charset="0"/>
              </a:rPr>
              <a:t>固定数量</a:t>
            </a:r>
            <a:r>
              <a:rPr lang="zh-CN" altLang="en-US" sz="1100" dirty="0">
                <a:latin typeface="Grandview" panose="020B0502040204020203" pitchFamily="34" charset="0"/>
              </a:rPr>
              <a:t>查看固定项详细信息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(4) - </a:t>
            </a:r>
            <a:r>
              <a:rPr lang="zh-CN" altLang="en-US" sz="1100" dirty="0">
                <a:latin typeface="Grandview" panose="020B0502040204020203" pitchFamily="34" charset="0"/>
              </a:rPr>
              <a:t>过期固定项数据也包括在内</a:t>
            </a:r>
            <a:endParaRPr lang="en-US" sz="11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过期需求</a:t>
            </a:r>
            <a:r>
              <a:rPr lang="zh-CN" altLang="en-US" sz="1100" dirty="0">
                <a:effectLst/>
              </a:rPr>
              <a:t>总是在本周合并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总数</a:t>
            </a:r>
            <a:r>
              <a:rPr lang="zh-CN" altLang="en-US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是基于完整的数据计算的，独立于顶部设置的日历视图</a:t>
            </a:r>
            <a:r>
              <a:rPr lang="en-US" altLang="zh-CN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汇总数量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包括所有的需求和订单数据基于顶部设置的日历视图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(6)</a:t>
            </a: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>
              <a:latin typeface="Grandview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3386D-B155-046A-4653-A840349E6987}"/>
              </a:ext>
            </a:extLst>
          </p:cNvPr>
          <p:cNvSpPr/>
          <p:nvPr/>
        </p:nvSpPr>
        <p:spPr>
          <a:xfrm>
            <a:off x="3048831" y="2135619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F7CE14-47AF-82B4-01AA-9F358081D546}"/>
              </a:ext>
            </a:extLst>
          </p:cNvPr>
          <p:cNvCxnSpPr>
            <a:cxnSpLocks/>
            <a:stCxn id="22" idx="0"/>
            <a:endCxn id="20" idx="2"/>
          </p:cNvCxnSpPr>
          <p:nvPr/>
        </p:nvCxnSpPr>
        <p:spPr>
          <a:xfrm flipH="1" flipV="1">
            <a:off x="3187377" y="2357292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A54347C-22A5-783B-026B-B453028F6B5D}"/>
              </a:ext>
            </a:extLst>
          </p:cNvPr>
          <p:cNvSpPr/>
          <p:nvPr/>
        </p:nvSpPr>
        <p:spPr>
          <a:xfrm>
            <a:off x="3229254" y="5393877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点击这里打开过滤器菜单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E51155A-2E03-817A-A37F-0C90D26FFCC4}"/>
              </a:ext>
            </a:extLst>
          </p:cNvPr>
          <p:cNvSpPr/>
          <p:nvPr/>
        </p:nvSpPr>
        <p:spPr>
          <a:xfrm rot="10800000">
            <a:off x="2746498" y="5316077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C8F964C1-C6F2-5DCE-D1DB-F20B3F5851C9}"/>
              </a:ext>
            </a:extLst>
          </p:cNvPr>
          <p:cNvSpPr/>
          <p:nvPr/>
        </p:nvSpPr>
        <p:spPr>
          <a:xfrm>
            <a:off x="11718331" y="231904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D6E93215-36B3-F301-BABF-8E92E7EE6A22}"/>
              </a:ext>
            </a:extLst>
          </p:cNvPr>
          <p:cNvSpPr/>
          <p:nvPr/>
        </p:nvSpPr>
        <p:spPr>
          <a:xfrm>
            <a:off x="5854700" y="2274705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5C1E70-0C13-43F6-DDC7-AE68A07DD2C5}"/>
              </a:ext>
            </a:extLst>
          </p:cNvPr>
          <p:cNvSpPr/>
          <p:nvPr/>
        </p:nvSpPr>
        <p:spPr>
          <a:xfrm>
            <a:off x="5788683" y="2438073"/>
            <a:ext cx="355231" cy="27648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7792A91-9B0E-9A3B-DBBA-4F4EAF822E08}"/>
              </a:ext>
            </a:extLst>
          </p:cNvPr>
          <p:cNvSpPr/>
          <p:nvPr/>
        </p:nvSpPr>
        <p:spPr>
          <a:xfrm>
            <a:off x="11534435" y="2487693"/>
            <a:ext cx="556796" cy="1645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50DA08-D5A1-D087-4418-A8BDF9D9E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Dodecagon 5">
            <a:extLst>
              <a:ext uri="{FF2B5EF4-FFF2-40B4-BE49-F238E27FC236}">
                <a16:creationId xmlns:a16="http://schemas.microsoft.com/office/drawing/2014/main" id="{5FDA2B8C-0650-CD97-3E9C-ADE08183A0E3}"/>
              </a:ext>
            </a:extLst>
          </p:cNvPr>
          <p:cNvSpPr/>
          <p:nvPr/>
        </p:nvSpPr>
        <p:spPr>
          <a:xfrm>
            <a:off x="6241478" y="277031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5941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A77216-8608-3B64-4CC8-1F56E8201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4" y="3880128"/>
            <a:ext cx="12192000" cy="17336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45A503-8175-E833-0A57-B5CB536E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订单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EXCEL</a:t>
            </a:r>
            <a:r>
              <a:rPr lang="zh-CN" altLang="en-US" dirty="0">
                <a:latin typeface="Grandview" panose="020B0502040204020203" pitchFamily="34" charset="0"/>
              </a:rPr>
              <a:t>附件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12BEB4-01D5-73D6-9CA7-902B0A7F89E0}"/>
              </a:ext>
            </a:extLst>
          </p:cNvPr>
          <p:cNvSpPr/>
          <p:nvPr/>
        </p:nvSpPr>
        <p:spPr>
          <a:xfrm>
            <a:off x="164591" y="1384476"/>
            <a:ext cx="11197265" cy="21992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附件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！</a:t>
            </a:r>
            <a:endParaRPr lang="en-US" sz="1400" i="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/>
              </a:rPr>
              <a:t>请遵循以下说明，并注意检查和更新</a:t>
            </a:r>
            <a:r>
              <a:rPr lang="zh-CN" altLang="en-US" sz="1400" b="1" dirty="0">
                <a:solidFill>
                  <a:srgbClr val="191EEF"/>
                </a:solidFill>
                <a:latin typeface="Grandview"/>
              </a:rPr>
              <a:t>蓝色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/>
              </a:rPr>
              <a:t>必填项！</a:t>
            </a:r>
            <a:endParaRPr lang="en-US" sz="1400" i="0" dirty="0">
              <a:solidFill>
                <a:schemeClr val="tx1"/>
              </a:solidFill>
              <a:effectLst/>
              <a:latin typeface="Grandview"/>
            </a:endParaRPr>
          </a:p>
          <a:p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承诺</a:t>
            </a:r>
            <a:r>
              <a:rPr lang="zh-CN" altLang="en-US" sz="1400" i="0" u="sng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数据项</a:t>
            </a:r>
            <a:r>
              <a:rPr 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您可以看到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消耗承诺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只有这是可以接受的，请不要更改！</a:t>
            </a:r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承诺数量和承诺日期</a:t>
            </a:r>
            <a:r>
              <a:rPr 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(2):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不可以为空 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请在此处填写可用数量和日期信息。</a:t>
            </a:r>
            <a:endParaRPr lang="en-US" sz="1400" b="1" u="sng" dirty="0">
              <a:solidFill>
                <a:srgbClr val="002060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在第一栏使用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#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字符前缀</a:t>
            </a:r>
            <a:r>
              <a:rPr 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(3)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或者从文件中删除行，就可以从回复中排除一行！</a:t>
            </a:r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299BE3-C82F-7362-BD3B-3FE4E35A82B5}"/>
              </a:ext>
            </a:extLst>
          </p:cNvPr>
          <p:cNvGrpSpPr/>
          <p:nvPr/>
        </p:nvGrpSpPr>
        <p:grpSpPr>
          <a:xfrm>
            <a:off x="742224" y="4126607"/>
            <a:ext cx="10201163" cy="1110416"/>
            <a:chOff x="332740" y="4207311"/>
            <a:chExt cx="10201163" cy="1110416"/>
          </a:xfrm>
        </p:grpSpPr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FCC18D00-99C2-AF51-C1AB-C3205D01B243}"/>
                </a:ext>
              </a:extLst>
            </p:cNvPr>
            <p:cNvSpPr/>
            <p:nvPr/>
          </p:nvSpPr>
          <p:spPr>
            <a:xfrm>
              <a:off x="9037001" y="5121723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A4254D9E-E3B3-EC20-2118-E81250901C65}"/>
                </a:ext>
              </a:extLst>
            </p:cNvPr>
            <p:cNvSpPr/>
            <p:nvPr/>
          </p:nvSpPr>
          <p:spPr>
            <a:xfrm>
              <a:off x="10322575" y="420731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8FB4D9C-3F7F-3FCA-24F1-0FD6BCACD99E}"/>
                </a:ext>
              </a:extLst>
            </p:cNvPr>
            <p:cNvSpPr/>
            <p:nvPr/>
          </p:nvSpPr>
          <p:spPr>
            <a:xfrm>
              <a:off x="332740" y="4869727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162D2D-D87D-B794-D512-017E8264040D}"/>
              </a:ext>
            </a:extLst>
          </p:cNvPr>
          <p:cNvSpPr/>
          <p:nvPr/>
        </p:nvSpPr>
        <p:spPr>
          <a:xfrm>
            <a:off x="0" y="3907143"/>
            <a:ext cx="637310" cy="10962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F8B4E-CBA7-9F6B-3141-3F330D36DE46}"/>
              </a:ext>
            </a:extLst>
          </p:cNvPr>
          <p:cNvSpPr/>
          <p:nvPr/>
        </p:nvSpPr>
        <p:spPr>
          <a:xfrm>
            <a:off x="9769773" y="4372818"/>
            <a:ext cx="2135900" cy="2678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43E94-0B4A-0B34-DE17-BF3D6FD6EF3D}"/>
              </a:ext>
            </a:extLst>
          </p:cNvPr>
          <p:cNvSpPr txBox="1"/>
          <p:nvPr/>
        </p:nvSpPr>
        <p:spPr>
          <a:xfrm>
            <a:off x="266192" y="5605360"/>
            <a:ext cx="11011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23130"/>
                </a:solidFill>
                <a:latin typeface="Grandview" panose="020B0502040204020203" pitchFamily="34" charset="0"/>
              </a:rPr>
              <a:t>注意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如果您想在同一周内发送新的</a:t>
            </a:r>
            <a:r>
              <a:rPr lang="zh-CN" altLang="en-US" dirty="0">
                <a:solidFill>
                  <a:srgbClr val="323130"/>
                </a:solidFill>
                <a:latin typeface="Grandview" panose="020B0502040204020203" pitchFamily="34" charset="0"/>
              </a:rPr>
              <a:t>预测确认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，请将之前确认的数量改为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0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以删除上一次确认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 !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然后再提交新的确认。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7E67-3479-1B2A-320F-AB2D36C0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19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F584A4-C6EA-1A0C-F874-A2DC6B43A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49389"/>
            <a:ext cx="12192000" cy="1412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EBA117-5109-69CB-5BA9-22B62CB5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计划协议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 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EXCEL</a:t>
            </a:r>
            <a:r>
              <a:rPr lang="zh-CN" altLang="en-US" dirty="0">
                <a:latin typeface="Grandview" panose="020B0502040204020203" pitchFamily="34" charset="0"/>
              </a:rPr>
              <a:t>附件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BE16A3F-2078-41E8-1EAD-C71F5D671F73}"/>
              </a:ext>
            </a:extLst>
          </p:cNvPr>
          <p:cNvSpPr/>
          <p:nvPr/>
        </p:nvSpPr>
        <p:spPr>
          <a:xfrm>
            <a:off x="100768" y="1310388"/>
            <a:ext cx="11990464" cy="26873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附件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！</a:t>
            </a:r>
            <a:endParaRPr lang="en-US" altLang="zh-CN" sz="1400" i="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请遵循以下说明，并注意检查和更新</a:t>
            </a:r>
            <a:r>
              <a:rPr lang="zh-CN" altLang="en-US" sz="1400" b="1" i="0" dirty="0">
                <a:solidFill>
                  <a:srgbClr val="191EEF"/>
                </a:solidFill>
                <a:effectLst/>
                <a:latin typeface="Grandview" panose="020B0502040204020203" pitchFamily="34" charset="0"/>
              </a:rPr>
              <a:t>蓝色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必填项</a:t>
            </a:r>
            <a:r>
              <a:rPr 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！</a:t>
            </a:r>
            <a:endParaRPr lang="en-US" sz="1400" i="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承诺数据项</a:t>
            </a:r>
            <a:r>
              <a:rPr lang="hu-HU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您可以看到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当前固定项预测栏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消耗确认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SA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’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只有这是可以接受的，请不要更改！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当前预测栏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: ‚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ATPJIT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’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只有这是可以接受的，请不要更改！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lvl="1"/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(ATPJIT</a:t>
            </a:r>
            <a:r>
              <a:rPr lang="zh-CN" altLang="en-US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意思是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对及时需求的可承诺数量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)</a:t>
            </a:r>
          </a:p>
          <a:p>
            <a:pPr lvl="1"/>
            <a:endParaRPr lang="hu-HU" sz="1400" b="1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承诺数量和承诺日期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(3):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不可以为空 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请在此处填写可用数量和日期信息。</a:t>
            </a:r>
            <a:endParaRPr lang="hu-HU" sz="1400" b="1" u="sng" dirty="0">
              <a:solidFill>
                <a:srgbClr val="002060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在第一栏使用</a:t>
            </a:r>
            <a:r>
              <a:rPr lang="en-US" altLang="zh-CN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#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字符前缀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(4)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或者从文件中删除行，就可以从回复中排除一行！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611DF-409E-53D6-7579-30821DD4E587}"/>
              </a:ext>
            </a:extLst>
          </p:cNvPr>
          <p:cNvGrpSpPr/>
          <p:nvPr/>
        </p:nvGrpSpPr>
        <p:grpSpPr>
          <a:xfrm>
            <a:off x="563419" y="3905471"/>
            <a:ext cx="10596365" cy="1607461"/>
            <a:chOff x="548967" y="4076319"/>
            <a:chExt cx="10596365" cy="160746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E17C-59FA-E510-5479-54B4577CABE8}"/>
                </a:ext>
              </a:extLst>
            </p:cNvPr>
            <p:cNvGrpSpPr/>
            <p:nvPr/>
          </p:nvGrpSpPr>
          <p:grpSpPr>
            <a:xfrm>
              <a:off x="6511153" y="4076319"/>
              <a:ext cx="4634179" cy="1607461"/>
              <a:chOff x="6536053" y="3927732"/>
              <a:chExt cx="4560814" cy="1560821"/>
            </a:xfrm>
          </p:grpSpPr>
          <p:sp>
            <p:nvSpPr>
              <p:cNvPr id="19" name="Dodecagon 18">
                <a:extLst>
                  <a:ext uri="{FF2B5EF4-FFF2-40B4-BE49-F238E27FC236}">
                    <a16:creationId xmlns:a16="http://schemas.microsoft.com/office/drawing/2014/main" id="{B77234FA-4356-A5FC-3881-1629FD6F3D35}"/>
                  </a:ext>
                </a:extLst>
              </p:cNvPr>
              <p:cNvSpPr/>
              <p:nvPr/>
            </p:nvSpPr>
            <p:spPr>
              <a:xfrm>
                <a:off x="6556450" y="4849595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sp>
            <p:nvSpPr>
              <p:cNvPr id="20" name="Dodecagon 19">
                <a:extLst>
                  <a:ext uri="{FF2B5EF4-FFF2-40B4-BE49-F238E27FC236}">
                    <a16:creationId xmlns:a16="http://schemas.microsoft.com/office/drawing/2014/main" id="{44096CB1-15C6-0AD9-1E8A-152D04629008}"/>
                  </a:ext>
                </a:extLst>
              </p:cNvPr>
              <p:cNvSpPr/>
              <p:nvPr/>
            </p:nvSpPr>
            <p:spPr>
              <a:xfrm>
                <a:off x="6536053" y="5292549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21" name="Dodecagon 20">
                <a:extLst>
                  <a:ext uri="{FF2B5EF4-FFF2-40B4-BE49-F238E27FC236}">
                    <a16:creationId xmlns:a16="http://schemas.microsoft.com/office/drawing/2014/main" id="{333E9408-F121-1849-5CE0-5DEA64FAADF7}"/>
                  </a:ext>
                </a:extLst>
              </p:cNvPr>
              <p:cNvSpPr/>
              <p:nvPr/>
            </p:nvSpPr>
            <p:spPr>
              <a:xfrm>
                <a:off x="10859264" y="3927732"/>
                <a:ext cx="237603" cy="248555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3</a:t>
                </a:r>
                <a:endParaRPr lang="en-US" sz="1200" dirty="0"/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B70B1B5-A89B-3A77-C475-FA9875C5FC6A}"/>
                </a:ext>
              </a:extLst>
            </p:cNvPr>
            <p:cNvSpPr/>
            <p:nvPr/>
          </p:nvSpPr>
          <p:spPr>
            <a:xfrm>
              <a:off x="548967" y="5025729"/>
              <a:ext cx="275897" cy="22991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ABBB3C-B4E5-F25A-E1EF-E17079C29DCB}"/>
              </a:ext>
            </a:extLst>
          </p:cNvPr>
          <p:cNvSpPr txBox="1"/>
          <p:nvPr/>
        </p:nvSpPr>
        <p:spPr>
          <a:xfrm>
            <a:off x="1065553" y="5672302"/>
            <a:ext cx="10060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23130"/>
                </a:solidFill>
                <a:latin typeface="Grandview" panose="020B0502040204020203" pitchFamily="34" charset="0"/>
              </a:rPr>
              <a:t>注意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如果您想在同一周内发送新的</a:t>
            </a:r>
            <a:r>
              <a:rPr lang="zh-CN" altLang="en-US" dirty="0">
                <a:solidFill>
                  <a:srgbClr val="323130"/>
                </a:solidFill>
                <a:latin typeface="Grandview" panose="020B0502040204020203" pitchFamily="34" charset="0"/>
              </a:rPr>
              <a:t>预测确认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，请将之前确认的数量改为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0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以删除上一次确认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 !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然后再提交新的确认。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F21F9-3CC4-534D-F084-2C3224775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82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访问供应商门户网站获取更多信息</a:t>
            </a:r>
            <a:r>
              <a:rPr lang="en-US" dirty="0"/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en-US" altLang="zh-CN" dirty="0"/>
              <a:t>e2open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</a:t>
            </a:r>
            <a:r>
              <a:rPr lang="zh-CN" altLang="en-US" dirty="0"/>
              <a:t>供应商类型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457979" y="1127988"/>
            <a:ext cx="5037145" cy="432000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在</a:t>
            </a:r>
            <a:r>
              <a:rPr lang="en-US" altLang="zh-CN" dirty="0"/>
              <a:t>e2open</a:t>
            </a:r>
            <a:r>
              <a:rPr lang="zh-CN" altLang="en-US" dirty="0"/>
              <a:t>中，我们有两种类型的供应商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>
                <a:latin typeface="Grandview" panose="020B0502040204020203" pitchFamily="34" charset="0"/>
              </a:rPr>
              <a:t>基于电子邮件交流的供应商</a:t>
            </a:r>
            <a:endParaRPr lang="zh-CN" alt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门户供应商</a:t>
            </a: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基于电子邮件的供应商</a:t>
            </a:r>
            <a:r>
              <a:rPr lang="en-US" altLang="zh-CN" sz="1600" dirty="0"/>
              <a:t>-</a:t>
            </a:r>
            <a:r>
              <a:rPr lang="zh-CN" altLang="en-US" sz="1600" dirty="0"/>
              <a:t>没有权限直接访问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无需注册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一次性通行证访问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有</a:t>
            </a:r>
            <a:r>
              <a:rPr lang="en-US" altLang="zh-CN" sz="1600" dirty="0"/>
              <a:t>3</a:t>
            </a:r>
            <a:r>
              <a:rPr lang="zh-CN" altLang="en-US" sz="1600" dirty="0"/>
              <a:t>个通信选项</a:t>
            </a:r>
            <a:r>
              <a:rPr lang="en-US" altLang="zh-CN" sz="1600" dirty="0"/>
              <a:t>-</a:t>
            </a:r>
            <a:r>
              <a:rPr lang="zh-CN" altLang="en-US" sz="1600" dirty="0"/>
              <a:t>详细可见下页</a:t>
            </a: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可以直接访问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Jabil</a:t>
            </a:r>
            <a:r>
              <a:rPr lang="zh-CN" altLang="en-US" sz="1600" dirty="0"/>
              <a:t>发送邀请并要求注册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直接在门户网站中进行</a:t>
            </a:r>
            <a:r>
              <a:rPr lang="en-US" sz="1600" dirty="0"/>
              <a:t>PO</a:t>
            </a:r>
            <a:r>
              <a:rPr lang="zh-CN" altLang="en-US" sz="1600" dirty="0"/>
              <a:t>确认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在门户网站上可见预测，订单和收货状态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220422" y="997168"/>
            <a:ext cx="1193311" cy="231895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cxnSpLocks/>
            <a:stCxn id="6" idx="2"/>
            <a:endCxn id="7" idx="2"/>
          </p:cNvCxnSpPr>
          <p:nvPr/>
        </p:nvCxnSpPr>
        <p:spPr>
          <a:xfrm rot="16200000" flipH="1">
            <a:off x="6416366" y="1120173"/>
            <a:ext cx="1193310" cy="207293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5200141-4157-EC2A-D39D-D1B8C3A5E5A5}"/>
              </a:ext>
            </a:extLst>
          </p:cNvPr>
          <p:cNvSpPr txBox="1"/>
          <p:nvPr/>
        </p:nvSpPr>
        <p:spPr>
          <a:xfrm>
            <a:off x="3047215" y="3246690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基于电子邮件交流的供应商</a:t>
            </a:r>
          </a:p>
        </p:txBody>
      </p:sp>
    </p:spTree>
    <p:extLst>
      <p:ext uri="{BB962C8B-B14F-4D97-AF65-F5344CB8AC3E}">
        <p14:creationId xmlns:p14="http://schemas.microsoft.com/office/powerpoint/2010/main" val="87265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hu-HU" dirty="0"/>
              <a:t>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zh-CN" altLang="en-US" dirty="0"/>
              <a:t>合作方案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/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noProof="0" dirty="0">
                          <a:solidFill>
                            <a:schemeClr val="bg1"/>
                          </a:solidFill>
                        </a:rPr>
                        <a:t>简单的网页链接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Excel</a:t>
                      </a:r>
                      <a:r>
                        <a:rPr lang="zh-CN" altLang="en-US" sz="1600" noProof="0" dirty="0"/>
                        <a:t>附件</a:t>
                      </a:r>
                    </a:p>
                    <a:p>
                      <a:r>
                        <a:rPr lang="en-US" altLang="zh-CN" sz="1600" noProof="0" dirty="0"/>
                        <a:t>+ </a:t>
                      </a:r>
                      <a:r>
                        <a:rPr lang="zh-CN" altLang="en-US" sz="1600" noProof="0" dirty="0"/>
                        <a:t>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noProof="0" dirty="0"/>
                        <a:t>电子邮件正文信息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在自动电子邮件中使用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简单的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UI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登录门户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从系统电子邮件中打开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excel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附件</a:t>
                      </a:r>
                      <a:r>
                        <a:rPr lang="en-US" altLang="zh-CN" sz="1200" b="0" noProof="0" dirty="0"/>
                        <a:t>/</a:t>
                      </a:r>
                      <a:r>
                        <a:rPr lang="zh-CN" altLang="en-US" sz="1200" b="0" noProof="0" dirty="0"/>
                        <a:t>与现有模式相同，查看每周</a:t>
                      </a:r>
                      <a:r>
                        <a:rPr lang="en-US" altLang="zh-CN" sz="1200" b="0" noProof="0" dirty="0"/>
                        <a:t>OOR</a:t>
                      </a:r>
                      <a:endParaRPr lang="en-US" sz="1200" b="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或从电子邮件中使用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简化的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WEB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b="0" noProof="0" dirty="0"/>
                        <a:t>登录门户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将确认</a:t>
                      </a:r>
                      <a:r>
                        <a:rPr lang="en-US" altLang="zh-CN" sz="1200" b="0" noProof="0" dirty="0"/>
                        <a:t>(</a:t>
                      </a:r>
                      <a:r>
                        <a:rPr lang="zh-CN" altLang="en-US" sz="1200" b="0" noProof="0" dirty="0"/>
                        <a:t>日期和数量</a:t>
                      </a:r>
                      <a:r>
                        <a:rPr lang="en-US" altLang="zh-CN" sz="1200" b="0" noProof="0" dirty="0"/>
                        <a:t>)</a:t>
                      </a:r>
                      <a:r>
                        <a:rPr lang="zh-CN" altLang="en-US" sz="1200" b="0" noProof="0" dirty="0"/>
                        <a:t>嵌入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电子邮件正文文本的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HTML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表格</a:t>
                      </a:r>
                      <a:r>
                        <a:rPr lang="zh-CN" altLang="en-US" sz="1200" b="0" noProof="0" dirty="0"/>
                        <a:t>，并发回</a:t>
                      </a:r>
                      <a:endParaRPr lang="en-US" sz="1200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权限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通知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回复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kern="1200" dirty="0">
                <a:solidFill>
                  <a:srgbClr val="002060"/>
                </a:solidFill>
              </a:rPr>
              <a:t>注意 </a:t>
            </a:r>
            <a:r>
              <a:rPr lang="en-US" altLang="zh-CN" sz="1800" kern="1200" dirty="0">
                <a:solidFill>
                  <a:srgbClr val="002060"/>
                </a:solidFill>
              </a:rPr>
              <a:t>: </a:t>
            </a:r>
            <a:r>
              <a:rPr lang="zh-CN" altLang="en-US" sz="1800" kern="1200" dirty="0">
                <a:solidFill>
                  <a:srgbClr val="002060"/>
                </a:solidFill>
              </a:rPr>
              <a:t>一次性通行证在</a:t>
            </a:r>
            <a:r>
              <a:rPr lang="en-US" altLang="zh-CN" sz="1800" kern="1200" dirty="0">
                <a:solidFill>
                  <a:srgbClr val="002060"/>
                </a:solidFill>
              </a:rPr>
              <a:t>72</a:t>
            </a:r>
            <a:r>
              <a:rPr lang="zh-CN" altLang="en-US" sz="1800" kern="1200" dirty="0">
                <a:solidFill>
                  <a:srgbClr val="002060"/>
                </a:solidFill>
              </a:rPr>
              <a:t>小时后过期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基于电子邮件交流的供应商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566914" y="1049987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/>
              <a:t>您将以</a:t>
            </a:r>
            <a:r>
              <a:rPr lang="zh-CN" altLang="en-US" b="1" dirty="0"/>
              <a:t>电子邮件</a:t>
            </a:r>
            <a:r>
              <a:rPr lang="zh-CN" altLang="en-US" dirty="0"/>
              <a:t>通信方式上线</a:t>
            </a:r>
            <a:r>
              <a:rPr lang="en-US" altLang="zh-CN" dirty="0"/>
              <a:t>:</a:t>
            </a:r>
            <a:r>
              <a:rPr lang="zh-CN" altLang="en-US" u="sng" dirty="0"/>
              <a:t>设置为电子邮件</a:t>
            </a:r>
            <a:r>
              <a:rPr lang="zh-CN" altLang="en-US" b="1" dirty="0"/>
              <a:t>网页链接</a:t>
            </a:r>
            <a:endParaRPr lang="en-US" b="1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3721527" y="3429000"/>
            <a:ext cx="2220845" cy="6329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stCxn id="14" idx="1"/>
            <a:endCxn id="17" idx="0"/>
          </p:cNvCxnSpPr>
          <p:nvPr/>
        </p:nvCxnSpPr>
        <p:spPr>
          <a:xfrm rot="5400000">
            <a:off x="4686178" y="1963654"/>
            <a:ext cx="1611119" cy="1319573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37" y="103694"/>
            <a:ext cx="9191134" cy="704525"/>
          </a:xfrm>
        </p:spPr>
        <p:txBody>
          <a:bodyPr/>
          <a:lstStyle/>
          <a:p>
            <a:r>
              <a:rPr lang="zh-CN" altLang="en-US" dirty="0"/>
              <a:t>通信明细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536668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系统通知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系统通信周期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供应商通知频率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根据采购员批准，系统每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小时发布一次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从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开始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000" noProof="0" dirty="0"/>
                        <a:t>根据采购员批准，您将每周收到一次此提醒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10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新订单通知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系统每天发布两次，分别为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和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12:00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noProof="0" dirty="0"/>
                        <a:t>您将每天收到两次此提醒</a:t>
                      </a:r>
                      <a:endParaRPr lang="en-US" altLang="zh-CN" sz="1000" noProof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noProof="0" dirty="0"/>
                        <a:t>(</a:t>
                      </a:r>
                      <a:r>
                        <a:rPr lang="zh-CN" altLang="en-US" sz="1000" noProof="0" dirty="0"/>
                        <a:t>仅当</a:t>
                      </a:r>
                      <a:r>
                        <a:rPr lang="en-US" altLang="zh-CN" sz="1000" noProof="0" dirty="0"/>
                        <a:t>Jabil</a:t>
                      </a:r>
                      <a:r>
                        <a:rPr lang="zh-CN" altLang="en-US" sz="1000" noProof="0" dirty="0"/>
                        <a:t>向您发送新订单时</a:t>
                      </a:r>
                      <a:r>
                        <a:rPr lang="en-US" altLang="zh-CN" sz="1000" noProof="0" dirty="0"/>
                        <a:t>)</a:t>
                      </a:r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400" dirty="0"/>
              <a:t>系统邮箱</a:t>
            </a:r>
            <a:r>
              <a:rPr lang="en-US" sz="1400" dirty="0"/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zh-CN" altLang="en-US" sz="1400" dirty="0"/>
              <a:t>请确保您没有屏蔽此邮件地址</a:t>
            </a:r>
            <a:r>
              <a:rPr lang="en-US" altLang="zh-CN" sz="1400" dirty="0"/>
              <a:t>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61818" y="965168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上线</a:t>
            </a:r>
            <a:r>
              <a:rPr lang="en-US" altLang="zh-CN" sz="1400" dirty="0"/>
              <a:t>e2open</a:t>
            </a:r>
            <a:r>
              <a:rPr lang="zh-CN" altLang="en-US" sz="1400" dirty="0"/>
              <a:t>后</a:t>
            </a:r>
            <a:r>
              <a:rPr lang="en-US" altLang="zh-CN" sz="1400" dirty="0"/>
              <a:t> -</a:t>
            </a:r>
            <a:r>
              <a:rPr lang="zh-CN" altLang="en-US" sz="1400" dirty="0"/>
              <a:t>您将收到以下来自不同厂区，基于通信周期和通知频率，各个供应商代码的综合通知。</a:t>
            </a:r>
            <a:endParaRPr lang="en-US" altLang="zh-CN" sz="1400" dirty="0"/>
          </a:p>
          <a:p>
            <a:endParaRPr lang="en-US" sz="1400" dirty="0"/>
          </a:p>
          <a:p>
            <a:r>
              <a:rPr lang="zh-CN" altLang="en-US" sz="1400" b="1" u="sng" dirty="0">
                <a:solidFill>
                  <a:srgbClr val="002060"/>
                </a:solidFill>
              </a:rPr>
              <a:t>注意</a:t>
            </a:r>
            <a:r>
              <a:rPr lang="zh-CN" altLang="en-US" sz="1400" b="1" dirty="0">
                <a:solidFill>
                  <a:srgbClr val="002060"/>
                </a:solidFill>
              </a:rPr>
              <a:t>：</a:t>
            </a:r>
            <a:r>
              <a:rPr lang="zh-CN" altLang="en-US" sz="1400" dirty="0">
                <a:solidFill>
                  <a:srgbClr val="002060"/>
                </a:solidFill>
              </a:rPr>
              <a:t>通知将只包括那些未包含在先前的电子邮件通知中的订单</a:t>
            </a:r>
            <a:r>
              <a:rPr lang="en-US" altLang="zh-CN" sz="1400" dirty="0">
                <a:solidFill>
                  <a:srgbClr val="002060"/>
                </a:solidFill>
              </a:rPr>
              <a:t>!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/>
              <a:t>供应商订单合作</a:t>
            </a:r>
            <a:endParaRPr lang="en-US" dirty="0"/>
          </a:p>
          <a:p>
            <a:r>
              <a:rPr lang="zh-CN" altLang="en-US" dirty="0">
                <a:latin typeface="Grandview"/>
              </a:rPr>
              <a:t>简化的网页链接通知</a:t>
            </a:r>
            <a:endParaRPr lang="en-US" dirty="0">
              <a:latin typeface="Grandview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Grandview"/>
              </a:rPr>
              <a:t>基于电子邮件交流的供应商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  <p:sp>
        <p:nvSpPr>
          <p:cNvPr id="4" name="Dodecagon 15">
            <a:extLst>
              <a:ext uri="{FF2B5EF4-FFF2-40B4-BE49-F238E27FC236}">
                <a16:creationId xmlns:a16="http://schemas.microsoft.com/office/drawing/2014/main" id="{4DFCA790-7AF8-6E65-75EF-9B0F55D55FAF}"/>
              </a:ext>
            </a:extLst>
          </p:cNvPr>
          <p:cNvSpPr/>
          <p:nvPr/>
        </p:nvSpPr>
        <p:spPr>
          <a:xfrm>
            <a:off x="6651951" y="3311145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您将收到带有简化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链接的系统电子邮件通知，内容包括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altLang="zh-CN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endParaRPr lang="en-US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新的或更改的预测</a:t>
            </a:r>
            <a:endParaRPr lang="en-US" sz="1600" b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每周一次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ea typeface="+mn-lt"/>
                <a:cs typeface="+mn-lt"/>
              </a:rPr>
              <a:t>预测</a:t>
            </a:r>
            <a:endParaRPr lang="en-US" altLang="zh-CN" sz="1600" dirty="0">
              <a:ea typeface="+mn-lt"/>
              <a:cs typeface="+mn-lt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直接从电子邮件中链接进入</a:t>
            </a:r>
            <a:r>
              <a:rPr kumimoji="0" lang="en-US" altLang="zh-CN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3768819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网页链接通知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768515"/>
              </p:ext>
            </p:extLst>
          </p:nvPr>
        </p:nvGraphicFramePr>
        <p:xfrm>
          <a:off x="444500" y="1651610"/>
          <a:ext cx="6310311" cy="425170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系统通知汇总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订单 </a:t>
                      </a:r>
                      <a:r>
                        <a:rPr lang="en-US" altLang="zh-CN" sz="1800" b="1" dirty="0">
                          <a:latin typeface="Grandview" panose="020B0502040204020203" pitchFamily="34" charset="0"/>
                        </a:rPr>
                        <a:t>–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新的 </a:t>
                      </a:r>
                      <a:r>
                        <a:rPr lang="en-US" altLang="zh-CN" sz="1800" b="1" dirty="0">
                          <a:latin typeface="Grandview" panose="020B0502040204020203" pitchFamily="34" charset="0"/>
                        </a:rPr>
                        <a:t>+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未结订单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认可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编辑承诺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不承诺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撤单申请回复流程</a:t>
                      </a: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新的或改变的预测提醒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atin typeface="Grandview" panose="020B0502040204020203" pitchFamily="34" charset="0"/>
                        </a:rPr>
                        <a:t>确认订单流程</a:t>
                      </a:r>
                      <a:endParaRPr lang="hu-HU" sz="1400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atin typeface="Grandview" panose="020B0502040204020203" pitchFamily="34" charset="0"/>
                        </a:rPr>
                        <a:t>确认计划协议流程</a:t>
                      </a:r>
                      <a:endParaRPr lang="hu-HU" sz="14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03796"/>
            <a:ext cx="5272808" cy="98682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/>
              </a:rPr>
              <a:t>简化的网页链接通知提纲</a:t>
            </a:r>
            <a:endParaRPr lang="en-US" dirty="0">
              <a:latin typeface="Grandview"/>
            </a:endParaRPr>
          </a:p>
        </p:txBody>
      </p:sp>
      <p:sp>
        <p:nvSpPr>
          <p:cNvPr id="6" name="Action Button: Go to End 5">
            <a:hlinkClick r:id="rId2" action="ppaction://hlinksldjump"/>
            <a:extLst>
              <a:ext uri="{FF2B5EF4-FFF2-40B4-BE49-F238E27FC236}">
                <a16:creationId xmlns:a16="http://schemas.microsoft.com/office/drawing/2014/main" id="{39DB8DC9-BF94-69E7-485D-C87A0D6DFA36}"/>
              </a:ext>
            </a:extLst>
          </p:cNvPr>
          <p:cNvSpPr/>
          <p:nvPr/>
        </p:nvSpPr>
        <p:spPr>
          <a:xfrm>
            <a:off x="6314177" y="1730088"/>
            <a:ext cx="26036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Go to End 6">
            <a:hlinkClick r:id="rId3" action="ppaction://hlinksldjump"/>
            <a:extLst>
              <a:ext uri="{FF2B5EF4-FFF2-40B4-BE49-F238E27FC236}">
                <a16:creationId xmlns:a16="http://schemas.microsoft.com/office/drawing/2014/main" id="{5B65F0EC-C515-08DA-7071-F4FB1F28C48B}"/>
              </a:ext>
            </a:extLst>
          </p:cNvPr>
          <p:cNvSpPr/>
          <p:nvPr/>
        </p:nvSpPr>
        <p:spPr>
          <a:xfrm>
            <a:off x="6277480" y="2343975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Go to End 7">
            <a:hlinkClick r:id="rId4" action="ppaction://hlinksldjump"/>
            <a:extLst>
              <a:ext uri="{FF2B5EF4-FFF2-40B4-BE49-F238E27FC236}">
                <a16:creationId xmlns:a16="http://schemas.microsoft.com/office/drawing/2014/main" id="{0CCCE2E5-7BA2-56DD-89E8-9F672B5FD4FD}"/>
              </a:ext>
            </a:extLst>
          </p:cNvPr>
          <p:cNvSpPr/>
          <p:nvPr/>
        </p:nvSpPr>
        <p:spPr>
          <a:xfrm>
            <a:off x="6260507" y="4594401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Go to End 8">
            <a:hlinkClick r:id="rId5" action="ppaction://hlinksldjump"/>
            <a:extLst>
              <a:ext uri="{FF2B5EF4-FFF2-40B4-BE49-F238E27FC236}">
                <a16:creationId xmlns:a16="http://schemas.microsoft.com/office/drawing/2014/main" id="{F52720D3-0D9F-A860-DA73-BDCB339378DC}"/>
              </a:ext>
            </a:extLst>
          </p:cNvPr>
          <p:cNvSpPr/>
          <p:nvPr/>
        </p:nvSpPr>
        <p:spPr>
          <a:xfrm>
            <a:off x="6277480" y="3636468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B6A45CC-6C87-6CDA-0635-37932B6A57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Picture Placeholder 20">
            <a:extLst>
              <a:ext uri="{FF2B5EF4-FFF2-40B4-BE49-F238E27FC236}">
                <a16:creationId xmlns:a16="http://schemas.microsoft.com/office/drawing/2014/main" id="{518A2732-BD6F-25D2-B1CA-5A642C08E2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239" r="31239"/>
          <a:stretch/>
        </p:blipFill>
        <p:spPr>
          <a:xfrm>
            <a:off x="7151688" y="0"/>
            <a:ext cx="5040312" cy="6432551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460275-A0AB-4D09-C169-419631BC4E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7343" y="1635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4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oud shaped hard drive with cables">
            <a:extLst>
              <a:ext uri="{FF2B5EF4-FFF2-40B4-BE49-F238E27FC236}">
                <a16:creationId xmlns:a16="http://schemas.microsoft.com/office/drawing/2014/main" id="{F2932C79-F53F-F569-078D-2D3576FA2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23" y="2397816"/>
            <a:ext cx="7244836" cy="413866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/>
              </a:rPr>
              <a:t>供应商提醒</a:t>
            </a:r>
            <a:r>
              <a:rPr lang="en-US" dirty="0">
                <a:latin typeface="Grandview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latin typeface="Grandview"/>
              </a:rPr>
              <a:t> </a:t>
            </a:r>
            <a:r>
              <a:rPr lang="zh-CN" altLang="en-US" dirty="0">
                <a:latin typeface="Grandview"/>
              </a:rPr>
              <a:t>网页链接通知</a:t>
            </a:r>
            <a:endParaRPr lang="en-US" dirty="0">
              <a:latin typeface="Grandview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869035"/>
              </p:ext>
            </p:extLst>
          </p:nvPr>
        </p:nvGraphicFramePr>
        <p:xfrm>
          <a:off x="444500" y="1468582"/>
          <a:ext cx="8242566" cy="156094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702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电子邮件供应商系统通知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通知频率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新的或更改的预测通知</a:t>
                      </a:r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DPO/JIT*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每周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新订单通知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每天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</a:p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相同的订单不重复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547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</a:t>
                      </a:r>
                      <a:r>
                        <a:rPr lang="zh-CN" altLang="en-US" sz="14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汇总通知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每周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  <a:endParaRPr lang="en-US" sz="1400" b="0" u="none" strike="noStrike" noProof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71867D3-0411-2D76-FB53-72ACDECAB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CE9796-F49E-9AE4-6ED7-487B1A45CFF3}"/>
              </a:ext>
            </a:extLst>
          </p:cNvPr>
          <p:cNvSpPr txBox="1"/>
          <p:nvPr/>
        </p:nvSpPr>
        <p:spPr>
          <a:xfrm>
            <a:off x="417286" y="3209972"/>
            <a:ext cx="2964872" cy="449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b="0" u="none" strike="noStrike" noProof="0" dirty="0">
                <a:solidFill>
                  <a:srgbClr val="002060"/>
                </a:solidFill>
                <a:effectLst/>
              </a:rPr>
              <a:t>*</a:t>
            </a:r>
            <a:r>
              <a:rPr lang="en-US" sz="1000" dirty="0"/>
              <a:t>DPO – </a:t>
            </a:r>
            <a:r>
              <a:rPr lang="zh-CN" altLang="en-US" sz="1000" dirty="0"/>
              <a:t>订单</a:t>
            </a:r>
            <a:endParaRPr lang="en-US" sz="1000" dirty="0"/>
          </a:p>
          <a:p>
            <a:pPr algn="l"/>
            <a:r>
              <a:rPr lang="en-US" sz="1000" dirty="0"/>
              <a:t>JIT – </a:t>
            </a:r>
            <a:r>
              <a:rPr lang="zh-CN" altLang="en-US" sz="1000" dirty="0"/>
              <a:t>及时计划协议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76841610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082A51-B75F-4323-B2B3-E827546AF149}"/>
</file>

<file path=customXml/itemProps2.xml><?xml version="1.0" encoding="utf-8"?>
<ds:datastoreItem xmlns:ds="http://schemas.openxmlformats.org/officeDocument/2006/customXml" ds:itemID="{18B44CEB-53E9-4FE0-A40B-971794A45B63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f4ecc1-dfa4-474d-adc0-f795c9945782"/>
    <ds:schemaRef ds:uri="http://purl.org/dc/terms/"/>
    <ds:schemaRef ds:uri="http://schemas.openxmlformats.org/package/2006/metadata/core-properties"/>
    <ds:schemaRef ds:uri="96a41bf7-7bba-400d-9b09-6d9131e68213"/>
    <ds:schemaRef ds:uri="1a2d8a1b-ec49-48b3-a505-2779a2783986"/>
    <ds:schemaRef ds:uri="http://purl.org/dc/dcmitype/"/>
    <ds:schemaRef ds:uri="d8302a85-f7aa-4890-99dd-5d1274ae15cf"/>
    <ds:schemaRef ds:uri="4f1edfe3-2a30-42c4-bfdd-143d6e02f6cf"/>
  </ds:schemaRefs>
</ds:datastoreItem>
</file>

<file path=customXml/itemProps3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16084</TotalTime>
  <Words>4511</Words>
  <Application>Microsoft Office PowerPoint</Application>
  <PresentationFormat>Widescreen</PresentationFormat>
  <Paragraphs>417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Grandview</vt:lpstr>
      <vt:lpstr>Wingdings</vt:lpstr>
      <vt:lpstr>Jabil</vt:lpstr>
      <vt:lpstr>2_Jabil</vt:lpstr>
      <vt:lpstr>供应商订单合作</vt:lpstr>
      <vt:lpstr>e2open中的供应商 |  概述</vt:lpstr>
      <vt:lpstr>e2open中的供应商 |  供应商类型</vt:lpstr>
      <vt:lpstr>e2open中的供应商 |  合作方案</vt:lpstr>
      <vt:lpstr>通信明细</vt:lpstr>
      <vt:lpstr>基于电子邮件交流的供应商</vt:lpstr>
      <vt:lpstr>基于电子邮件交流的供应商 </vt:lpstr>
      <vt:lpstr>简化的网页链接通知提纲</vt:lpstr>
      <vt:lpstr>供应商提醒 | 网页链接通知</vt:lpstr>
      <vt:lpstr>供应商提醒 | WEB链接通知 | 步骤和提示</vt:lpstr>
      <vt:lpstr>供应商回复 | WEB链接回复</vt:lpstr>
      <vt:lpstr>供应商回复 | WEB链接 | 回复选项</vt:lpstr>
      <vt:lpstr>e2open中的订单的状态转换 </vt:lpstr>
      <vt:lpstr>新订单 / 订单项汇总通知 | 网页链接 </vt:lpstr>
      <vt:lpstr>新的/开放的订单确认 | 网页链接</vt:lpstr>
      <vt:lpstr>供应商回复 | 认可 | 网页链接</vt:lpstr>
      <vt:lpstr>供应商回复 | 编辑承诺 | 网页链接</vt:lpstr>
      <vt:lpstr>供应商回复 | 不承诺 | 网页链接</vt:lpstr>
      <vt:lpstr>供应商回复 | 撤单申请</vt:lpstr>
      <vt:lpstr>新的或更新的预测 | EXCEL附件+ 网页链接 | 订单</vt:lpstr>
      <vt:lpstr>预测回复 | 订单 | 网页链接</vt:lpstr>
      <vt:lpstr>预测回复| 计划协议 | 网页链接</vt:lpstr>
      <vt:lpstr>预测回复 | 订单 | EXCEL附件</vt:lpstr>
      <vt:lpstr>预测回复  | 计划协议 | EXCEL附件 </vt:lpstr>
      <vt:lpstr>访问供应商门户网站获取更多信息: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MsRita Li</cp:lastModifiedBy>
  <cp:revision>222</cp:revision>
  <dcterms:created xsi:type="dcterms:W3CDTF">2022-05-05T08:26:01Z</dcterms:created>
  <dcterms:modified xsi:type="dcterms:W3CDTF">2023-10-12T07:34:31Z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